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4" r:id="rId20"/>
    <p:sldId id="287" r:id="rId21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 varScale="1">
        <p:scale>
          <a:sx n="80" d="100"/>
          <a:sy n="80" d="100"/>
        </p:scale>
        <p:origin x="763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250647"/>
            <a:ext cx="8223250" cy="173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880133"/>
            <a:ext cx="8291830" cy="4603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6" y="0"/>
            <a:ext cx="4772660" cy="6868159"/>
            <a:chOff x="7420356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1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1" y="6857996"/>
                  </a:lnTo>
                  <a:lnTo>
                    <a:pt x="3006851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1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9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600323" y="614333"/>
            <a:ext cx="929580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528060" algn="r">
              <a:lnSpc>
                <a:spcPct val="100000"/>
              </a:lnSpc>
              <a:spcBef>
                <a:spcPts val="105"/>
              </a:spcBef>
            </a:pPr>
            <a:r>
              <a:rPr sz="4400" b="1" dirty="0" err="1" smtClean="0">
                <a:latin typeface="Trebuchet MS"/>
                <a:cs typeface="Trebuchet MS"/>
              </a:rPr>
              <a:t>Иннова</a:t>
            </a:r>
            <a:r>
              <a:rPr lang="ru-RU" sz="4400" b="1" dirty="0"/>
              <a:t>ц</a:t>
            </a:r>
            <a:r>
              <a:rPr sz="4400" b="1" dirty="0" err="1" smtClean="0">
                <a:latin typeface="Trebuchet MS"/>
                <a:cs typeface="Trebuchet MS"/>
              </a:rPr>
              <a:t>ионная</a:t>
            </a:r>
            <a:r>
              <a:rPr sz="4400" b="1" dirty="0" smtClean="0">
                <a:latin typeface="Trebuchet MS"/>
                <a:cs typeface="Trebuchet MS"/>
              </a:rPr>
              <a:t> </a:t>
            </a:r>
            <a:r>
              <a:rPr sz="4400" b="1" spc="5" dirty="0" smtClean="0">
                <a:latin typeface="Trebuchet MS"/>
                <a:cs typeface="Trebuchet MS"/>
              </a:rPr>
              <a:t> </a:t>
            </a:r>
            <a:r>
              <a:rPr sz="4400" b="1" dirty="0" err="1" smtClean="0">
                <a:latin typeface="Trebuchet MS"/>
                <a:cs typeface="Trebuchet MS"/>
              </a:rPr>
              <a:t>инфраструктура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2472" y="2711576"/>
            <a:ext cx="7755890" cy="320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7205" indent="-48514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97840" algn="l"/>
              </a:tabLst>
            </a:pP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Инновационная</a:t>
            </a:r>
            <a:r>
              <a:rPr sz="3200" i="1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инфраструктура:</a:t>
            </a: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назначение,</a:t>
            </a:r>
            <a:r>
              <a:rPr sz="3200" i="1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цели,</a:t>
            </a:r>
            <a:r>
              <a:rPr sz="32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основные</a:t>
            </a:r>
            <a:r>
              <a:rPr sz="32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элементы.</a:t>
            </a:r>
            <a:endParaRPr sz="3200" dirty="0">
              <a:latin typeface="Trebuchet MS"/>
              <a:cs typeface="Trebuchet MS"/>
            </a:endParaRPr>
          </a:p>
          <a:p>
            <a:pPr marL="497205" indent="-485140">
              <a:lnSpc>
                <a:spcPct val="100000"/>
              </a:lnSpc>
              <a:spcBef>
                <a:spcPts val="994"/>
              </a:spcBef>
              <a:buAutoNum type="arabicPeriod" startAt="2"/>
              <a:tabLst>
                <a:tab pos="497840" algn="l"/>
              </a:tabLst>
            </a:pP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Организационные</a:t>
            </a:r>
            <a:r>
              <a:rPr sz="3200" i="1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формы</a:t>
            </a: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инновационной</a:t>
            </a:r>
            <a:r>
              <a:rPr sz="3200" i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деятельности.</a:t>
            </a:r>
            <a:endParaRPr sz="3200" dirty="0">
              <a:latin typeface="Trebuchet MS"/>
              <a:cs typeface="Trebuchet MS"/>
            </a:endParaRPr>
          </a:p>
          <a:p>
            <a:pPr marL="497205" indent="-485140">
              <a:lnSpc>
                <a:spcPct val="100000"/>
              </a:lnSpc>
              <a:spcBef>
                <a:spcPts val="1000"/>
              </a:spcBef>
              <a:buAutoNum type="arabicPeriod" startAt="3"/>
              <a:tabLst>
                <a:tab pos="497840" algn="l"/>
              </a:tabLst>
            </a:pP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Национальная</a:t>
            </a:r>
            <a:r>
              <a:rPr sz="3200" i="1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инновационная</a:t>
            </a: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инфраструктура</a:t>
            </a:r>
            <a:r>
              <a:rPr sz="3200" i="1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Республики</a:t>
            </a:r>
            <a:r>
              <a:rPr sz="3200" i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Беларусь.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196723"/>
            <a:ext cx="81832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Инкубаторы</a:t>
            </a:r>
            <a:r>
              <a:rPr spc="15" dirty="0"/>
              <a:t> </a:t>
            </a:r>
            <a:r>
              <a:rPr spc="-10" dirty="0"/>
              <a:t>осуществляют</a:t>
            </a:r>
            <a:r>
              <a:rPr spc="20" dirty="0"/>
              <a:t> </a:t>
            </a:r>
            <a:r>
              <a:rPr spc="-10" dirty="0"/>
              <a:t>свою</a:t>
            </a:r>
            <a:r>
              <a:rPr dirty="0"/>
              <a:t> </a:t>
            </a:r>
            <a:r>
              <a:rPr spc="-5" dirty="0"/>
              <a:t>деятельность</a:t>
            </a:r>
            <a:r>
              <a:rPr spc="25" dirty="0"/>
              <a:t> </a:t>
            </a:r>
            <a:r>
              <a:rPr spc="-5" dirty="0"/>
              <a:t>по </a:t>
            </a:r>
            <a:r>
              <a:rPr spc="-830" dirty="0"/>
              <a:t> </a:t>
            </a:r>
            <a:r>
              <a:rPr spc="-10" dirty="0"/>
              <a:t>следующим</a:t>
            </a:r>
            <a:r>
              <a:rPr spc="20" dirty="0"/>
              <a:t> </a:t>
            </a:r>
            <a:r>
              <a:rPr spc="-10" dirty="0"/>
              <a:t>основным</a:t>
            </a:r>
            <a:r>
              <a:rPr spc="-5" dirty="0"/>
              <a:t> </a:t>
            </a:r>
            <a:r>
              <a:rPr i="1" spc="-5" dirty="0">
                <a:latin typeface="Trebuchet MS"/>
                <a:cs typeface="Trebuchet MS"/>
              </a:rPr>
              <a:t>направлениям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179702"/>
            <a:ext cx="9147810" cy="518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предоставление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в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аренду специально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оборудованных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под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офисы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и</a:t>
            </a:r>
            <a:endParaRPr sz="2000">
              <a:latin typeface="Trebuchet MS"/>
              <a:cs typeface="Trebuchet MS"/>
            </a:endParaRPr>
          </a:p>
          <a:p>
            <a:pPr marL="355600" marR="30607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производство помещений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субъектам малого предпринимательства,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на-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чинающим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свою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деятельность;</a:t>
            </a:r>
            <a:endParaRPr sz="2000">
              <a:latin typeface="Trebuchet MS"/>
              <a:cs typeface="Trebuchet MS"/>
            </a:endParaRPr>
          </a:p>
          <a:p>
            <a:pPr marL="355600" marR="89471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предоставление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в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аренду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(долевое</a:t>
            </a:r>
            <a:r>
              <a:rPr sz="2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использование)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офисного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обо- </a:t>
            </a:r>
            <a:r>
              <a:rPr sz="2000" spc="-5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рудования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иного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движимого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недвижимого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имущества.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оценка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отбор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предпринимательских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проектов;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поиск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партнеров,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инвесторов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кредиторов;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информационное обслуживание субъектов малого предпринимательства;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проведение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маркетинговых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исследований;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оказание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консультаций;</a:t>
            </a:r>
            <a:endParaRPr sz="2000">
              <a:latin typeface="Trebuchet MS"/>
              <a:cs typeface="Trebuchet MS"/>
            </a:endParaRPr>
          </a:p>
          <a:p>
            <a:pPr marL="355600" marR="19939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содействие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внедрению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современных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технологий,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укреплению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связей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научно-исследовательских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учебных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учреждений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с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промышленностью;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подготовка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переподготовка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кадров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для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субъектов</a:t>
            </a:r>
            <a:r>
              <a:rPr sz="2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малого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пред-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принимательства.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rebuchet MS"/>
                <a:cs typeface="Trebuchet MS"/>
              </a:rPr>
              <a:t>Имущество</a:t>
            </a:r>
            <a:r>
              <a:rPr sz="3200" i="1" spc="-50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Trebuchet MS"/>
                <a:cs typeface="Trebuchet MS"/>
              </a:rPr>
              <a:t>инкубаторов</a:t>
            </a:r>
            <a:r>
              <a:rPr sz="3200" i="1" spc="-40" dirty="0">
                <a:latin typeface="Trebuchet MS"/>
                <a:cs typeface="Trebuchet MS"/>
              </a:rPr>
              <a:t> </a:t>
            </a:r>
            <a:r>
              <a:rPr sz="3200" dirty="0"/>
              <a:t>формируется</a:t>
            </a:r>
            <a:r>
              <a:rPr sz="3200" spc="-50" dirty="0"/>
              <a:t> </a:t>
            </a:r>
            <a:r>
              <a:rPr sz="3200" spc="-5" dirty="0"/>
              <a:t>за </a:t>
            </a:r>
            <a:r>
              <a:rPr sz="3200" spc="-950" dirty="0"/>
              <a:t> </a:t>
            </a:r>
            <a:r>
              <a:rPr sz="3200" spc="-5" dirty="0"/>
              <a:t>счет</a:t>
            </a:r>
            <a:r>
              <a:rPr sz="3200" spc="-20" dirty="0"/>
              <a:t> </a:t>
            </a:r>
            <a:r>
              <a:rPr sz="3200" spc="-5" dirty="0"/>
              <a:t>следующих</a:t>
            </a:r>
            <a:r>
              <a:rPr sz="3200" spc="-40" dirty="0"/>
              <a:t> </a:t>
            </a:r>
            <a:r>
              <a:rPr sz="3200" spc="-5" dirty="0"/>
              <a:t>основных</a:t>
            </a:r>
            <a:r>
              <a:rPr sz="3200" spc="-20" dirty="0"/>
              <a:t> </a:t>
            </a:r>
            <a:r>
              <a:rPr sz="3200" dirty="0"/>
              <a:t>источников: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174496"/>
            <a:ext cx="8415020" cy="51562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имущества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денежных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средств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учредителя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(учредителей)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инкубатора;</a:t>
            </a:r>
            <a:endParaRPr sz="1800">
              <a:latin typeface="Trebuchet MS"/>
              <a:cs typeface="Trebuchet MS"/>
            </a:endParaRPr>
          </a:p>
          <a:p>
            <a:pPr marL="355600" marR="95123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имущества и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денежных средств, переданных организациями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уч-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реждениями,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оказывающими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содействие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создании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инкубаторов;</a:t>
            </a:r>
            <a:endParaRPr sz="1800">
              <a:latin typeface="Trebuchet MS"/>
              <a:cs typeface="Trebuchet MS"/>
            </a:endParaRPr>
          </a:p>
          <a:p>
            <a:pPr marL="355600" marR="25019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арендной платы,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получаемой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от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субъектов малого предпринимательства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за аренду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помещений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иного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движимого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недвижимого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имущества;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доходов,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полученных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от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оказания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услуг;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отчислений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от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прибыли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субъектов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малого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предпринимательства,</a:t>
            </a:r>
            <a:endParaRPr sz="1800">
              <a:latin typeface="Trebuchet MS"/>
              <a:cs typeface="Trebuchet MS"/>
            </a:endParaRPr>
          </a:p>
          <a:p>
            <a:pPr marL="355600" marR="3384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полученной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результате их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хозяйственной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деятельности,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если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это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пре-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дусмотрено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договором;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добровольных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отчислений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юридических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физических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лиц.</a:t>
            </a:r>
            <a:endParaRPr sz="1800">
              <a:latin typeface="Trebuchet MS"/>
              <a:cs typeface="Trebuchet MS"/>
            </a:endParaRPr>
          </a:p>
          <a:p>
            <a:pPr marL="12700" marR="5080" indent="358140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Инкубаторы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также могут оказывать финансовую помощь субъектам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малого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предпринимательства.</a:t>
            </a:r>
            <a:endParaRPr sz="1800">
              <a:latin typeface="Trebuchet MS"/>
              <a:cs typeface="Trebuchet MS"/>
            </a:endParaRPr>
          </a:p>
          <a:p>
            <a:pPr marL="12700" marR="398145" indent="35814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Часть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прибыли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инкубаторов, оставшейся после внесения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обязательных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платежей,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направляется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на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поддержку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развитие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субъектов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малого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предпринимательства.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62153"/>
            <a:ext cx="78638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latin typeface="Trebuchet MS"/>
                <a:cs typeface="Trebuchet MS"/>
              </a:rPr>
              <a:t>Инкубаторы </a:t>
            </a:r>
            <a:r>
              <a:rPr sz="3600" b="1" i="1" dirty="0">
                <a:latin typeface="Trebuchet MS"/>
                <a:cs typeface="Trebuchet MS"/>
              </a:rPr>
              <a:t>типа </a:t>
            </a:r>
            <a:r>
              <a:rPr sz="3600" b="1" i="1" spc="-5" dirty="0">
                <a:latin typeface="Trebuchet MS"/>
                <a:cs typeface="Trebuchet MS"/>
              </a:rPr>
              <a:t>инновационных </a:t>
            </a:r>
            <a:r>
              <a:rPr sz="3600" b="1" i="1" spc="-1070" dirty="0">
                <a:latin typeface="Trebuchet MS"/>
                <a:cs typeface="Trebuchet MS"/>
              </a:rPr>
              <a:t> </a:t>
            </a:r>
            <a:r>
              <a:rPr sz="3600" b="1" i="1" spc="-5" dirty="0">
                <a:latin typeface="Trebuchet MS"/>
                <a:cs typeface="Trebuchet MS"/>
              </a:rPr>
              <a:t>центров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87474"/>
            <a:ext cx="8422640" cy="344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900" spc="-2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Получили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распространение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в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ведущих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индустриальных</a:t>
            </a:r>
            <a:endParaRPr sz="2400">
              <a:latin typeface="Trebuchet MS"/>
              <a:cs typeface="Trebuchet MS"/>
            </a:endParaRPr>
          </a:p>
          <a:p>
            <a:pPr marL="355600" marR="162433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странах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в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начале 1980-х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гг. и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ориентированы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преимущественно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 нужды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мелких</a:t>
            </a:r>
            <a:endParaRPr sz="2400">
              <a:latin typeface="Trebuchet MS"/>
              <a:cs typeface="Trebuchet MS"/>
            </a:endParaRPr>
          </a:p>
          <a:p>
            <a:pPr marL="355600" algn="just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«высокотехнологичных»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предприятий.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4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Главная задача инновационных центров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—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соединять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идеи и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изобретения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с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капиталом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предпринимателями,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привлекать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общественные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и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частные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фонды,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чтобы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обеспечить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«стартовый период»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новым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внедренческим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компаниям.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00558"/>
            <a:ext cx="7185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latin typeface="Trebuchet MS"/>
                <a:cs typeface="Trebuchet MS"/>
              </a:rPr>
              <a:t>Научно-технологические</a:t>
            </a:r>
            <a:r>
              <a:rPr sz="3600" b="1" i="1" spc="-35" dirty="0">
                <a:latin typeface="Trebuchet MS"/>
                <a:cs typeface="Trebuchet MS"/>
              </a:rPr>
              <a:t> </a:t>
            </a:r>
            <a:r>
              <a:rPr sz="3600" b="1" i="1" spc="-5" dirty="0">
                <a:latin typeface="Trebuchet MS"/>
                <a:cs typeface="Trebuchet MS"/>
              </a:rPr>
              <a:t>парки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309827"/>
            <a:ext cx="8383270" cy="5118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859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объединения наукоемких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фирм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(или их подразделений), которые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группируются вокруг крупных научных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центров — при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университетах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или научно-исследовательских институтах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(НИИ).</a:t>
            </a:r>
            <a:endParaRPr sz="2000">
              <a:latin typeface="Trebuchet MS"/>
              <a:cs typeface="Trebuchet MS"/>
            </a:endParaRPr>
          </a:p>
          <a:p>
            <a:pPr marL="370205">
              <a:lnSpc>
                <a:spcPct val="100000"/>
              </a:lnSpc>
              <a:spcBef>
                <a:spcPts val="980"/>
              </a:spcBef>
            </a:pPr>
            <a:r>
              <a:rPr sz="2400" b="1" spc="-5" dirty="0">
                <a:solidFill>
                  <a:srgbClr val="90C225"/>
                </a:solidFill>
                <a:latin typeface="Trebuchet MS"/>
                <a:cs typeface="Trebuchet MS"/>
              </a:rPr>
              <a:t>Главными</a:t>
            </a:r>
            <a:r>
              <a:rPr sz="2400" b="1" spc="-1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задачами</a:t>
            </a:r>
            <a:r>
              <a:rPr sz="2400" b="1" i="1" spc="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90C225"/>
                </a:solidFill>
                <a:latin typeface="Trebuchet MS"/>
                <a:cs typeface="Trebuchet MS"/>
              </a:rPr>
              <a:t>парковых </a:t>
            </a:r>
            <a:r>
              <a:rPr sz="2400" b="1" spc="-5" dirty="0">
                <a:solidFill>
                  <a:srgbClr val="90C225"/>
                </a:solidFill>
                <a:latin typeface="Trebuchet MS"/>
                <a:cs typeface="Trebuchet MS"/>
              </a:rPr>
              <a:t>структур</a:t>
            </a:r>
            <a:r>
              <a:rPr sz="2400" b="1" spc="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90C225"/>
                </a:solidFill>
                <a:latin typeface="Trebuchet MS"/>
                <a:cs typeface="Trebuchet MS"/>
              </a:rPr>
              <a:t>являются:</a:t>
            </a:r>
            <a:endParaRPr sz="2400">
              <a:latin typeface="Trebuchet MS"/>
              <a:cs typeface="Trebuchet MS"/>
            </a:endParaRPr>
          </a:p>
          <a:p>
            <a:pPr marL="644525" indent="-274955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64516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поддержка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развития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малых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инновационных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фирм,</a:t>
            </a:r>
            <a:endParaRPr sz="2000">
              <a:latin typeface="Trebuchet MS"/>
              <a:cs typeface="Trebuchet MS"/>
            </a:endParaRPr>
          </a:p>
          <a:p>
            <a:pPr marL="644525" indent="-274955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64516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коммерциализация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результатов</a:t>
            </a:r>
            <a:r>
              <a:rPr sz="2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научно-технических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разработок,</a:t>
            </a:r>
            <a:endParaRPr sz="2000">
              <a:latin typeface="Trebuchet MS"/>
              <a:cs typeface="Trebuchet MS"/>
            </a:endParaRPr>
          </a:p>
          <a:p>
            <a:pPr marL="370205" marR="42799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720725" algn="l"/>
                <a:tab pos="72136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ускоренное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продвижение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инноваций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сферу материального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производства,</a:t>
            </a:r>
            <a:endParaRPr sz="2000">
              <a:latin typeface="Trebuchet MS"/>
              <a:cs typeface="Trebuchet MS"/>
            </a:endParaRPr>
          </a:p>
          <a:p>
            <a:pPr marL="644525" indent="-274955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64516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развитие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новых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идей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области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инновационной</a:t>
            </a:r>
            <a:r>
              <a:rPr sz="2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деятельности.</a:t>
            </a:r>
            <a:endParaRPr sz="2000">
              <a:latin typeface="Trebuchet MS"/>
              <a:cs typeface="Trebuchet MS"/>
            </a:endParaRPr>
          </a:p>
          <a:p>
            <a:pPr marL="370205">
              <a:lnSpc>
                <a:spcPct val="100000"/>
              </a:lnSpc>
              <a:spcBef>
                <a:spcPts val="1005"/>
              </a:spcBef>
            </a:pPr>
            <a:r>
              <a:rPr sz="2000" b="1" dirty="0">
                <a:solidFill>
                  <a:srgbClr val="90C225"/>
                </a:solidFill>
                <a:latin typeface="Trebuchet MS"/>
                <a:cs typeface="Trebuchet MS"/>
              </a:rPr>
              <a:t>Основное</a:t>
            </a:r>
            <a:r>
              <a:rPr sz="2000" b="1" spc="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90C225"/>
                </a:solidFill>
                <a:latin typeface="Trebuchet MS"/>
                <a:cs typeface="Trebuchet MS"/>
              </a:rPr>
              <a:t>назначение</a:t>
            </a:r>
            <a:r>
              <a:rPr sz="2000" b="1" spc="-2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000" b="1" i="1" dirty="0">
                <a:solidFill>
                  <a:srgbClr val="90C225"/>
                </a:solidFill>
                <a:latin typeface="Trebuchet MS"/>
                <a:cs typeface="Trebuchet MS"/>
              </a:rPr>
              <a:t>научных</a:t>
            </a:r>
            <a:r>
              <a:rPr sz="2000" b="1" i="1" spc="-2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0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парков</a:t>
            </a:r>
            <a:r>
              <a:rPr sz="2000" b="1" i="1" spc="-1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обеспечить органичную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связь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фундаментальных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прикладных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исследований,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i="1" dirty="0">
                <a:solidFill>
                  <a:srgbClr val="90C225"/>
                </a:solidFill>
                <a:latin typeface="Trebuchet MS"/>
                <a:cs typeface="Trebuchet MS"/>
              </a:rPr>
              <a:t>технопарков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—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мобилизация материальных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трудовых ресурсов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для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освоения новых высокотехнологичных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производств,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создания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развития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новых, технически сложных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промышленных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предприятий.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280796"/>
            <a:ext cx="83908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rebuchet MS"/>
                <a:cs typeface="Trebuchet MS"/>
              </a:rPr>
              <a:t>Основные</a:t>
            </a:r>
            <a:r>
              <a:rPr sz="3600" i="1" spc="-50" dirty="0">
                <a:latin typeface="Trebuchet MS"/>
                <a:cs typeface="Trebuchet MS"/>
              </a:rPr>
              <a:t> </a:t>
            </a:r>
            <a:r>
              <a:rPr sz="3600" i="1" spc="-5" dirty="0">
                <a:latin typeface="Trebuchet MS"/>
                <a:cs typeface="Trebuchet MS"/>
              </a:rPr>
              <a:t>направления</a:t>
            </a:r>
            <a:r>
              <a:rPr sz="3600" i="1" spc="-60" dirty="0">
                <a:latin typeface="Trebuchet MS"/>
                <a:cs typeface="Trebuchet MS"/>
              </a:rPr>
              <a:t> </a:t>
            </a:r>
            <a:r>
              <a:rPr sz="3600" i="1" spc="-5" dirty="0">
                <a:latin typeface="Trebuchet MS"/>
                <a:cs typeface="Trebuchet MS"/>
              </a:rPr>
              <a:t>деятельности </a:t>
            </a:r>
            <a:r>
              <a:rPr sz="3600" i="1" spc="-1070" dirty="0">
                <a:latin typeface="Trebuchet MS"/>
                <a:cs typeface="Trebuchet MS"/>
              </a:rPr>
              <a:t> </a:t>
            </a:r>
            <a:r>
              <a:rPr sz="3600" i="1" spc="-5" dirty="0">
                <a:latin typeface="Trebuchet MS"/>
                <a:cs typeface="Trebuchet MS"/>
              </a:rPr>
              <a:t>технопарков</a:t>
            </a:r>
            <a:r>
              <a:rPr sz="3600" spc="-5" dirty="0"/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427480"/>
            <a:ext cx="8420100" cy="524573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marR="1104265" indent="-342900">
              <a:lnSpc>
                <a:spcPts val="1839"/>
              </a:lnSpc>
              <a:spcBef>
                <a:spcPts val="33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участие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формировании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системы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поддержки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малых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инновационных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предприятий;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939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участие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в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разработке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реализации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государственных,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отраслевых,</a:t>
            </a:r>
            <a:endParaRPr sz="1700">
              <a:latin typeface="Trebuchet MS"/>
              <a:cs typeface="Trebuchet MS"/>
            </a:endParaRPr>
          </a:p>
          <a:p>
            <a:pPr marL="355600" marR="387350">
              <a:lnSpc>
                <a:spcPts val="1839"/>
              </a:lnSpc>
              <a:spcBef>
                <a:spcPts val="125"/>
              </a:spcBef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региональных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международных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научно-технических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программ и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проектов, </a:t>
            </a:r>
            <a:r>
              <a:rPr sz="1700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выполнение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научно-исследовательских и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опытно-конструкторских работ,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выпуск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наукоемкой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высокотехнологичной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продукции;</a:t>
            </a:r>
            <a:endParaRPr sz="1700">
              <a:latin typeface="Trebuchet MS"/>
              <a:cs typeface="Trebuchet MS"/>
            </a:endParaRPr>
          </a:p>
          <a:p>
            <a:pPr marL="355600" marR="551815" indent="-342900">
              <a:lnSpc>
                <a:spcPts val="1839"/>
              </a:lnSpc>
              <a:spcBef>
                <a:spcPts val="985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создание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банка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научно-инновационных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предложений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системы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передачи </a:t>
            </a:r>
            <a:r>
              <a:rPr sz="1700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инновационных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проектов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для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их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промышленного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использования;</a:t>
            </a:r>
            <a:endParaRPr sz="1700">
              <a:latin typeface="Trebuchet MS"/>
              <a:cs typeface="Trebuchet MS"/>
            </a:endParaRPr>
          </a:p>
          <a:p>
            <a:pPr marL="355600" marR="340995" indent="-342900">
              <a:lnSpc>
                <a:spcPts val="1839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активизация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научно-технического потенциала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региона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путем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привлечения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к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этому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процессу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ученых, научно-технических работников, научных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организаций, банков,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промышленных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предприятий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организация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сотрудничества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центральными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местными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органами управления;</a:t>
            </a:r>
            <a:endParaRPr sz="1700">
              <a:latin typeface="Trebuchet MS"/>
              <a:cs typeface="Trebuchet MS"/>
            </a:endParaRPr>
          </a:p>
          <a:p>
            <a:pPr marL="355600" marR="81280" indent="-342900">
              <a:lnSpc>
                <a:spcPts val="1839"/>
              </a:lnSpc>
              <a:spcBef>
                <a:spcPts val="98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организация</a:t>
            </a:r>
            <a:r>
              <a:rPr sz="17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предпринимательской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деятельности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научно-технической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сфере </a:t>
            </a:r>
            <a:r>
              <a:rPr sz="1700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участием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профессорско-преподавательского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состава, отдельных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ученых и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специалистов,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студентов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высших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учебных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заведений;</a:t>
            </a:r>
            <a:endParaRPr sz="1700">
              <a:latin typeface="Trebuchet MS"/>
              <a:cs typeface="Trebuchet MS"/>
            </a:endParaRPr>
          </a:p>
          <a:p>
            <a:pPr marL="355600" marR="145415" indent="-342900">
              <a:lnSpc>
                <a:spcPts val="1839"/>
              </a:lnSpc>
              <a:spcBef>
                <a:spcPts val="985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содействие заключению международных контрактов,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способствующих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выходу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наукоемкой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продукции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внешний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рынок;</a:t>
            </a:r>
            <a:endParaRPr sz="1700">
              <a:latin typeface="Trebuchet MS"/>
              <a:cs typeface="Trebuchet MS"/>
            </a:endParaRPr>
          </a:p>
          <a:p>
            <a:pPr marL="355600" marR="5080" indent="-342900">
              <a:lnSpc>
                <a:spcPts val="1839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подбор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зарубежных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партнеров,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выбор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оптимальных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вариантов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сотрудничества, </a:t>
            </a:r>
            <a:r>
              <a:rPr sz="1700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создание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предприятий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иностранными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инвестициями;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280796"/>
            <a:ext cx="83908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rebuchet MS"/>
                <a:cs typeface="Trebuchet MS"/>
              </a:rPr>
              <a:t>Основные</a:t>
            </a:r>
            <a:r>
              <a:rPr sz="3600" i="1" spc="-50" dirty="0">
                <a:latin typeface="Trebuchet MS"/>
                <a:cs typeface="Trebuchet MS"/>
              </a:rPr>
              <a:t> </a:t>
            </a:r>
            <a:r>
              <a:rPr sz="3600" i="1" spc="-5" dirty="0">
                <a:latin typeface="Trebuchet MS"/>
                <a:cs typeface="Trebuchet MS"/>
              </a:rPr>
              <a:t>направления</a:t>
            </a:r>
            <a:r>
              <a:rPr sz="3600" i="1" spc="-60" dirty="0">
                <a:latin typeface="Trebuchet MS"/>
                <a:cs typeface="Trebuchet MS"/>
              </a:rPr>
              <a:t> </a:t>
            </a:r>
            <a:r>
              <a:rPr sz="3600" i="1" spc="-5" dirty="0">
                <a:latin typeface="Trebuchet MS"/>
                <a:cs typeface="Trebuchet MS"/>
              </a:rPr>
              <a:t>деятельности </a:t>
            </a:r>
            <a:r>
              <a:rPr sz="3600" i="1" spc="-1070" dirty="0">
                <a:latin typeface="Trebuchet MS"/>
                <a:cs typeface="Trebuchet MS"/>
              </a:rPr>
              <a:t> </a:t>
            </a:r>
            <a:r>
              <a:rPr sz="3600" i="1" spc="-5" dirty="0">
                <a:latin typeface="Trebuchet MS"/>
                <a:cs typeface="Trebuchet MS"/>
              </a:rPr>
              <a:t>технопарков</a:t>
            </a:r>
            <a:r>
              <a:rPr sz="3600" spc="-5" dirty="0"/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401571"/>
            <a:ext cx="8399145" cy="53206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1489075" indent="-342900">
              <a:lnSpc>
                <a:spcPts val="1630"/>
              </a:lnSpc>
              <a:spcBef>
                <a:spcPts val="50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участие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международных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программах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выставках,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выполнение </a:t>
            </a:r>
            <a:r>
              <a:rPr sz="1700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посреднических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представительских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услуг;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содействие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привлечению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иностранных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инвестиций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и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технологий;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835"/>
              </a:lnSpc>
              <a:spcBef>
                <a:spcPts val="585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обучение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инновационному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менеджменту,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маркетингу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наукоемкой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продукции,</a:t>
            </a:r>
            <a:endParaRPr sz="1700">
              <a:latin typeface="Trebuchet MS"/>
              <a:cs typeface="Trebuchet MS"/>
            </a:endParaRPr>
          </a:p>
          <a:p>
            <a:pPr marL="355600">
              <a:lnSpc>
                <a:spcPts val="1835"/>
              </a:lnSpc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организации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ее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производства;</a:t>
            </a:r>
            <a:endParaRPr sz="1700">
              <a:latin typeface="Trebuchet MS"/>
              <a:cs typeface="Trebuchet MS"/>
            </a:endParaRPr>
          </a:p>
          <a:p>
            <a:pPr marL="355600" marR="740410" indent="-342900">
              <a:lnSpc>
                <a:spcPts val="163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создание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дополнительных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рабочих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мест,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том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числе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для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высоко-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квалифицированных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специалистов,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научных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работников,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студентов,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ас- </a:t>
            </a:r>
            <a:r>
              <a:rPr sz="1700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пирантов;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835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создание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информационной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базы,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необходимой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для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проведения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научных</a:t>
            </a:r>
            <a:endParaRPr sz="1700">
              <a:latin typeface="Trebuchet MS"/>
              <a:cs typeface="Trebuchet MS"/>
            </a:endParaRPr>
          </a:p>
          <a:p>
            <a:pPr marL="355600">
              <a:lnSpc>
                <a:spcPts val="1835"/>
              </a:lnSpc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разработок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проектов;</a:t>
            </a:r>
            <a:endParaRPr sz="1700">
              <a:latin typeface="Trebuchet MS"/>
              <a:cs typeface="Trebuchet MS"/>
            </a:endParaRPr>
          </a:p>
          <a:p>
            <a:pPr marL="355600" marR="71120" indent="-342900">
              <a:lnSpc>
                <a:spcPct val="8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содействие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создании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малых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инновационных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предприятий,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оказание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им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научно-технических (консалтинговых,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инжиниринговых,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лизинговых)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других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услуг,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юридической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помощи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содействие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в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сертификации их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продукции;</a:t>
            </a:r>
            <a:endParaRPr sz="1700">
              <a:latin typeface="Trebuchet MS"/>
              <a:cs typeface="Trebuchet MS"/>
            </a:endParaRPr>
          </a:p>
          <a:p>
            <a:pPr marL="355600" marR="143510" indent="-342900">
              <a:lnSpc>
                <a:spcPts val="163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предоставление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 договорной основе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малым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инновационным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предприятиям,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входящим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состав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технопарка,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лабораторных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экспериментально-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производственных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площадей,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оборудования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для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выполнения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научно-</a:t>
            </a:r>
            <a:endParaRPr sz="1700">
              <a:latin typeface="Trebuchet MS"/>
              <a:cs typeface="Trebuchet MS"/>
            </a:endParaRPr>
          </a:p>
          <a:p>
            <a:pPr marL="355600" marR="1612900">
              <a:lnSpc>
                <a:spcPct val="80000"/>
              </a:lnSpc>
              <a:spcBef>
                <a:spcPts val="20"/>
              </a:spcBef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исследовательских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опытно-конструкторских работ,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офисных, </a:t>
            </a:r>
            <a:r>
              <a:rPr sz="1700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демонстрационных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конференц-помещений;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835"/>
              </a:lnSpc>
              <a:spcBef>
                <a:spcPts val="59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анализ,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отбор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инновационных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проектов,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оценка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коммерческого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риска</a:t>
            </a:r>
            <a:endParaRPr sz="1700">
              <a:latin typeface="Trebuchet MS"/>
              <a:cs typeface="Trebuchet MS"/>
            </a:endParaRPr>
          </a:p>
          <a:p>
            <a:pPr marL="355600">
              <a:lnSpc>
                <a:spcPts val="1635"/>
              </a:lnSpc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инновационных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предложений,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маркетинг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соответствующих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продуктов,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поиск</a:t>
            </a:r>
            <a:endParaRPr sz="1700">
              <a:latin typeface="Trebuchet MS"/>
              <a:cs typeface="Trebuchet MS"/>
            </a:endParaRPr>
          </a:p>
          <a:p>
            <a:pPr marL="355600">
              <a:lnSpc>
                <a:spcPts val="1835"/>
              </a:lnSpc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партнеров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источников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финансирования,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содействие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в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страховании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проектов.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248158"/>
            <a:ext cx="77495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Trebuchet MS"/>
                <a:cs typeface="Trebuchet MS"/>
              </a:rPr>
              <a:t>Источниками</a:t>
            </a:r>
            <a:r>
              <a:rPr sz="3600" i="1" dirty="0">
                <a:latin typeface="Trebuchet MS"/>
                <a:cs typeface="Trebuchet MS"/>
              </a:rPr>
              <a:t> </a:t>
            </a:r>
            <a:r>
              <a:rPr sz="3600" i="1" spc="-5" dirty="0">
                <a:latin typeface="Trebuchet MS"/>
                <a:cs typeface="Trebuchet MS"/>
              </a:rPr>
              <a:t>финансирования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spc="-5" dirty="0"/>
              <a:t>деятельности технопарка</a:t>
            </a:r>
            <a:r>
              <a:rPr sz="3600" spc="-20" dirty="0"/>
              <a:t> </a:t>
            </a:r>
            <a:r>
              <a:rPr sz="3600" dirty="0"/>
              <a:t>являются: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449425"/>
            <a:ext cx="8360409" cy="51822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доходы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от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собственной деятельности;</a:t>
            </a:r>
            <a:endParaRPr sz="2000">
              <a:latin typeface="Trebuchet MS"/>
              <a:cs typeface="Trebuchet MS"/>
            </a:endParaRPr>
          </a:p>
          <a:p>
            <a:pPr marL="355600" marR="211454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бюджетные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средства,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выделяемые</a:t>
            </a:r>
            <a:r>
              <a:rPr sz="2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установленном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порядке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для </a:t>
            </a:r>
            <a:r>
              <a:rPr sz="2000" spc="-5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выполнения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проектов и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программ;</a:t>
            </a:r>
            <a:endParaRPr sz="2000">
              <a:latin typeface="Trebuchet MS"/>
              <a:cs typeface="Trebuchet MS"/>
            </a:endParaRPr>
          </a:p>
          <a:p>
            <a:pPr marL="355600" marR="15113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денежные</a:t>
            </a:r>
            <a:r>
              <a:rPr sz="2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материальные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взносы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учредителей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(участников)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тех- </a:t>
            </a:r>
            <a:r>
              <a:rPr sz="2000" spc="-5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нопарка;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кредиты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банков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других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кредиторов;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безвозмездные</a:t>
            </a:r>
            <a:r>
              <a:rPr sz="2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благотворительные</a:t>
            </a:r>
            <a:r>
              <a:rPr sz="2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взносы,</a:t>
            </a:r>
            <a:r>
              <a:rPr sz="2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пожертвования</a:t>
            </a:r>
            <a:r>
              <a:rPr sz="2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орга-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низаций,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предприятий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физических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лиц;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инвестиции,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том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числе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зарубежные.</a:t>
            </a:r>
            <a:endParaRPr sz="2000">
              <a:latin typeface="Trebuchet MS"/>
              <a:cs typeface="Trebuchet MS"/>
            </a:endParaRPr>
          </a:p>
          <a:p>
            <a:pPr marL="12700" marR="154305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Технопарк требует вложения относительно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больших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объемов инвес-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тиций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землю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здания,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а также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на свое оперативное управление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маркетинг.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Он должен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рассматриваться как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долгосрочный проект и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даже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тогда, когда арендная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плата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равна рыночной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технопарк не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дает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быстрой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высокой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финансовой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отдачи.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656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latin typeface="Trebuchet MS"/>
                <a:cs typeface="Trebuchet MS"/>
              </a:rPr>
              <a:t>Технополис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406778"/>
            <a:ext cx="8220709" cy="429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956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это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специализированный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территориально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замкнутый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научно-производственный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комплекс,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в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котором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endParaRPr sz="240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единое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целое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сливаются научно-исследовательская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деятельность,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наукоемкое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производство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 подготовка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научных, инженерных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и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рабочих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кадров, необходимых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для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функционирования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такого комплекса.</a:t>
            </a:r>
            <a:endParaRPr sz="2400">
              <a:latin typeface="Trebuchet MS"/>
              <a:cs typeface="Trebuchet MS"/>
            </a:endParaRPr>
          </a:p>
          <a:p>
            <a:pPr marL="12700" marR="1576070">
              <a:lnSpc>
                <a:spcPct val="100000"/>
              </a:lnSpc>
              <a:spcBef>
                <a:spcPts val="994"/>
              </a:spcBef>
            </a:pPr>
            <a:r>
              <a:rPr sz="28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Необходимые </a:t>
            </a:r>
            <a:r>
              <a:rPr sz="2800" b="1" i="1" spc="-10" dirty="0">
                <a:solidFill>
                  <a:srgbClr val="90C225"/>
                </a:solidFill>
                <a:latin typeface="Trebuchet MS"/>
                <a:cs typeface="Trebuchet MS"/>
              </a:rPr>
              <a:t>условия </a:t>
            </a:r>
            <a:r>
              <a:rPr sz="28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эффективного </a:t>
            </a:r>
            <a:r>
              <a:rPr sz="2800" b="1" i="1" spc="-83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8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функционирования</a:t>
            </a:r>
            <a:r>
              <a:rPr sz="2800" b="1" i="1" spc="3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8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технополисов</a:t>
            </a:r>
            <a:r>
              <a:rPr sz="2800" b="1" i="1" spc="-114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endParaRPr sz="2400">
              <a:latin typeface="Trebuchet MS"/>
              <a:cs typeface="Trebuchet MS"/>
            </a:endParaRPr>
          </a:p>
          <a:p>
            <a:pPr marL="12700" marR="43180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предоставление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большой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самостоятельности местным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органам власти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в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регионах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их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размещения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активная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поддержка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со стороны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государства.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56996"/>
            <a:ext cx="81330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rebuchet MS"/>
                <a:cs typeface="Trebuchet MS"/>
              </a:rPr>
              <a:t>Основными</a:t>
            </a:r>
            <a:r>
              <a:rPr sz="3600" i="1" spc="-55" dirty="0">
                <a:latin typeface="Trebuchet MS"/>
                <a:cs typeface="Trebuchet MS"/>
              </a:rPr>
              <a:t> </a:t>
            </a:r>
            <a:r>
              <a:rPr sz="3600" i="1" dirty="0">
                <a:latin typeface="Trebuchet MS"/>
                <a:cs typeface="Trebuchet MS"/>
              </a:rPr>
              <a:t>принципами</a:t>
            </a:r>
            <a:r>
              <a:rPr sz="3600" i="1" spc="-60" dirty="0">
                <a:latin typeface="Trebuchet MS"/>
                <a:cs typeface="Trebuchet MS"/>
              </a:rPr>
              <a:t> </a:t>
            </a:r>
            <a:r>
              <a:rPr sz="3600" i="1" spc="-5" dirty="0">
                <a:latin typeface="Trebuchet MS"/>
                <a:cs typeface="Trebuchet MS"/>
              </a:rPr>
              <a:t>организации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spc="-5" dirty="0"/>
              <a:t>технополисов</a:t>
            </a:r>
            <a:r>
              <a:rPr sz="3600" spc="-25" dirty="0"/>
              <a:t> </a:t>
            </a:r>
            <a:r>
              <a:rPr sz="3600" dirty="0"/>
              <a:t>являются: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410969"/>
            <a:ext cx="8133715" cy="51777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их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формирование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 базе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крупных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научных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центров;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ориентация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их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деятельности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новейшие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наукоемкие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технологии;</a:t>
            </a:r>
            <a:endParaRPr sz="2400">
              <a:latin typeface="Trebuchet MS"/>
              <a:cs typeface="Trebuchet MS"/>
            </a:endParaRPr>
          </a:p>
          <a:p>
            <a:pPr marL="355600" marR="18796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специализация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определенных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видах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современных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производств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отраслей;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органичное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слияние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научного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производственного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потенциалов;</a:t>
            </a:r>
            <a:endParaRPr sz="2400">
              <a:latin typeface="Trebuchet MS"/>
              <a:cs typeface="Trebuchet MS"/>
            </a:endParaRPr>
          </a:p>
          <a:p>
            <a:pPr marL="355600" marR="852169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активное включение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 повышение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роли малых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средних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наукоемких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фирм;</a:t>
            </a:r>
            <a:endParaRPr sz="2400">
              <a:latin typeface="Trebuchet MS"/>
              <a:cs typeface="Trebuchet MS"/>
            </a:endParaRPr>
          </a:p>
          <a:p>
            <a:pPr marL="355600" marR="64198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создание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благоприятных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для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жизни специалистов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жилищных,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культурно-бытовых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экологических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условий.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00558"/>
            <a:ext cx="7396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latin typeface="Trebuchet MS"/>
                <a:cs typeface="Trebuchet MS"/>
              </a:rPr>
              <a:t>Центры</a:t>
            </a:r>
            <a:r>
              <a:rPr sz="3600" b="1" i="1" spc="-20" dirty="0">
                <a:latin typeface="Trebuchet MS"/>
                <a:cs typeface="Trebuchet MS"/>
              </a:rPr>
              <a:t> </a:t>
            </a:r>
            <a:r>
              <a:rPr sz="3600" b="1" i="1" spc="-5" dirty="0">
                <a:latin typeface="Trebuchet MS"/>
                <a:cs typeface="Trebuchet MS"/>
              </a:rPr>
              <a:t>трансфера</a:t>
            </a:r>
            <a:r>
              <a:rPr sz="3600" b="1" i="1" spc="-30" dirty="0">
                <a:latin typeface="Trebuchet MS"/>
                <a:cs typeface="Trebuchet MS"/>
              </a:rPr>
              <a:t> </a:t>
            </a:r>
            <a:r>
              <a:rPr sz="3600" b="1" i="1" dirty="0">
                <a:latin typeface="Trebuchet MS"/>
                <a:cs typeface="Trebuchet MS"/>
              </a:rPr>
              <a:t>технологий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374140"/>
            <a:ext cx="8241030" cy="5401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900" spc="-3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создаются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с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целью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активизации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инновационной</a:t>
            </a:r>
            <a:endParaRPr sz="2400">
              <a:latin typeface="Trebuchet MS"/>
              <a:cs typeface="Trebuchet MS"/>
            </a:endParaRPr>
          </a:p>
          <a:p>
            <a:pPr marL="355600" marR="5080" algn="just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деятельности путем реализации механизма трансфера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технологий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—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процесса передачи технологий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из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сферы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разработки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в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сферу практического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использования.</a:t>
            </a:r>
            <a:endParaRPr sz="2400">
              <a:latin typeface="Trebuchet MS"/>
              <a:cs typeface="Trebuchet MS"/>
            </a:endParaRPr>
          </a:p>
          <a:p>
            <a:pPr marL="12700" marR="504825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Основное содержание работы центров трансфера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технологий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составляет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информационное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обеспечение </a:t>
            </a:r>
            <a:r>
              <a:rPr sz="2400" spc="-7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инновационной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деятельности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активизация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обмена</a:t>
            </a:r>
            <a:endParaRPr sz="2400">
              <a:latin typeface="Trebuchet MS"/>
              <a:cs typeface="Trebuchet MS"/>
            </a:endParaRPr>
          </a:p>
          <a:p>
            <a:pPr marL="12700" marR="909319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инновациями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между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их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разработчиками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(научными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центрами)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потребителями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(промышленными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предприятиями).</a:t>
            </a:r>
            <a:endParaRPr sz="2400">
              <a:latin typeface="Trebuchet MS"/>
              <a:cs typeface="Trebuchet MS"/>
            </a:endParaRPr>
          </a:p>
          <a:p>
            <a:pPr marL="12700" marR="577215">
              <a:lnSpc>
                <a:spcPct val="100000"/>
              </a:lnSpc>
              <a:spcBef>
                <a:spcPts val="101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Центры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трансфера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технологий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могут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быть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самостоятельными организациями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(например,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малые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инновационные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фирмы),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а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также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входить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структуру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других организаций,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частности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технопарков.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14959"/>
            <a:ext cx="75692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1. Инновационная </a:t>
            </a:r>
            <a:r>
              <a:rPr sz="3200" dirty="0"/>
              <a:t>инфраструктура: </a:t>
            </a:r>
            <a:r>
              <a:rPr sz="3200" spc="5" dirty="0"/>
              <a:t> </a:t>
            </a:r>
            <a:r>
              <a:rPr sz="3200" spc="-5" dirty="0"/>
              <a:t>назначение,</a:t>
            </a:r>
            <a:r>
              <a:rPr sz="3200" spc="-55" dirty="0"/>
              <a:t> </a:t>
            </a:r>
            <a:r>
              <a:rPr sz="3200" dirty="0"/>
              <a:t>цели,</a:t>
            </a:r>
            <a:r>
              <a:rPr sz="3200" spc="-20" dirty="0"/>
              <a:t> </a:t>
            </a:r>
            <a:r>
              <a:rPr sz="3200" spc="-5" dirty="0"/>
              <a:t>основные</a:t>
            </a:r>
            <a:r>
              <a:rPr sz="3200" spc="-15" dirty="0"/>
              <a:t> </a:t>
            </a:r>
            <a:r>
              <a:rPr sz="3200" spc="-5" dirty="0"/>
              <a:t>элементы.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56310" y="1471625"/>
            <a:ext cx="8081009" cy="2607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77190" indent="-342900">
              <a:lnSpc>
                <a:spcPct val="1002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b="1" i="1" dirty="0">
                <a:solidFill>
                  <a:srgbClr val="90C225"/>
                </a:solidFill>
                <a:latin typeface="Trebuchet MS"/>
                <a:cs typeface="Trebuchet MS"/>
              </a:rPr>
              <a:t>Инновационная </a:t>
            </a:r>
            <a:r>
              <a:rPr sz="24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инфраструктура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это совокупность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юридических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лиц,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ресурсов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средств,</a:t>
            </a:r>
            <a:r>
              <a:rPr sz="2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обеспечивающих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материально-техническое, финансовое, организационно-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методическое,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информационное, консультационное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иное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обслуживание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инновационной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деятельности.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  <a:tab pos="4982845" algn="l"/>
              </a:tabLst>
            </a:pPr>
            <a:r>
              <a:rPr sz="1600" spc="-160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Конечной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целью</a:t>
            </a:r>
            <a:r>
              <a:rPr sz="2400" b="1" i="1" spc="-2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400" b="1" i="1" dirty="0">
                <a:solidFill>
                  <a:srgbClr val="90C225"/>
                </a:solidFill>
                <a:latin typeface="Trebuchet MS"/>
                <a:cs typeface="Trebuchet MS"/>
              </a:rPr>
              <a:t>формирования	</a:t>
            </a:r>
            <a:r>
              <a:rPr sz="2400" b="1" i="1" spc="-5" dirty="0" err="1" smtClean="0">
                <a:solidFill>
                  <a:srgbClr val="90C225"/>
                </a:solidFill>
                <a:latin typeface="Trebuchet MS"/>
                <a:cs typeface="Trebuchet MS"/>
              </a:rPr>
              <a:t>инновационной</a:t>
            </a:r>
            <a:endParaRPr lang="ru-RU" sz="2400" b="1" i="1" spc="-5" dirty="0" smtClean="0">
              <a:solidFill>
                <a:srgbClr val="90C225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  <a:tab pos="4982845" algn="l"/>
              </a:tabLst>
            </a:pP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210" y="3581400"/>
            <a:ext cx="2725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инфраструктуры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0679" y="3609975"/>
            <a:ext cx="52095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является</a:t>
            </a:r>
            <a:r>
              <a:rPr sz="2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создание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системы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хозяйствующих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210" y="3941445"/>
            <a:ext cx="7606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7548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субъектов, способной обеспечить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эффективное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осуществление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инновационной	деятельности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интересах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всего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общества.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На </a:t>
            </a:r>
            <a:r>
              <a:rPr spc="-10" dirty="0"/>
              <a:t>сегодняшний</a:t>
            </a:r>
            <a:r>
              <a:rPr spc="15" dirty="0"/>
              <a:t> </a:t>
            </a:r>
            <a:r>
              <a:rPr spc="-10" dirty="0"/>
              <a:t>день</a:t>
            </a:r>
            <a:r>
              <a:rPr spc="10" dirty="0"/>
              <a:t> </a:t>
            </a:r>
            <a:r>
              <a:rPr spc="-5" dirty="0"/>
              <a:t>в</a:t>
            </a:r>
            <a:r>
              <a:rPr spc="15" dirty="0"/>
              <a:t> </a:t>
            </a:r>
            <a:r>
              <a:rPr spc="-10" dirty="0"/>
              <a:t>Республике</a:t>
            </a:r>
            <a:r>
              <a:rPr spc="20" dirty="0"/>
              <a:t> </a:t>
            </a:r>
            <a:r>
              <a:rPr spc="-5" dirty="0"/>
              <a:t>Беларусь </a:t>
            </a:r>
            <a:r>
              <a:rPr spc="-830" dirty="0"/>
              <a:t> </a:t>
            </a:r>
            <a:r>
              <a:rPr spc="-10" dirty="0"/>
              <a:t>действуют</a:t>
            </a:r>
            <a:r>
              <a:rPr spc="35" dirty="0"/>
              <a:t> </a:t>
            </a:r>
            <a:r>
              <a:rPr spc="-10" dirty="0"/>
              <a:t>следующие</a:t>
            </a:r>
            <a:r>
              <a:rPr spc="25" dirty="0"/>
              <a:t> </a:t>
            </a:r>
            <a:r>
              <a:rPr b="1" i="1" spc="-5" dirty="0">
                <a:latin typeface="Trebuchet MS"/>
                <a:cs typeface="Trebuchet MS"/>
              </a:rPr>
              <a:t>элементы </a:t>
            </a:r>
            <a:r>
              <a:rPr b="1" i="1" dirty="0">
                <a:latin typeface="Trebuchet MS"/>
                <a:cs typeface="Trebuchet MS"/>
              </a:rPr>
              <a:t> </a:t>
            </a:r>
            <a:r>
              <a:rPr b="1" i="1" spc="-10" dirty="0">
                <a:latin typeface="Trebuchet MS"/>
                <a:cs typeface="Trebuchet MS"/>
              </a:rPr>
              <a:t>инновационной</a:t>
            </a:r>
            <a:r>
              <a:rPr b="1" i="1" spc="15" dirty="0">
                <a:latin typeface="Trebuchet MS"/>
                <a:cs typeface="Trebuchet MS"/>
              </a:rPr>
              <a:t> </a:t>
            </a:r>
            <a:r>
              <a:rPr b="1" i="1" spc="-5" dirty="0">
                <a:latin typeface="Trebuchet MS"/>
                <a:cs typeface="Trebuchet MS"/>
              </a:rPr>
              <a:t>инфраструктуры: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18310"/>
            <a:ext cx="8779510" cy="50266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Парк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высоких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технологий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(специализация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ITиндустрия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сопутствующие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отрасли)</a:t>
            </a:r>
            <a:endParaRPr sz="1700">
              <a:latin typeface="Trebuchet MS"/>
              <a:cs typeface="Trebuchet MS"/>
            </a:endParaRPr>
          </a:p>
          <a:p>
            <a:pPr marL="355600" marR="15875" indent="-342900">
              <a:lnSpc>
                <a:spcPts val="1839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Научно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технологические парки (технопарки)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10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организаций,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позиционирующих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себя в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качестве технопарков,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3 из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которых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имеют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соответствующий статус,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присвоенный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ГКНТ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Белорусский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инновационный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фонд</a:t>
            </a:r>
            <a:endParaRPr sz="1700">
              <a:latin typeface="Trebuchet MS"/>
              <a:cs typeface="Trebuchet MS"/>
            </a:endParaRPr>
          </a:p>
          <a:p>
            <a:pPr marL="355600" marR="1433195" indent="-342900">
              <a:lnSpc>
                <a:spcPts val="1839"/>
              </a:lnSpc>
              <a:spcBef>
                <a:spcPts val="1035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Бизнес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инкубаторы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(в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том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числе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специализирующиеся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поддержке </a:t>
            </a:r>
            <a:r>
              <a:rPr sz="1700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инновационных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предприятий)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endParaRPr sz="1700">
              <a:latin typeface="Trebuchet MS"/>
              <a:cs typeface="Trebuchet MS"/>
            </a:endParaRPr>
          </a:p>
          <a:p>
            <a:pPr marL="355600" marR="737870" indent="-342900" algn="just">
              <a:lnSpc>
                <a:spcPts val="1839"/>
              </a:lnSpc>
              <a:spcBef>
                <a:spcPts val="990"/>
              </a:spcBef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Центры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трансфера технологий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(включая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Республиканский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центр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трансфера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технологий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 его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региональные представительства,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а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также организации,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которыми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заключены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соответствующие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соглашения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о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сотрудничестве)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24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Инновационные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центры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Научно-производственные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(научно-практические)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центры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–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56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Информационные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и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маркетинговые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центры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–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10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Научно-технические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библиотеки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(включая заводские)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476</a:t>
            </a:r>
            <a:endParaRPr sz="1700">
              <a:latin typeface="Trebuchet MS"/>
              <a:cs typeface="Trebuchet MS"/>
            </a:endParaRPr>
          </a:p>
          <a:p>
            <a:pPr marL="12700" marR="5080">
              <a:lnSpc>
                <a:spcPts val="1839"/>
              </a:lnSpc>
              <a:spcBef>
                <a:spcPts val="1035"/>
              </a:spcBef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Потребителями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услуг,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предоставляемых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перечисленными элементами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инновационной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инфраструктуры,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являются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318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инновационно-активных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предприятий.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745807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439795" algn="l"/>
              </a:tabLst>
            </a:pPr>
            <a:r>
              <a:rPr sz="3200" b="1" i="1" dirty="0">
                <a:latin typeface="Trebuchet MS"/>
                <a:cs typeface="Trebuchet MS"/>
              </a:rPr>
              <a:t>Задачами формирования и </a:t>
            </a:r>
            <a:r>
              <a:rPr sz="3200" b="1" i="1" spc="-5" dirty="0">
                <a:latin typeface="Trebuchet MS"/>
                <a:cs typeface="Trebuchet MS"/>
              </a:rPr>
              <a:t>развития </a:t>
            </a:r>
            <a:r>
              <a:rPr sz="3200" b="1" i="1" spc="-950" dirty="0">
                <a:latin typeface="Trebuchet MS"/>
                <a:cs typeface="Trebuchet MS"/>
              </a:rPr>
              <a:t> </a:t>
            </a:r>
            <a:r>
              <a:rPr sz="3200" b="1" i="1" spc="-5" dirty="0">
                <a:latin typeface="Trebuchet MS"/>
                <a:cs typeface="Trebuchet MS"/>
              </a:rPr>
              <a:t>инновационной	инфраструктуры </a:t>
            </a:r>
            <a:r>
              <a:rPr sz="3200" b="1" i="1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являются: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184603"/>
            <a:ext cx="7882890" cy="320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преодоление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спада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производства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путем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структурной </a:t>
            </a:r>
            <a:r>
              <a:rPr sz="2400" spc="-7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перестройки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экономики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и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изменения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номенклатуры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выпускаемой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продукции,</a:t>
            </a:r>
            <a:endParaRPr sz="2400">
              <a:latin typeface="Trebuchet MS"/>
              <a:cs typeface="Trebuchet MS"/>
            </a:endParaRPr>
          </a:p>
          <a:p>
            <a:pPr marL="355600" marR="21971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увеличение конкурентоспособности отечественной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продукции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привлекательности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национальной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экономики,</a:t>
            </a:r>
            <a:endParaRPr sz="2400">
              <a:latin typeface="Trebuchet MS"/>
              <a:cs typeface="Trebuchet MS"/>
            </a:endParaRPr>
          </a:p>
          <a:p>
            <a:pPr marL="355600" marR="116014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сохранение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развитие научно-технического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потенциала.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С</a:t>
            </a:r>
            <a:r>
              <a:rPr dirty="0"/>
              <a:t> </a:t>
            </a:r>
            <a:r>
              <a:rPr spc="-10" dirty="0"/>
              <a:t>помощью</a:t>
            </a:r>
            <a:r>
              <a:rPr dirty="0"/>
              <a:t> </a:t>
            </a:r>
            <a:r>
              <a:rPr spc="-10" dirty="0"/>
              <a:t>различных</a:t>
            </a:r>
            <a:r>
              <a:rPr dirty="0"/>
              <a:t> </a:t>
            </a:r>
            <a:r>
              <a:rPr spc="-10" dirty="0"/>
              <a:t>элементов</a:t>
            </a:r>
            <a:r>
              <a:rPr spc="40" dirty="0"/>
              <a:t> </a:t>
            </a:r>
            <a:r>
              <a:rPr spc="-10" dirty="0"/>
              <a:t>инновационной </a:t>
            </a:r>
            <a:r>
              <a:rPr spc="-830" dirty="0"/>
              <a:t> </a:t>
            </a:r>
            <a:r>
              <a:rPr spc="-5" dirty="0"/>
              <a:t>инфраструктуры</a:t>
            </a:r>
            <a:r>
              <a:rPr spc="5" dirty="0"/>
              <a:t> </a:t>
            </a:r>
            <a:r>
              <a:rPr spc="-10" dirty="0"/>
              <a:t>решаются</a:t>
            </a:r>
            <a:r>
              <a:rPr spc="5" dirty="0"/>
              <a:t> </a:t>
            </a:r>
            <a:r>
              <a:rPr spc="-5" dirty="0"/>
              <a:t>такие</a:t>
            </a:r>
            <a:r>
              <a:rPr spc="5" dirty="0"/>
              <a:t> </a:t>
            </a:r>
            <a:r>
              <a:rPr spc="-10" dirty="0"/>
              <a:t>основные </a:t>
            </a:r>
            <a:r>
              <a:rPr spc="-5" dirty="0"/>
              <a:t> </a:t>
            </a:r>
            <a:r>
              <a:rPr i="1" spc="-10" dirty="0">
                <a:latin typeface="Trebuchet MS"/>
                <a:cs typeface="Trebuchet MS"/>
              </a:rPr>
              <a:t>задачи содействия</a:t>
            </a:r>
            <a:r>
              <a:rPr i="1" spc="-5" dirty="0">
                <a:latin typeface="Trebuchet MS"/>
                <a:cs typeface="Trebuchet MS"/>
              </a:rPr>
              <a:t> инновационной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i="1" spc="-5" dirty="0">
                <a:latin typeface="Trebuchet MS"/>
                <a:cs typeface="Trebuchet MS"/>
              </a:rPr>
              <a:t>деятельности</a:t>
            </a:r>
            <a:r>
              <a:rPr spc="-5" dirty="0"/>
              <a:t>,</a:t>
            </a:r>
            <a:r>
              <a:rPr spc="-50" dirty="0"/>
              <a:t> </a:t>
            </a:r>
            <a:r>
              <a:rPr spc="-5" dirty="0"/>
              <a:t>как: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5" dirty="0"/>
              <a:t>информационное</a:t>
            </a:r>
            <a:r>
              <a:rPr spc="20" dirty="0"/>
              <a:t> </a:t>
            </a:r>
            <a:r>
              <a:rPr spc="-10" dirty="0"/>
              <a:t>обеспечение,</a:t>
            </a: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5" dirty="0"/>
              <a:t>производственно-технологическая</a:t>
            </a:r>
            <a:r>
              <a:rPr spc="10" dirty="0"/>
              <a:t> </a:t>
            </a:r>
            <a:r>
              <a:rPr spc="-5" dirty="0"/>
              <a:t>поддержка</a:t>
            </a:r>
            <a:endParaRPr sz="175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</a:pPr>
            <a:r>
              <a:rPr spc="-10" dirty="0"/>
              <a:t>инновационной</a:t>
            </a:r>
            <a:r>
              <a:rPr spc="40" dirty="0"/>
              <a:t> </a:t>
            </a:r>
            <a:r>
              <a:rPr spc="-10" dirty="0"/>
              <a:t>деятельности,</a:t>
            </a:r>
          </a:p>
          <a:p>
            <a:pPr marL="355600" marR="63246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10" dirty="0"/>
              <a:t>задачи</a:t>
            </a:r>
            <a:r>
              <a:rPr spc="5" dirty="0"/>
              <a:t> </a:t>
            </a:r>
            <a:r>
              <a:rPr spc="-5" dirty="0"/>
              <a:t>сертификации</a:t>
            </a:r>
            <a:r>
              <a:rPr spc="50" dirty="0"/>
              <a:t> </a:t>
            </a:r>
            <a:r>
              <a:rPr spc="-5" dirty="0"/>
              <a:t>и</a:t>
            </a:r>
            <a:r>
              <a:rPr spc="10" dirty="0"/>
              <a:t> </a:t>
            </a:r>
            <a:r>
              <a:rPr spc="-10" dirty="0"/>
              <a:t>стандартизации</a:t>
            </a:r>
            <a:r>
              <a:rPr spc="25" dirty="0"/>
              <a:t> </a:t>
            </a:r>
            <a:r>
              <a:rPr spc="-10" dirty="0"/>
              <a:t>инновационной </a:t>
            </a:r>
            <a:r>
              <a:rPr spc="-650" dirty="0"/>
              <a:t> </a:t>
            </a:r>
            <a:r>
              <a:rPr spc="-5" dirty="0"/>
              <a:t>продукции,</a:t>
            </a:r>
            <a:endParaRPr sz="1750">
              <a:latin typeface="Lucida Sans Unicode"/>
              <a:cs typeface="Lucida Sans Unicode"/>
            </a:endParaRPr>
          </a:p>
          <a:p>
            <a:pPr marL="355600" marR="90360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10" dirty="0"/>
              <a:t>содействие</a:t>
            </a:r>
            <a:r>
              <a:rPr spc="15" dirty="0"/>
              <a:t> </a:t>
            </a:r>
            <a:r>
              <a:rPr spc="-5" dirty="0"/>
              <a:t>продвижению</a:t>
            </a:r>
            <a:r>
              <a:rPr spc="45" dirty="0"/>
              <a:t> </a:t>
            </a:r>
            <a:r>
              <a:rPr spc="-10" dirty="0"/>
              <a:t>эффективных</a:t>
            </a:r>
            <a:r>
              <a:rPr spc="55" dirty="0"/>
              <a:t> </a:t>
            </a:r>
            <a:r>
              <a:rPr spc="-10" dirty="0"/>
              <a:t>разработок</a:t>
            </a:r>
            <a:r>
              <a:rPr spc="30" dirty="0"/>
              <a:t> </a:t>
            </a:r>
            <a:r>
              <a:rPr spc="-5" dirty="0"/>
              <a:t>и </a:t>
            </a:r>
            <a:r>
              <a:rPr spc="-645" dirty="0"/>
              <a:t> </a:t>
            </a:r>
            <a:r>
              <a:rPr spc="-10" dirty="0"/>
              <a:t>реализации</a:t>
            </a:r>
            <a:r>
              <a:rPr spc="10" dirty="0"/>
              <a:t> </a:t>
            </a:r>
            <a:r>
              <a:rPr spc="-10" dirty="0"/>
              <a:t>инновационных</a:t>
            </a:r>
            <a:r>
              <a:rPr spc="50" dirty="0"/>
              <a:t> </a:t>
            </a:r>
            <a:r>
              <a:rPr spc="-10" dirty="0"/>
              <a:t>проектов,</a:t>
            </a: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10" dirty="0"/>
              <a:t>проведение</a:t>
            </a:r>
            <a:r>
              <a:rPr spc="35" dirty="0"/>
              <a:t> </a:t>
            </a:r>
            <a:r>
              <a:rPr spc="-10" dirty="0"/>
              <a:t>выставок</a:t>
            </a:r>
            <a:r>
              <a:rPr spc="35" dirty="0"/>
              <a:t> </a:t>
            </a:r>
            <a:r>
              <a:rPr spc="-10" dirty="0"/>
              <a:t>инновационных</a:t>
            </a:r>
            <a:r>
              <a:rPr spc="60" dirty="0"/>
              <a:t> </a:t>
            </a:r>
            <a:r>
              <a:rPr spc="-5" dirty="0"/>
              <a:t>проектов</a:t>
            </a:r>
            <a:r>
              <a:rPr spc="40" dirty="0"/>
              <a:t> </a:t>
            </a:r>
            <a:r>
              <a:rPr spc="-5" dirty="0"/>
              <a:t>и</a:t>
            </a:r>
            <a:r>
              <a:rPr spc="20" dirty="0"/>
              <a:t> </a:t>
            </a:r>
            <a:r>
              <a:rPr spc="-5" dirty="0"/>
              <a:t>продуктов,</a:t>
            </a: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10" dirty="0"/>
              <a:t>оказание</a:t>
            </a:r>
            <a:r>
              <a:rPr spc="15" dirty="0"/>
              <a:t> </a:t>
            </a:r>
            <a:r>
              <a:rPr spc="-10" dirty="0"/>
              <a:t>консультационной</a:t>
            </a:r>
            <a:r>
              <a:rPr spc="50" dirty="0"/>
              <a:t> </a:t>
            </a:r>
            <a:r>
              <a:rPr spc="-5" dirty="0"/>
              <a:t>помощи,</a:t>
            </a:r>
            <a:endParaRPr sz="1750">
              <a:latin typeface="Lucida Sans Unicode"/>
              <a:cs typeface="Lucida Sans Unicode"/>
            </a:endParaRPr>
          </a:p>
          <a:p>
            <a:pPr marL="355600" marR="47117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5" dirty="0"/>
              <a:t>подготовка,</a:t>
            </a:r>
            <a:r>
              <a:rPr spc="45" dirty="0"/>
              <a:t> </a:t>
            </a:r>
            <a:r>
              <a:rPr spc="-5" dirty="0"/>
              <a:t>переподготовка</a:t>
            </a:r>
            <a:r>
              <a:rPr spc="55" dirty="0"/>
              <a:t> </a:t>
            </a:r>
            <a:r>
              <a:rPr spc="-5" dirty="0"/>
              <a:t>и</a:t>
            </a:r>
            <a:r>
              <a:rPr spc="10" dirty="0"/>
              <a:t> </a:t>
            </a:r>
            <a:r>
              <a:rPr spc="-10" dirty="0"/>
              <a:t>повышение</a:t>
            </a:r>
            <a:r>
              <a:rPr spc="15" dirty="0"/>
              <a:t> </a:t>
            </a:r>
            <a:r>
              <a:rPr spc="-10" dirty="0"/>
              <a:t>квалификации </a:t>
            </a:r>
            <a:r>
              <a:rPr spc="-645" dirty="0"/>
              <a:t> </a:t>
            </a:r>
            <a:r>
              <a:rPr spc="-10" dirty="0"/>
              <a:t>кадров</a:t>
            </a:r>
            <a:r>
              <a:rPr spc="20" dirty="0"/>
              <a:t> </a:t>
            </a:r>
            <a:r>
              <a:rPr spc="-10" dirty="0"/>
              <a:t>для</a:t>
            </a:r>
            <a:r>
              <a:rPr dirty="0"/>
              <a:t> </a:t>
            </a:r>
            <a:r>
              <a:rPr spc="-10" dirty="0"/>
              <a:t>инновационной</a:t>
            </a:r>
            <a:r>
              <a:rPr spc="65" dirty="0"/>
              <a:t> </a:t>
            </a:r>
            <a:r>
              <a:rPr spc="-10" dirty="0"/>
              <a:t>деятельности</a:t>
            </a:r>
            <a:r>
              <a:rPr spc="20" dirty="0"/>
              <a:t> </a:t>
            </a:r>
            <a:r>
              <a:rPr spc="-5" dirty="0"/>
              <a:t>и</a:t>
            </a:r>
            <a:r>
              <a:rPr dirty="0"/>
              <a:t> </a:t>
            </a:r>
            <a:r>
              <a:rPr spc="-5" dirty="0"/>
              <a:t>другие.</a:t>
            </a:r>
            <a:endParaRPr sz="1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174447"/>
            <a:ext cx="5488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85185" algn="l"/>
              </a:tabLst>
            </a:pPr>
            <a:r>
              <a:rPr b="1" i="1" spc="-5" dirty="0">
                <a:latin typeface="Trebuchet MS"/>
                <a:cs typeface="Trebuchet MS"/>
              </a:rPr>
              <a:t>Функции</a:t>
            </a:r>
            <a:r>
              <a:rPr b="1" i="1" spc="-125" dirty="0"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</a:rPr>
              <a:t>у</a:t>
            </a:r>
            <a:r>
              <a:rPr sz="2300" spc="-15" dirty="0">
                <a:solidFill>
                  <a:srgbClr val="404040"/>
                </a:solidFill>
              </a:rPr>
              <a:t> </a:t>
            </a:r>
            <a:r>
              <a:rPr sz="2300" dirty="0">
                <a:solidFill>
                  <a:srgbClr val="404040"/>
                </a:solidFill>
              </a:rPr>
              <a:t>субъектов	</a:t>
            </a:r>
            <a:r>
              <a:rPr sz="2300" spc="-5" dirty="0">
                <a:solidFill>
                  <a:srgbClr val="404040"/>
                </a:solidFill>
              </a:rPr>
              <a:t>инновационной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6088" y="236931"/>
            <a:ext cx="227457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инфраструктуры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603250"/>
            <a:ext cx="8432800" cy="5041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75640">
              <a:lnSpc>
                <a:spcPct val="100000"/>
              </a:lnSpc>
              <a:spcBef>
                <a:spcPts val="105"/>
              </a:spcBef>
              <a:tabLst>
                <a:tab pos="5541010" algn="l"/>
              </a:tabLst>
            </a:pP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различны, они зависят от направления деятельности,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св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о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йств</a:t>
            </a:r>
            <a:r>
              <a:rPr sz="23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кон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к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ретно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й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инн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о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ва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ции,</a:t>
            </a:r>
            <a:r>
              <a:rPr sz="23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стади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и	инновационного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процесса,</a:t>
            </a:r>
            <a:r>
              <a:rPr sz="23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целей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государственной</a:t>
            </a:r>
            <a:r>
              <a:rPr sz="23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инновационной</a:t>
            </a:r>
            <a:r>
              <a:rPr sz="23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политики.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Субъекты</a:t>
            </a:r>
            <a:r>
              <a:rPr sz="2800" b="1" i="1" spc="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800" b="1" i="1" spc="-10" dirty="0">
                <a:solidFill>
                  <a:srgbClr val="90C225"/>
                </a:solidFill>
                <a:latin typeface="Trebuchet MS"/>
                <a:cs typeface="Trebuchet MS"/>
              </a:rPr>
              <a:t>инновационной</a:t>
            </a:r>
            <a:r>
              <a:rPr sz="2800" b="1" i="1" spc="2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8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деятельности</a:t>
            </a:r>
            <a:r>
              <a:rPr sz="2800" b="1" spc="-5" dirty="0">
                <a:solidFill>
                  <a:srgbClr val="90C225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355600" marR="954405" indent="-342900">
              <a:lnSpc>
                <a:spcPct val="1000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8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физические и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юридические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лица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независимо от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организационно-правовой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формы,</a:t>
            </a:r>
            <a:r>
              <a:rPr sz="23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осуществляющие</a:t>
            </a:r>
            <a:endParaRPr sz="2300">
              <a:latin typeface="Trebuchet MS"/>
              <a:cs typeface="Trebuchet MS"/>
            </a:endParaRPr>
          </a:p>
          <a:p>
            <a:pPr marL="355600" marR="304165">
              <a:lnSpc>
                <a:spcPct val="100000"/>
              </a:lnSpc>
            </a:pP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инновационную деятельность на территории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Республики </a:t>
            </a:r>
            <a:r>
              <a:rPr sz="2300" spc="-6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Беларусь</a:t>
            </a:r>
            <a:r>
              <a:rPr sz="23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или</a:t>
            </a:r>
            <a:r>
              <a:rPr sz="23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выступающие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роли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заказчиков;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юридические</a:t>
            </a:r>
            <a:r>
              <a:rPr sz="23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лица,</a:t>
            </a:r>
            <a:r>
              <a:rPr sz="23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обеспечивающие</a:t>
            </a:r>
            <a:r>
              <a:rPr sz="23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обслуживание</a:t>
            </a:r>
            <a:endParaRPr sz="23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инновационной</a:t>
            </a:r>
            <a:r>
              <a:rPr sz="23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деятельности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(научно-технологические</a:t>
            </a:r>
            <a:endParaRPr sz="230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парки, инновационные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центры, центры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трансфера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технологий, венчурные организации,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иные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организации,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в </a:t>
            </a:r>
            <a:r>
              <a:rPr sz="2300" spc="-6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том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числе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 объединения</a:t>
            </a:r>
            <a:r>
              <a:rPr sz="23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организаций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(ассоциации,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союзы).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0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900" b="1" spc="-5" dirty="0">
                <a:latin typeface="Trebuchet MS"/>
                <a:cs typeface="Trebuchet MS"/>
              </a:rPr>
              <a:t>Инновационную</a:t>
            </a:r>
            <a:r>
              <a:rPr sz="2900" b="1" dirty="0">
                <a:latin typeface="Trebuchet MS"/>
                <a:cs typeface="Trebuchet MS"/>
              </a:rPr>
              <a:t> </a:t>
            </a:r>
            <a:r>
              <a:rPr sz="2900" b="1" spc="-5" dirty="0">
                <a:latin typeface="Trebuchet MS"/>
                <a:cs typeface="Trebuchet MS"/>
              </a:rPr>
              <a:t>инфраструктуру</a:t>
            </a:r>
            <a:r>
              <a:rPr sz="2900" b="1" spc="5" dirty="0">
                <a:latin typeface="Trebuchet MS"/>
                <a:cs typeface="Trebuchet MS"/>
              </a:rPr>
              <a:t> </a:t>
            </a:r>
            <a:r>
              <a:rPr sz="2900" b="1" spc="-5" dirty="0">
                <a:latin typeface="Trebuchet MS"/>
                <a:cs typeface="Trebuchet MS"/>
              </a:rPr>
              <a:t>можно </a:t>
            </a:r>
            <a:r>
              <a:rPr sz="2900" b="1" spc="-860" dirty="0">
                <a:latin typeface="Trebuchet MS"/>
                <a:cs typeface="Trebuchet MS"/>
              </a:rPr>
              <a:t> </a:t>
            </a:r>
            <a:r>
              <a:rPr sz="2900" b="1" dirty="0">
                <a:latin typeface="Trebuchet MS"/>
                <a:cs typeface="Trebuchet MS"/>
              </a:rPr>
              <a:t>разложить</a:t>
            </a:r>
            <a:r>
              <a:rPr sz="2900" b="1" spc="-35" dirty="0">
                <a:latin typeface="Trebuchet MS"/>
                <a:cs typeface="Trebuchet MS"/>
              </a:rPr>
              <a:t> </a:t>
            </a:r>
            <a:r>
              <a:rPr sz="2900" b="1" dirty="0">
                <a:latin typeface="Trebuchet MS"/>
                <a:cs typeface="Trebuchet MS"/>
              </a:rPr>
              <a:t>на </a:t>
            </a:r>
            <a:r>
              <a:rPr sz="2900" b="1" i="1" dirty="0">
                <a:latin typeface="Trebuchet MS"/>
                <a:cs typeface="Trebuchet MS"/>
              </a:rPr>
              <a:t>составляющие</a:t>
            </a:r>
            <a:r>
              <a:rPr sz="2900" b="1" dirty="0">
                <a:latin typeface="Trebuchet MS"/>
                <a:cs typeface="Trebuchet MS"/>
              </a:rPr>
              <a:t>: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312927"/>
            <a:ext cx="8284209" cy="50704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31470" algn="l"/>
              </a:tabLst>
            </a:pPr>
            <a:r>
              <a:rPr sz="2000" b="1" i="1" dirty="0">
                <a:solidFill>
                  <a:srgbClr val="90C225"/>
                </a:solidFill>
                <a:latin typeface="Trebuchet MS"/>
                <a:cs typeface="Trebuchet MS"/>
              </a:rPr>
              <a:t>Правовая</a:t>
            </a:r>
            <a:r>
              <a:rPr sz="2000" b="1" i="1" spc="-5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0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инфраструктура</a:t>
            </a:r>
            <a:r>
              <a:rPr sz="2000" b="1" spc="-5" dirty="0">
                <a:solidFill>
                  <a:srgbClr val="90C225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55600" marR="542925" indent="-342900">
              <a:lnSpc>
                <a:spcPct val="8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комплекс законов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об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охране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объектов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интеллектуальной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деятельности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1700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защите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прав;</a:t>
            </a:r>
            <a:endParaRPr sz="1700">
              <a:latin typeface="Trebuchet MS"/>
              <a:cs typeface="Trebuchet MS"/>
            </a:endParaRPr>
          </a:p>
          <a:p>
            <a:pPr marL="355600" marR="457200" indent="-342900">
              <a:lnSpc>
                <a:spcPct val="801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правовые акты, стимулирующие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НИОКР в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интересах промышленности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регулирующие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процессы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передачи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результатов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исследований в сферы их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использования;</a:t>
            </a:r>
            <a:endParaRPr sz="1700">
              <a:latin typeface="Trebuchet MS"/>
              <a:cs typeface="Trebuchet MS"/>
            </a:endParaRPr>
          </a:p>
          <a:p>
            <a:pPr marL="355600" marR="852169" indent="-342900">
              <a:lnSpc>
                <a:spcPts val="163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комплекс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законодательных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актов,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определяющих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условия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создания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1700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деятельности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институтов</a:t>
            </a:r>
            <a:r>
              <a:rPr sz="17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поддержки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предпринимательского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бизнеса;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правовое обеспечение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деятельности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малого и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среднего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бизнеса.</a:t>
            </a:r>
            <a:endParaRPr sz="1700">
              <a:latin typeface="Trebuchet MS"/>
              <a:cs typeface="Trebuchet MS"/>
            </a:endParaRPr>
          </a:p>
          <a:p>
            <a:pPr marL="330835" indent="-318770">
              <a:lnSpc>
                <a:spcPts val="2205"/>
              </a:lnSpc>
              <a:spcBef>
                <a:spcPts val="505"/>
              </a:spcBef>
              <a:buFont typeface="Trebuchet MS"/>
              <a:buAutoNum type="arabicPeriod" startAt="2"/>
              <a:tabLst>
                <a:tab pos="331470" algn="l"/>
              </a:tabLst>
            </a:pPr>
            <a:r>
              <a:rPr sz="2000" b="1" i="1" dirty="0">
                <a:solidFill>
                  <a:srgbClr val="90C225"/>
                </a:solidFill>
                <a:latin typeface="Trebuchet MS"/>
                <a:cs typeface="Trebuchet MS"/>
              </a:rPr>
              <a:t>Информационная</a:t>
            </a:r>
            <a:r>
              <a:rPr sz="2000" b="1" i="1" spc="-4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0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инфраструктура</a:t>
            </a:r>
            <a:r>
              <a:rPr sz="2000" b="1" spc="-5" dirty="0">
                <a:solidFill>
                  <a:srgbClr val="90C225"/>
                </a:solidFill>
                <a:latin typeface="Trebuchet MS"/>
                <a:cs typeface="Trebuchet MS"/>
              </a:rPr>
              <a:t>:</a:t>
            </a:r>
            <a:r>
              <a:rPr sz="2000" b="1" spc="-2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справочная,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патентная,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845"/>
              </a:lnSpc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конъюнктурная,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аналитическая,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техническая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рекламная информация.</a:t>
            </a:r>
            <a:endParaRPr sz="1700">
              <a:latin typeface="Trebuchet MS"/>
              <a:cs typeface="Trebuchet MS"/>
            </a:endParaRPr>
          </a:p>
          <a:p>
            <a:pPr marL="12700" marR="262255">
              <a:lnSpc>
                <a:spcPts val="1630"/>
              </a:lnSpc>
              <a:spcBef>
                <a:spcPts val="994"/>
              </a:spcBef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Основные информационные потребности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- при решение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вопросов, связанных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патентованием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новшеств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 проведением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маркетинговых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исследований.</a:t>
            </a:r>
            <a:endParaRPr sz="1700">
              <a:latin typeface="Trebuchet MS"/>
              <a:cs typeface="Trebuchet MS"/>
            </a:endParaRPr>
          </a:p>
          <a:p>
            <a:pPr marL="12700" marR="5080">
              <a:lnSpc>
                <a:spcPct val="80600"/>
              </a:lnSpc>
              <a:spcBef>
                <a:spcPts val="985"/>
              </a:spcBef>
              <a:buFont typeface="Trebuchet MS"/>
              <a:buAutoNum type="arabicPeriod" startAt="3"/>
              <a:tabLst>
                <a:tab pos="331470" algn="l"/>
              </a:tabLst>
            </a:pPr>
            <a:r>
              <a:rPr sz="20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Специализированные инновационные </a:t>
            </a:r>
            <a:r>
              <a:rPr sz="2000" b="1" i="1" dirty="0">
                <a:solidFill>
                  <a:srgbClr val="90C225"/>
                </a:solidFill>
                <a:latin typeface="Trebuchet MS"/>
                <a:cs typeface="Trebuchet MS"/>
              </a:rPr>
              <a:t>центры</a:t>
            </a:r>
            <a:r>
              <a:rPr sz="2000" b="1" dirty="0">
                <a:solidFill>
                  <a:srgbClr val="90C225"/>
                </a:solidFill>
                <a:latin typeface="Trebuchet MS"/>
                <a:cs typeface="Trebuchet MS"/>
              </a:rPr>
              <a:t>: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бизнес-инкубаторы,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технопарки, инновационные центры,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центры поддержки предпринимательства и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др.</a:t>
            </a:r>
            <a:endParaRPr sz="1700">
              <a:latin typeface="Trebuchet MS"/>
              <a:cs typeface="Trebuchet MS"/>
            </a:endParaRPr>
          </a:p>
          <a:p>
            <a:pPr marL="12700" marR="1048385">
              <a:lnSpc>
                <a:spcPct val="81100"/>
              </a:lnSpc>
              <a:spcBef>
                <a:spcPts val="960"/>
              </a:spcBef>
              <a:buFont typeface="Trebuchet MS"/>
              <a:buAutoNum type="arabicPeriod" startAt="3"/>
              <a:tabLst>
                <a:tab pos="331470" algn="l"/>
              </a:tabLst>
            </a:pPr>
            <a:r>
              <a:rPr sz="20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Финансовые </a:t>
            </a:r>
            <a:r>
              <a:rPr sz="2000" b="1" i="1" dirty="0">
                <a:solidFill>
                  <a:srgbClr val="90C225"/>
                </a:solidFill>
                <a:latin typeface="Trebuchet MS"/>
                <a:cs typeface="Trebuchet MS"/>
              </a:rPr>
              <a:t>институты</a:t>
            </a:r>
            <a:r>
              <a:rPr sz="2000" b="1" dirty="0">
                <a:solidFill>
                  <a:srgbClr val="90C225"/>
                </a:solidFill>
                <a:latin typeface="Trebuchet MS"/>
                <a:cs typeface="Trebuchet MS"/>
              </a:rPr>
              <a:t>: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банки, инвестиционные институты,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индивидуальные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инвесторы, венчурные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фонды,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бюджет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др.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18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i="1" spc="-5" dirty="0">
                <a:latin typeface="Trebuchet MS"/>
                <a:cs typeface="Trebuchet MS"/>
              </a:rPr>
              <a:t>Свойства, </a:t>
            </a:r>
            <a:r>
              <a:rPr b="1" i="1" dirty="0">
                <a:latin typeface="Trebuchet MS"/>
                <a:cs typeface="Trebuchet MS"/>
              </a:rPr>
              <a:t>которыми </a:t>
            </a:r>
            <a:r>
              <a:rPr b="1" i="1" spc="-5" dirty="0">
                <a:latin typeface="Trebuchet MS"/>
                <a:cs typeface="Trebuchet MS"/>
              </a:rPr>
              <a:t>должны обладать </a:t>
            </a:r>
            <a:r>
              <a:rPr b="1" i="1" dirty="0">
                <a:latin typeface="Trebuchet MS"/>
                <a:cs typeface="Trebuchet MS"/>
              </a:rPr>
              <a:t> </a:t>
            </a:r>
            <a:r>
              <a:rPr b="1" i="1" spc="-5" dirty="0">
                <a:latin typeface="Trebuchet MS"/>
                <a:cs typeface="Trebuchet MS"/>
              </a:rPr>
              <a:t>субъекты </a:t>
            </a:r>
            <a:r>
              <a:rPr b="1" i="1" spc="-10" dirty="0">
                <a:latin typeface="Trebuchet MS"/>
                <a:cs typeface="Trebuchet MS"/>
              </a:rPr>
              <a:t>инновационной</a:t>
            </a:r>
            <a:r>
              <a:rPr b="1" i="1" spc="5" dirty="0">
                <a:latin typeface="Trebuchet MS"/>
                <a:cs typeface="Trebuchet MS"/>
              </a:rPr>
              <a:t> </a:t>
            </a:r>
            <a:r>
              <a:rPr b="1" i="1" spc="-5" dirty="0">
                <a:latin typeface="Trebuchet MS"/>
                <a:cs typeface="Trebuchet MS"/>
              </a:rPr>
              <a:t>инфраструктуры</a:t>
            </a:r>
            <a:r>
              <a:rPr b="1" spc="-5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183639"/>
            <a:ext cx="8321040" cy="52393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125730" indent="-342900">
              <a:lnSpc>
                <a:spcPts val="1630"/>
              </a:lnSpc>
              <a:spcBef>
                <a:spcPts val="50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распределенность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по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всем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регионам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виде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инновационно-технологических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центров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или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инжиниринговых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фирм,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которые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местах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могут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решать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задачи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функционально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полного инновационного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цикла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со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сдачей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объекта</a:t>
            </a:r>
            <a:endParaRPr sz="1700">
              <a:latin typeface="Trebuchet MS"/>
              <a:cs typeface="Trebuchet MS"/>
            </a:endParaRPr>
          </a:p>
          <a:p>
            <a:pPr marL="355600">
              <a:lnSpc>
                <a:spcPts val="1650"/>
              </a:lnSpc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инновационной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деятельности “под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ключ”;</a:t>
            </a:r>
            <a:endParaRPr sz="1700">
              <a:latin typeface="Trebuchet MS"/>
              <a:cs typeface="Trebuchet MS"/>
            </a:endParaRPr>
          </a:p>
          <a:p>
            <a:pPr marL="355600" marR="913130" indent="-342900">
              <a:lnSpc>
                <a:spcPts val="1630"/>
              </a:lnSpc>
              <a:spcBef>
                <a:spcPts val="98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универсальность,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которая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позволяет конкурентоспособно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обеспечить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реализацию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инновационного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проекта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“под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ключ”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любой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области</a:t>
            </a:r>
            <a:endParaRPr sz="1700">
              <a:latin typeface="Trebuchet MS"/>
              <a:cs typeface="Trebuchet MS"/>
            </a:endParaRPr>
          </a:p>
          <a:p>
            <a:pPr marL="355600">
              <a:lnSpc>
                <a:spcPts val="1650"/>
              </a:lnSpc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производственного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или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обслуживающего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секторов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экономики;</a:t>
            </a:r>
            <a:endParaRPr sz="1700">
              <a:latin typeface="Trebuchet MS"/>
              <a:cs typeface="Trebuchet MS"/>
            </a:endParaRPr>
          </a:p>
          <a:p>
            <a:pPr marL="355600" marR="325120" indent="-342900">
              <a:lnSpc>
                <a:spcPct val="8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профессионализм,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который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базируется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добросовестном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качественном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обслуживании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заказчика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или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потребителя;</a:t>
            </a:r>
            <a:endParaRPr sz="1700">
              <a:latin typeface="Trebuchet MS"/>
              <a:cs typeface="Trebuchet MS"/>
            </a:endParaRPr>
          </a:p>
          <a:p>
            <a:pPr marL="355600" marR="897890" indent="-342900">
              <a:lnSpc>
                <a:spcPts val="163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конструктивность,</a:t>
            </a:r>
            <a:r>
              <a:rPr sz="17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которая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обеспечивается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ориентацией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конечный </a:t>
            </a:r>
            <a:r>
              <a:rPr sz="1700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результат;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высокий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уровень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научно-технического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потенциала;</a:t>
            </a:r>
            <a:endParaRPr sz="1700">
              <a:latin typeface="Trebuchet MS"/>
              <a:cs typeface="Trebuchet MS"/>
            </a:endParaRPr>
          </a:p>
          <a:p>
            <a:pPr marL="355600" marR="13970" indent="-342900">
              <a:lnSpc>
                <a:spcPct val="8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кадровая обеспеченность,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в первую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очередь, руководителями инновационных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проектов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возможность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постоянного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обновления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и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совершенствования</a:t>
            </a:r>
            <a:endParaRPr sz="1700">
              <a:latin typeface="Trebuchet MS"/>
              <a:cs typeface="Trebuchet MS"/>
            </a:endParaRPr>
          </a:p>
          <a:p>
            <a:pPr marL="355600">
              <a:lnSpc>
                <a:spcPts val="1630"/>
              </a:lnSpc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персонала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инновационной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инфраструктуры;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финансовая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обеспеченность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(наличие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оборотного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капитала);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835"/>
              </a:lnSpc>
              <a:spcBef>
                <a:spcPts val="590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высокий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уровень инструментальных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средств,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ускоряющих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получение</a:t>
            </a:r>
            <a:endParaRPr sz="1700">
              <a:latin typeface="Trebuchet MS"/>
              <a:cs typeface="Trebuchet MS"/>
            </a:endParaRPr>
          </a:p>
          <a:p>
            <a:pPr marL="355600">
              <a:lnSpc>
                <a:spcPts val="1835"/>
              </a:lnSpc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конечного</a:t>
            </a:r>
            <a:r>
              <a:rPr sz="17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результата;</a:t>
            </a:r>
            <a:endParaRPr sz="1700">
              <a:latin typeface="Trebuchet MS"/>
              <a:cs typeface="Trebuchet MS"/>
            </a:endParaRPr>
          </a:p>
          <a:p>
            <a:pPr marL="355600" marR="5080" indent="-342900">
              <a:lnSpc>
                <a:spcPct val="8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гибкость,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обеспечивающая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приспособление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инновационной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инфраструктуры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к </a:t>
            </a:r>
            <a:r>
              <a:rPr sz="1700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изменениям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требований рынка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и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внешней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конъюнктуры.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90448"/>
            <a:ext cx="7031355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rebuchet MS"/>
                <a:cs typeface="Trebuchet MS"/>
              </a:rPr>
              <a:t>Специализированные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b="1" spc="-10" dirty="0">
                <a:latin typeface="Trebuchet MS"/>
                <a:cs typeface="Trebuchet MS"/>
              </a:rPr>
              <a:t>инновационные</a:t>
            </a:r>
            <a:r>
              <a:rPr sz="4000" b="1" spc="35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комплексы</a:t>
            </a:r>
            <a:r>
              <a:rPr sz="4000" spc="-5" dirty="0"/>
              <a:t>: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70996"/>
            <a:ext cx="7943215" cy="20523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850" spc="-1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3600" spc="-10" dirty="0">
                <a:solidFill>
                  <a:srgbClr val="404040"/>
                </a:solidFill>
                <a:latin typeface="Trebuchet MS"/>
                <a:cs typeface="Trebuchet MS"/>
              </a:rPr>
              <a:t>инновационные</a:t>
            </a:r>
            <a:r>
              <a:rPr sz="3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бизнес-инкубаторы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50" spc="-1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3600" spc="-10" dirty="0">
                <a:solidFill>
                  <a:srgbClr val="404040"/>
                </a:solidFill>
                <a:latin typeface="Trebuchet MS"/>
                <a:cs typeface="Trebuchet MS"/>
              </a:rPr>
              <a:t>научно-технологические</a:t>
            </a:r>
            <a:r>
              <a:rPr sz="3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парки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50" spc="-1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3600" spc="-15" dirty="0">
                <a:solidFill>
                  <a:srgbClr val="404040"/>
                </a:solidFill>
                <a:latin typeface="Trebuchet MS"/>
                <a:cs typeface="Trebuchet MS"/>
              </a:rPr>
              <a:t>технополисы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34721"/>
            <a:ext cx="808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Инновационные</a:t>
            </a:r>
            <a:r>
              <a:rPr sz="3600" b="1" spc="-1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бизнес-инкубаторы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043127"/>
            <a:ext cx="8234045" cy="531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организации,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которые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создаются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основе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любой</a:t>
            </a:r>
            <a:endParaRPr sz="2400">
              <a:latin typeface="Trebuchet MS"/>
              <a:cs typeface="Trebuchet MS"/>
            </a:endParaRPr>
          </a:p>
          <a:p>
            <a:pPr marL="355600" marR="316230">
              <a:lnSpc>
                <a:spcPts val="2590"/>
              </a:lnSpc>
              <a:spcBef>
                <a:spcPts val="185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формы собственности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предоставляют начинающим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свою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деятельность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субъектам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малого</a:t>
            </a:r>
            <a:endParaRPr sz="2400">
              <a:latin typeface="Trebuchet MS"/>
              <a:cs typeface="Trebuchet MS"/>
            </a:endParaRPr>
          </a:p>
          <a:p>
            <a:pPr marL="355600" marR="113030">
              <a:lnSpc>
                <a:spcPts val="259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предпринимательства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определенных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условиях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определенное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время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специально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оборудованные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под</a:t>
            </a:r>
            <a:endParaRPr sz="2400">
              <a:latin typeface="Trebuchet MS"/>
              <a:cs typeface="Trebuchet MS"/>
            </a:endParaRPr>
          </a:p>
          <a:p>
            <a:pPr marL="355600" marR="5080">
              <a:lnSpc>
                <a:spcPts val="259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офисы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производство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помещения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целях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оказания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этим субъектам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помощи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в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постепенном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налаживании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400" spc="-7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развитии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своего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бизнеса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приобретения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финансовой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самостоятельности.</a:t>
            </a:r>
            <a:endParaRPr sz="2400">
              <a:latin typeface="Trebuchet MS"/>
              <a:cs typeface="Trebuchet MS"/>
            </a:endParaRPr>
          </a:p>
          <a:p>
            <a:pPr marL="12700" marR="543560">
              <a:lnSpc>
                <a:spcPct val="90100"/>
              </a:lnSpc>
              <a:spcBef>
                <a:spcPts val="960"/>
              </a:spcBef>
            </a:pPr>
            <a:r>
              <a:rPr sz="28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Особенность</a:t>
            </a:r>
            <a:r>
              <a:rPr sz="2800" b="1" i="1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800" b="1" i="1" spc="-10" dirty="0">
                <a:solidFill>
                  <a:srgbClr val="90C225"/>
                </a:solidFill>
                <a:latin typeface="Trebuchet MS"/>
                <a:cs typeface="Trebuchet MS"/>
              </a:rPr>
              <a:t>инновационных</a:t>
            </a:r>
            <a:r>
              <a:rPr sz="2800" b="1" i="1" spc="1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800" b="1" i="1" spc="-5" dirty="0">
                <a:solidFill>
                  <a:srgbClr val="90C225"/>
                </a:solidFill>
                <a:latin typeface="Trebuchet MS"/>
                <a:cs typeface="Trebuchet MS"/>
              </a:rPr>
              <a:t>инкубаторов </a:t>
            </a:r>
            <a:r>
              <a:rPr sz="2800" b="1" i="1" spc="-83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заключается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в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том,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что в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них деятельность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субъектов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малого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предпринимательства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ориентируется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разработку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и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использование новшеств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научно-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технического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характера.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Инкубаторы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являются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юридическими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лицами.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329</Words>
  <Application>Microsoft Office PowerPoint</Application>
  <PresentationFormat>Широкоэкранный</PresentationFormat>
  <Paragraphs>178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Calibri</vt:lpstr>
      <vt:lpstr>Lucida Sans Unicode</vt:lpstr>
      <vt:lpstr>Trebuchet MS</vt:lpstr>
      <vt:lpstr>Wingdings</vt:lpstr>
      <vt:lpstr>Office Theme</vt:lpstr>
      <vt:lpstr>Инновационная  инфраструктура</vt:lpstr>
      <vt:lpstr>1. Инновационная инфраструктура:  назначение, цели, основные элементы.</vt:lpstr>
      <vt:lpstr>Задачами формирования и развития  инновационной инфраструктуры  являются:</vt:lpstr>
      <vt:lpstr>С помощью различных элементов инновационной  инфраструктуры решаются такие основные  задачи содействия инновационной деятельности, как:</vt:lpstr>
      <vt:lpstr>Функции у субъектов инновационной</vt:lpstr>
      <vt:lpstr>Инновационную инфраструктуру можно  разложить на составляющие:</vt:lpstr>
      <vt:lpstr>Свойства, которыми должны обладать  субъекты инновационной инфраструктуры:</vt:lpstr>
      <vt:lpstr>Специализированные инновационные комплексы:</vt:lpstr>
      <vt:lpstr>Инновационные бизнес-инкубаторы</vt:lpstr>
      <vt:lpstr>Инкубаторы осуществляют свою деятельность по  следующим основным направлениям:</vt:lpstr>
      <vt:lpstr>Имущество инкубаторов формируется за  счет следующих основных источников:</vt:lpstr>
      <vt:lpstr>Инкубаторы типа инновационных  центров</vt:lpstr>
      <vt:lpstr>Научно-технологические парки</vt:lpstr>
      <vt:lpstr>Основные направления деятельности  технопарков:</vt:lpstr>
      <vt:lpstr>Основные направления деятельности  технопарков:</vt:lpstr>
      <vt:lpstr>Источниками финансирования деятельности технопарка являются:</vt:lpstr>
      <vt:lpstr>Технополис</vt:lpstr>
      <vt:lpstr>Основными принципами организации технополисов являются:</vt:lpstr>
      <vt:lpstr>Центры трансфера технологий</vt:lpstr>
      <vt:lpstr>На сегодняшний день в Республике Беларусь  действуют следующие элементы  инновационной инфраструктуры: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7. Инновационная инфраструктура (2 ч.)</dc:title>
  <dc:creator>Админ</dc:creator>
  <cp:lastModifiedBy>Work</cp:lastModifiedBy>
  <cp:revision>2</cp:revision>
  <dcterms:created xsi:type="dcterms:W3CDTF">2021-11-07T16:13:11Z</dcterms:created>
  <dcterms:modified xsi:type="dcterms:W3CDTF">2021-11-07T17:27:37Z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2021-11-07T00:00:00Z</vt:filetime>
  </property>
</Properties>
</file>