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74" r:id="rId12"/>
    <p:sldId id="275" r:id="rId13"/>
    <p:sldId id="276" r:id="rId14"/>
    <p:sldId id="277" r:id="rId15"/>
    <p:sldId id="283" r:id="rId16"/>
    <p:sldId id="284" r:id="rId17"/>
    <p:sldId id="285" r:id="rId18"/>
    <p:sldId id="278" r:id="rId19"/>
    <p:sldId id="279" r:id="rId20"/>
    <p:sldId id="280" r:id="rId21"/>
    <p:sldId id="281" r:id="rId22"/>
    <p:sldId id="282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" y="2029630"/>
            <a:ext cx="10287000" cy="1646302"/>
          </a:xfrm>
        </p:spPr>
        <p:txBody>
          <a:bodyPr/>
          <a:lstStyle/>
          <a:p>
            <a:r>
              <a:rPr lang="ru-RU" dirty="0" smtClean="0"/>
              <a:t>Некоммерческие 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78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93193"/>
            <a:ext cx="8596668" cy="564817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3. </a:t>
            </a:r>
            <a:r>
              <a:rPr lang="ru-RU" sz="2800" u="sng" dirty="0" smtClean="0"/>
              <a:t>Регистрирующий </a:t>
            </a:r>
            <a:r>
              <a:rPr lang="ru-RU" sz="2800" u="sng" dirty="0"/>
              <a:t>орган.</a:t>
            </a:r>
            <a:r>
              <a:rPr lang="ru-RU" sz="2800" dirty="0"/>
              <a:t> Некоммерческие организации регистрируются управлениями юстиции областных и Минского городского исполнительных комитетов, Министерством юстиции. Исключения составляют учреждения, их регистрация подведомственна облисполкомам и горисполкомам Минска, Бреста, Витебска, Гомеля, Гродно, Могилева.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86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12065"/>
            <a:ext cx="8596668" cy="552929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4. </a:t>
            </a:r>
            <a:r>
              <a:rPr lang="ru-RU" sz="2800" u="sng" dirty="0" smtClean="0"/>
              <a:t>Право </a:t>
            </a:r>
            <a:r>
              <a:rPr lang="ru-RU" sz="2800" u="sng" dirty="0"/>
              <a:t>заниматься предпринимательской деятельностью.</a:t>
            </a:r>
            <a:r>
              <a:rPr lang="ru-RU" sz="2800" dirty="0"/>
              <a:t> Некоммерческие организации вправе заниматься предпринимательской деятельностью для достижения уставных целей и в соответствии с ними. Что касается общественных и религиозных объединений, то предпринимательская деятельность осуществляется посредствам участия или образования коммерческих организаций. Право учреждений заниматься предпринимательской деятельностью должно быть указано в уставе.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4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5. </a:t>
            </a:r>
            <a:r>
              <a:rPr lang="ru-RU" sz="3200" u="sng" dirty="0" smtClean="0"/>
              <a:t>Ответственность </a:t>
            </a:r>
            <a:r>
              <a:rPr lang="ru-RU" sz="3200" u="sng" dirty="0"/>
              <a:t>учредителей.</a:t>
            </a:r>
            <a:r>
              <a:rPr lang="ru-RU" sz="3200" dirty="0"/>
              <a:t> Учредители общественных и религиозных организаций (объединений) и фондов не отвечают по обязательствам организации, а организации не отвечает по обязательствам учредителей.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09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47473"/>
            <a:ext cx="8596668" cy="569389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ru-RU" sz="2400" dirty="0" smtClean="0"/>
              <a:t>6. </a:t>
            </a:r>
            <a:r>
              <a:rPr lang="ru-RU" sz="2400" u="sng" dirty="0" smtClean="0"/>
              <a:t>Распоряжение </a:t>
            </a:r>
            <a:r>
              <a:rPr lang="ru-RU" sz="2400" u="sng" dirty="0"/>
              <a:t>имуществом. </a:t>
            </a:r>
            <a:r>
              <a:rPr lang="ru-RU" sz="2400" dirty="0"/>
              <a:t>Имущество, переданное общественному объединению и фонду его членами, не может быть распределено между ними, а используется для достижения целей, указанных в уставе. Общественные объединения также вправе распоряжаться имуществом в благотворительных целях.</a:t>
            </a:r>
          </a:p>
          <a:p>
            <a:pPr fontAlgn="base"/>
            <a:r>
              <a:rPr lang="ru-RU" sz="2400" dirty="0"/>
              <a:t>Учреждение распоряжается закрепленным за ним имуществом только с согласия собственника. Доходы полученные от деятельности учреждения учитываются на отдельном балансе.</a:t>
            </a:r>
          </a:p>
          <a:p>
            <a:pPr fontAlgn="base"/>
            <a:r>
              <a:rPr lang="ru-RU" sz="2400" dirty="0"/>
              <a:t>Доходы и прибыль потребительского кооператива не могут распределяться между его членами.</a:t>
            </a:r>
          </a:p>
          <a:p>
            <a:pPr fontAlgn="base"/>
            <a:r>
              <a:rPr lang="ru-RU" sz="2400" dirty="0"/>
              <a:t>Имущество республиканского государственно-общественного объединения, закрепленное за его организационными структурами в виде юридического лица, принадлежит им на праве оперативного управления</a:t>
            </a:r>
            <a:r>
              <a:rPr lang="ru-RU" dirty="0"/>
              <a:t>.</a:t>
            </a:r>
            <a:r>
              <a:rPr lang="ru-RU" b="1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9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ПОТРЕБИТЕЛЬСКИЙ КООПЕРАТИВ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/>
              <a:t>Потребительский кооператив (ПК) – это некоммерческая организация, созданная путем объединения в добровольном порядке группы лиц (юридических или граждан) для достижения следующих целей: удовлетворение имущественных, материальных, а также иных потребностей. При создании потребительского кооператива утверждаются размеры паевых и вступительных взносов, необходимых для внесения каждым членом при вступлении в состав ПК.</a:t>
            </a:r>
          </a:p>
          <a:p>
            <a:pPr fontAlgn="base"/>
            <a:r>
              <a:rPr lang="ru-RU" sz="2000" dirty="0"/>
              <a:t>Стоит уточнить, что при выходе участника из потребительского кооператива, внесенные им паевые взносы не возвращаются.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4369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47473"/>
            <a:ext cx="8596668" cy="569389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/>
              <a:t>Вид потребительского кооператива зависит от его сферы деятельности. Это могут быть:</a:t>
            </a:r>
          </a:p>
          <a:p>
            <a:pPr fontAlgn="base"/>
            <a:r>
              <a:rPr lang="ru-RU" dirty="0"/>
              <a:t>Перерабатывающие – производство продуктовых изделий, полуфабрикатов, лесоматериалов путем переработки сельскохозяйственной продукции.</a:t>
            </a:r>
          </a:p>
          <a:p>
            <a:pPr fontAlgn="base"/>
            <a:r>
              <a:rPr lang="ru-RU" dirty="0"/>
              <a:t>Сбытовые – изучение рынка и рыночной конъюнктуры, осуществление рекламной деятельности, согласование цен, также подготовка продукции к продаже и ее транспортировка, производство расчетов за продукцию.</a:t>
            </a:r>
          </a:p>
          <a:p>
            <a:pPr fontAlgn="base"/>
            <a:r>
              <a:rPr lang="ru-RU" dirty="0"/>
              <a:t>Обслуживающие – оказание транспортных, ремонтных, строительных услуг, услуг медицинской и ветеринарной помощи, услуги по работе с удобрениями и химикатами и др.</a:t>
            </a:r>
          </a:p>
          <a:p>
            <a:pPr fontAlgn="base"/>
            <a:r>
              <a:rPr lang="ru-RU" dirty="0"/>
              <a:t>Снабженческие – поставка продовольственных продуктов, одежды, медицинских препаратов, топлива и нефтепродуктов, удобрений и иных необходимых химикатов, семян, скота и птицы. А также осуществляет контроль качества продукции.</a:t>
            </a:r>
          </a:p>
          <a:p>
            <a:pPr fontAlgn="base"/>
            <a:r>
              <a:rPr lang="ru-RU" dirty="0"/>
              <a:t>Садоводческие – оказывают услуги, связанные с производством и сбытом продуктов садоводства, растениеводства и животноводства.</a:t>
            </a:r>
          </a:p>
          <a:p>
            <a:pPr fontAlgn="base"/>
            <a:r>
              <a:rPr lang="ru-RU" dirty="0"/>
              <a:t>Страховые – оказание услуг по различным видам страхования, в том числе имущества, земли.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29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677334" y="246889"/>
            <a:ext cx="8596668" cy="5794474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Участником потребительского кооператива признается юридическое или физическое лицо, вступившее в члены ПК. Вступление в члены потребительского кооператива производится путем предъявления соответствующего заявления и уплаты вступительного взноса. После принятия положительного решения по заявлению о вступлении в члены ПК, новый участник обязан уплатить паевой взнос. На это ему предоставляется срок 30 дней. При отсутствии оплаты данный участник считается не вступившим.</a:t>
            </a:r>
          </a:p>
          <a:p>
            <a:pPr fontAlgn="base"/>
            <a:r>
              <a:rPr lang="ru-RU" dirty="0"/>
              <a:t>Потребительский кооператив вправе осуществлять предпринимательскую деятельность постольку поскольку это необходимо для осуществления его целей, указанных в уставе. Доходная часть потребительского кооператива не может быть распределена между его участниками.</a:t>
            </a:r>
          </a:p>
          <a:p>
            <a:pPr fontAlgn="base"/>
            <a:r>
              <a:rPr lang="ru-RU" dirty="0"/>
              <a:t>Правовой статус членов потребительского кооператива предусматривает их обязанность покрыть возникшие убытки ПК путем внесения дополнительных взносов. При невнесении дополнительных взносов и ликвидации кооператива в судебном порядке, его участники несут субсидиарную ответственность по обязательствам ПК в соответствии с частью невнесенного дополнительного взноса каждого из них.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92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56617"/>
            <a:ext cx="8596668" cy="568474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Первый шаг для создания и регистрации потребительского кооператива – проведение собрания будущих участников, определение потребностей и целей, а также путей их достижения.</a:t>
            </a:r>
          </a:p>
          <a:p>
            <a:pPr fontAlgn="base"/>
            <a:r>
              <a:rPr lang="ru-RU" dirty="0"/>
              <a:t>Далее – подготовка и утверждение устава, в котором должны найти свое отражение: цели создания, название и место регистрации, величина взносов, состав участников. Также уставом должны быть определены управляющие органы, их компетенция, и ответственность членов за неисполнение обязательств.</a:t>
            </a:r>
          </a:p>
          <a:p>
            <a:pPr fontAlgn="base"/>
            <a:r>
              <a:rPr lang="ru-RU" dirty="0"/>
              <a:t>Затем оплата государственной пошлины и подача заявления о регистрации потребительского кооператива в регистрирующий орган.</a:t>
            </a:r>
          </a:p>
          <a:p>
            <a:pPr fontAlgn="base"/>
            <a:r>
              <a:rPr lang="ru-RU" dirty="0"/>
              <a:t>Вместе с заявлением в регистрирующий орган подаются: устав, сведения об оплате госпошлины, для иностранных учредителей или собственников имущества – доказательства юридического статуса организации, для иностранных физических лиц – копия документа, удостоверяющего личность. Все иностранные документы должны быть переведены на один из государственных языков и удостоверены.</a:t>
            </a:r>
          </a:p>
          <a:p>
            <a:pPr fontAlgn="base"/>
            <a:r>
              <a:rPr lang="ru-RU" dirty="0"/>
              <a:t>Данный список является исчерпывающим, иные документы регистрирующим органам истребовать запрещено.</a:t>
            </a:r>
          </a:p>
          <a:p>
            <a:pPr fontAlgn="base"/>
            <a:r>
              <a:rPr lang="ru-RU" dirty="0"/>
              <a:t>Сведения о регистрации потребительского кооператива вносятся в Единый государственный регистр юридических лиц и индивидуальных предпринимателей.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87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РЕЛИГИОЗНЫЕ ОРГАНИЗАЦИИ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>
            <a:normAutofit/>
          </a:bodyPr>
          <a:lstStyle/>
          <a:p>
            <a:r>
              <a:rPr lang="ru-RU" sz="2400" dirty="0"/>
              <a:t>Религиозные организации создаются с целью совместного исповедания веры и удовлетворения иных религиозных потребностей. В Республике Беларусь религиозными организациями являются религиозные общины, монастыри и монашеские общины, религиозные братства и </a:t>
            </a:r>
            <a:r>
              <a:rPr lang="ru-RU" sz="2400" dirty="0" err="1"/>
              <a:t>сестричества</a:t>
            </a:r>
            <a:r>
              <a:rPr lang="ru-RU" sz="2400" dirty="0"/>
              <a:t>, миссии, религиозные, духовные учебные заведения, создаваемые по решению органов религиозного управления, а также религиозные объединения с их управлениями и центрами. Они образуются и действуют в соответствии со своими уставами (положениями) и имеют статус юридического лица.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34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12065"/>
            <a:ext cx="8596668" cy="5529298"/>
          </a:xfrm>
        </p:spPr>
        <p:txBody>
          <a:bodyPr>
            <a:normAutofit/>
          </a:bodyPr>
          <a:lstStyle/>
          <a:p>
            <a:r>
              <a:rPr lang="ru-RU" dirty="0"/>
              <a:t>Для получения религиозной общиной правоспособности юридического лица граждане-учредители приверженцы единого вероисповедания, достигшие восемнадцатилетнего возраста и проживающие в одном либо смежных населенных пунктах в количестве не менее 20 человек, подают заявление, подписанное всеми участниками (членами) этой общины, в городской, районный исполнительный комитет, местную администрацию по месту предполагаемой деятельности общины. К заявлению прилагаются документы, указанные в ст. 17 Закона от 17 декабря 1992 г. Городской, районный исполнительный комитет в месячный срок рассматривает представленные материалы и со своим заключением в этот же срок направляет его соответствующему областному, Минскому городскому исполнительному комитету. Последние в месячный срок рассматривают полученные материалы и принимают решение о регистрации или отказе в регистрации религиозной общины и сообщают об этом заявителям.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21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Некоммерческими организациями </a:t>
            </a:r>
            <a:r>
              <a:rPr lang="ru-RU" sz="3200" dirty="0" smtClean="0"/>
              <a:t>признаются организации, не имеющие в качестве основной своей цели извлечение прибыли и не распределяющие полученную прибыль между участниками, и представляют </a:t>
            </a:r>
            <a:r>
              <a:rPr lang="ru-RU" sz="3200" dirty="0"/>
              <a:t>собой объединения физических лиц, индивидуальных предпринимателей, коммерческих </a:t>
            </a:r>
            <a:r>
              <a:rPr lang="ru-RU" sz="3200" dirty="0" smtClean="0"/>
              <a:t>организаций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4230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/>
              <a:t>Общественные </a:t>
            </a:r>
            <a:r>
              <a:rPr lang="ru-RU" b="1" cap="all" dirty="0"/>
              <a:t>ОБЪЕДИНЕНИЯ</a:t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sz="2000" dirty="0"/>
              <a:t>Общественное объединение </a:t>
            </a:r>
            <a:r>
              <a:rPr lang="ru-RU" sz="2000" dirty="0" smtClean="0"/>
              <a:t>– </a:t>
            </a:r>
            <a:r>
              <a:rPr lang="ru-RU" sz="2000" dirty="0"/>
              <a:t>некоммерческая организация, образовавшаяся путем объединения граждан на добровольной основе в общих интересах и с целью удовлетворения нематериальных потребностей.</a:t>
            </a:r>
          </a:p>
          <a:p>
            <a:pPr fontAlgn="base"/>
            <a:r>
              <a:rPr lang="ru-RU" sz="2000" dirty="0"/>
              <a:t>Общественное объединение, как некоммерческая организация, вправе осуществлять предпринимательскую деятельность постольку поскольку это необходимо для достижения уставных целей и соответствует им. Такая деятельность может осуществляться только путем создания коммерческой организации либо участия в ней.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19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02921"/>
            <a:ext cx="8596668" cy="553844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000" dirty="0"/>
              <a:t>Разделить ОО на виды можно в соответствии с имеющимся статусом:</a:t>
            </a:r>
          </a:p>
          <a:p>
            <a:pPr fontAlgn="base"/>
            <a:r>
              <a:rPr lang="ru-RU" sz="2000" dirty="0"/>
              <a:t>Местные – осуществляют деятельность на территории административно-территориальной единицы Республики Беларусь, одной или нескольких.</a:t>
            </a:r>
          </a:p>
          <a:p>
            <a:pPr fontAlgn="base"/>
            <a:r>
              <a:rPr lang="ru-RU" sz="2000" dirty="0"/>
              <a:t>Республиканские – осуществляют деятельность по всей Беларуси.</a:t>
            </a:r>
          </a:p>
          <a:p>
            <a:pPr fontAlgn="base"/>
            <a:r>
              <a:rPr lang="ru-RU" sz="2000" dirty="0"/>
              <a:t>Международные – осуществляют деятельность как на территории Беларуси, так и на территории иностранного государства, одного или нескольких.</a:t>
            </a:r>
          </a:p>
          <a:p>
            <a:pPr fontAlgn="base"/>
            <a:r>
              <a:rPr lang="ru-RU" sz="2000" dirty="0"/>
              <a:t>Отделения международных ОО – зарегистрированные на территории Республики Беларусь структурные подразделения иностранных общественных организаций, которые осуществляют деятельность на территории Беларуси в порядке, предусмотренном для международных общественных организаций.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47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21209"/>
            <a:ext cx="8596668" cy="552015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Учредителями общественных объединений могут быть граждане, достигшие возраста 16-ти лет – это правило действует в отношении детских и молодежных ОО. Что касается иных общественных объединений, то возраст участников должен достигать минимальной отметки 18 лет.</a:t>
            </a:r>
          </a:p>
          <a:p>
            <a:pPr fontAlgn="base"/>
            <a:r>
              <a:rPr lang="ru-RU" dirty="0"/>
              <a:t>Законодательством Республики Беларусь установлен минимум по количеству участников для регистрации общественного объединения:</a:t>
            </a:r>
          </a:p>
          <a:p>
            <a:pPr fontAlgn="base"/>
            <a:r>
              <a:rPr lang="ru-RU" dirty="0"/>
              <a:t>Местные ОО – 10 и более учредителей минимум от двух областей (на территории которых будет осуществляться деятельность ОО).</a:t>
            </a:r>
          </a:p>
          <a:p>
            <a:pPr fontAlgn="base"/>
            <a:r>
              <a:rPr lang="ru-RU" dirty="0"/>
              <a:t>Республиканские ОО – 50 и более членов от большинства областей Беларуси, а также г. Минска.</a:t>
            </a:r>
          </a:p>
          <a:p>
            <a:pPr fontAlgn="base"/>
            <a:r>
              <a:rPr lang="ru-RU" dirty="0"/>
              <a:t>Международные ОО – 10 и более членов от Республики Беларусь, а также 3 и более членов от иностранного государства (при участии нескольких государств – то от каждого 3 и более членов).</a:t>
            </a:r>
          </a:p>
          <a:p>
            <a:pPr fontAlgn="base"/>
            <a:r>
              <a:rPr lang="ru-RU" dirty="0"/>
              <a:t>Отделения международных ОО – 10 и более членов от Республики Беларусь.</a:t>
            </a:r>
          </a:p>
        </p:txBody>
      </p:sp>
    </p:spTree>
    <p:extLst>
      <p:ext uri="{BB962C8B-B14F-4D97-AF65-F5344CB8AC3E}">
        <p14:creationId xmlns:p14="http://schemas.microsoft.com/office/powerpoint/2010/main" val="28345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84049"/>
            <a:ext cx="8596668" cy="5657314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Регистрация ОО производится органами юстиции (Министерством юстиции, управлениями юстиции облисполкомов, Минского городского исполкома), а также облисполкомами и горисполкомами Минска, Бреста, Витебска, Гомеля, Гродно, Могилева.</a:t>
            </a:r>
          </a:p>
          <a:p>
            <a:pPr fontAlgn="base"/>
            <a:r>
              <a:rPr lang="ru-RU" dirty="0"/>
              <a:t>Не более чем за месяц до предъявления заявления о регистрации общественного объединения участниками должно быть проведено учредительное собрание, о чем составляется соответствующий протокол, который подлежит предъявлению в регистрирующий орган.</a:t>
            </a:r>
          </a:p>
          <a:p>
            <a:pPr fontAlgn="base"/>
            <a:r>
              <a:rPr lang="ru-RU" dirty="0"/>
              <a:t>Кроме того, подлежит предъявлению в регистрирующий орган: устав, подтверждение оплаты госпошлины, подтверждение наличия юр. адреса ОО, данные всех учредителей с контактной информацией, сведениями о гражданстве, месте работы и обязательными подписями каждого учредителя, сведения о лицах </a:t>
            </a:r>
            <a:r>
              <a:rPr lang="ru-RU" dirty="0" err="1"/>
              <a:t>управомоченных</a:t>
            </a:r>
            <a:r>
              <a:rPr lang="ru-RU" dirty="0"/>
              <a:t> представлять интересы ОО.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462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/>
              <a:t>Ассоциация </a:t>
            </a:r>
            <a:r>
              <a:rPr lang="ru-RU" b="1" cap="all" dirty="0"/>
              <a:t>И </a:t>
            </a:r>
            <a:r>
              <a:rPr lang="ru-RU" b="1" cap="all" dirty="0" smtClean="0"/>
              <a:t>Союзы</a:t>
            </a:r>
            <a:r>
              <a:rPr lang="ru-RU" b="1" cap="all" dirty="0"/>
              <a:t/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Ассоциации и союзы представляют собой добровольное объединение юридических лиц целью которых является регулирование деятельности, осуществление представительских и защитных функций. Такое объединение является юридическим лицом и имеет некоммерческий характер. Соответственно ассоциации и союзы вправе заниматься предпринимательской деятельностью только если это необходимо для реализации уставных целей и только путем участия либо создания коммерческой организации.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931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29185"/>
            <a:ext cx="8596668" cy="571217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ru-RU" dirty="0"/>
              <a:t>Законодательством Республики Беларусь ассоциации и союзы не имеют подразделения на виды.</a:t>
            </a:r>
          </a:p>
          <a:p>
            <a:pPr marL="0" indent="0" fontAlgn="base">
              <a:buNone/>
            </a:pPr>
            <a:r>
              <a:rPr lang="ru-RU" dirty="0"/>
              <a:t>Условно их можно разделить по учредителям. Так, ассоциации и союзы могут быть созданы путем:</a:t>
            </a:r>
          </a:p>
          <a:p>
            <a:pPr fontAlgn="base"/>
            <a:r>
              <a:rPr lang="ru-RU" dirty="0"/>
              <a:t>объединения только коммерческих организаций;</a:t>
            </a:r>
          </a:p>
          <a:p>
            <a:pPr fontAlgn="base"/>
            <a:r>
              <a:rPr lang="ru-RU" dirty="0"/>
              <a:t>объединения только некоммерческих организаций;</a:t>
            </a:r>
          </a:p>
          <a:p>
            <a:pPr fontAlgn="base"/>
            <a:r>
              <a:rPr lang="ru-RU" dirty="0"/>
              <a:t>объединения только индивидуальных предпринимателей;</a:t>
            </a:r>
          </a:p>
          <a:p>
            <a:pPr fontAlgn="base"/>
            <a:r>
              <a:rPr lang="ru-RU" dirty="0"/>
              <a:t>объединения коммерческих организаций и индивидуальных предпринимателей;</a:t>
            </a:r>
          </a:p>
          <a:p>
            <a:pPr fontAlgn="base"/>
            <a:r>
              <a:rPr lang="ru-RU" dirty="0"/>
              <a:t>объединения коммерческих организаций и некоммерческих организаций.</a:t>
            </a:r>
          </a:p>
          <a:p>
            <a:pPr marL="0" indent="0" fontAlgn="base">
              <a:buNone/>
            </a:pPr>
            <a:r>
              <a:rPr lang="ru-RU" dirty="0"/>
              <a:t>В свою очередь ассоциации таких некоммерческих организаций как общественные объединения (ОО) также подразделяются на:</a:t>
            </a:r>
          </a:p>
          <a:p>
            <a:pPr fontAlgn="base"/>
            <a:r>
              <a:rPr lang="ru-RU" dirty="0"/>
              <a:t>местные – объединение 2 и более местных ОО;</a:t>
            </a:r>
          </a:p>
          <a:p>
            <a:pPr fontAlgn="base"/>
            <a:r>
              <a:rPr lang="ru-RU" dirty="0"/>
              <a:t>республиканские – объединение 2 и более республиканских ОО либо объединение республиканского и местного ОО;</a:t>
            </a:r>
          </a:p>
          <a:p>
            <a:pPr fontAlgn="base"/>
            <a:r>
              <a:rPr lang="ru-RU" dirty="0"/>
              <a:t>международные – объединение республиканского ОО и ОО, осуществляющего деятельность на территории иностранного государства.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58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37745"/>
            <a:ext cx="8596668" cy="5803618"/>
          </a:xfrm>
        </p:spPr>
        <p:txBody>
          <a:bodyPr/>
          <a:lstStyle/>
          <a:p>
            <a:pPr fontAlgn="base"/>
            <a:r>
              <a:rPr lang="ru-RU" dirty="0"/>
              <a:t>Каждое юридическое лицо, индивидуальный предприниматель обязаны документально оформить свое решение об участии в ассоциации/союзе. После чего проводится совместное собрание участников, в ходе которого составляется протокол собрания, утверждается устав ассоциации/союза, решаются вопросы об органах управления, об утверждении уполномоченных лиц, а также ряд иных организационных вопросов.</a:t>
            </a:r>
          </a:p>
          <a:p>
            <a:pPr fontAlgn="base"/>
            <a:r>
              <a:rPr lang="ru-RU" dirty="0"/>
              <a:t>Уполномоченному лицу, создаваемой ассоциации/союза, до предъявления заявление о государственной регистрации необходимо согласовать наименование в регистрирующем органе. Наименование ассоциации/союза должно отражать характер ее деятельности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Перечень необходимых документов: заявление о регистрации; устав на бумажном носителе в двух экземплярах, а также на электронном носителе; сведения об оплате госпошлины. Для участников – иностранных организаций также документальное доказательство юридического статуса, легализованное с проставленным </a:t>
            </a:r>
            <a:r>
              <a:rPr lang="ru-RU" dirty="0" err="1"/>
              <a:t>апостилем</a:t>
            </a:r>
            <a:r>
              <a:rPr lang="ru-RU" dirty="0"/>
              <a:t> и переведенное на любой государственный язык.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01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/>
              <a:t>Фондом называется не основанная на членстве некоммерческая организация, которая существует за счет имущественных взносов ее членов, вносимых в добровольном порядке, и ставит перед собой следующие общественно-полезные цели: благотворительные, социально-культурные, научные, физкультурно-оздоровительные, образовательные и иные.</a:t>
            </a:r>
          </a:p>
          <a:p>
            <a:pPr fontAlgn="base"/>
            <a:r>
              <a:rPr lang="ru-RU" dirty="0"/>
              <a:t>Статус некоммерческой организации позволяет фонду заниматься предпринимательской деятельностью только в тех пределах, которые необходимы для достижения целей, определенных уставом. Получаемая прибыль от коммерческой деятельности фонда не может быть распределена между его участниками и не может быть основной целью самого фонда.</a:t>
            </a:r>
          </a:p>
          <a:p>
            <a:pPr fontAlgn="base"/>
            <a:r>
              <a:rPr lang="ru-RU" dirty="0"/>
              <a:t>Что касается ответственности: участники не отвечают по обязательствам фонда, а фонд не отвечает по обязательствам участников.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091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48057"/>
            <a:ext cx="8596668" cy="5593306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Фонды подразделяются на три вида в зависимости от территории создания его представительств или филиалов.</a:t>
            </a:r>
          </a:p>
          <a:p>
            <a:pPr fontAlgn="base"/>
            <a:r>
              <a:rPr lang="ru-RU" dirty="0"/>
              <a:t>Так,</a:t>
            </a:r>
          </a:p>
          <a:p>
            <a:pPr fontAlgn="base"/>
            <a:r>
              <a:rPr lang="ru-RU" b="1" dirty="0"/>
              <a:t>Международным</a:t>
            </a:r>
            <a:r>
              <a:rPr lang="ru-RU" dirty="0"/>
              <a:t> является фонд представительства которого зарегистрированы на территории иностранных государств, одного или нескольких.</a:t>
            </a:r>
          </a:p>
          <a:p>
            <a:pPr fontAlgn="base"/>
            <a:r>
              <a:rPr lang="ru-RU" b="1" dirty="0"/>
              <a:t>Республиканским</a:t>
            </a:r>
            <a:r>
              <a:rPr lang="ru-RU" dirty="0"/>
              <a:t> является фонд представительства которого зарегистрированы в четырех и более областях Беларуси и в городе Минске.</a:t>
            </a:r>
          </a:p>
          <a:p>
            <a:pPr fontAlgn="base"/>
            <a:r>
              <a:rPr lang="ru-RU" b="1" dirty="0"/>
              <a:t>Местным</a:t>
            </a:r>
            <a:r>
              <a:rPr lang="ru-RU" dirty="0"/>
              <a:t> признается фонд, который не отвечает требованиям, предъявляемым к международным и республиканским фондам.</a:t>
            </a:r>
          </a:p>
          <a:p>
            <a:pPr fontAlgn="base"/>
            <a:r>
              <a:rPr lang="ru-RU" dirty="0"/>
              <a:t>После государственной регистрации международным и республиканским фондам предоставляется срок 6 месяцев для регистрации необходимого числа представительств или филиалов, и предоставления подтверждения в регистрирующий орган. При несоблюдении данного требования фонд обязан изменить вид.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38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75489"/>
            <a:ext cx="8596668" cy="5565874"/>
          </a:xfrm>
        </p:spPr>
        <p:txBody>
          <a:bodyPr>
            <a:normAutofit/>
          </a:bodyPr>
          <a:lstStyle/>
          <a:p>
            <a:pPr fontAlgn="base"/>
            <a:r>
              <a:rPr lang="ru-RU" sz="2800" dirty="0"/>
              <a:t>Учредителями фондов могу являться физические лица, в том числе и одно физическое лицо, а также физические совместно с юридическими лицами.</a:t>
            </a:r>
          </a:p>
          <a:p>
            <a:pPr fontAlgn="base"/>
            <a:r>
              <a:rPr lang="ru-RU" sz="2800" dirty="0"/>
              <a:t>С целью создания фонда его учредители вносят имущественные взносы в добровольном порядке, размер данных взносов регулируется законодательством. Так, для местных фондов он составляет 100 базовых величин, а для республиканских и международным 1000 базовых величин.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911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между коммерческими и некоммерческими организациями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а) они не ставят основной целью извлечение прибыли;</a:t>
            </a:r>
          </a:p>
          <a:p>
            <a:r>
              <a:rPr lang="ru-RU" sz="3200" dirty="0"/>
              <a:t>б) они не могут распределять полученную прибыль между своими участниками и в тех случаях, когда их деятельность дает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780550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56617"/>
            <a:ext cx="8596668" cy="5684746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Регистрация местных фондов осуществляется территориальными органами юстиции Республики Беларусь, а международных и республиканских фондов – Министерством юстиции.</a:t>
            </a:r>
          </a:p>
          <a:p>
            <a:pPr fontAlgn="base"/>
            <a:r>
              <a:rPr lang="ru-RU" dirty="0"/>
              <a:t>До предъявления заявления о его регистрации учредители:</a:t>
            </a:r>
          </a:p>
          <a:p>
            <a:pPr fontAlgn="base"/>
            <a:r>
              <a:rPr lang="ru-RU" dirty="0"/>
              <a:t>обязаны провести собрание и составить протокол;</a:t>
            </a:r>
          </a:p>
          <a:p>
            <a:pPr fontAlgn="base"/>
            <a:r>
              <a:rPr lang="ru-RU" dirty="0"/>
              <a:t>вправе согласовать с регистрирующими органами наименование фонда;</a:t>
            </a:r>
          </a:p>
          <a:p>
            <a:pPr fontAlgn="base"/>
            <a:r>
              <a:rPr lang="ru-RU" dirty="0"/>
              <a:t>вправе оформить временный счет в банке для зачисления добровольных взносов;</a:t>
            </a:r>
          </a:p>
          <a:p>
            <a:pPr fontAlgn="base"/>
            <a:r>
              <a:rPr lang="ru-RU" dirty="0"/>
              <a:t>вправе провести независимую оценку имущества, передаваемого фонду;</a:t>
            </a:r>
          </a:p>
          <a:p>
            <a:pPr fontAlgn="base"/>
            <a:r>
              <a:rPr lang="ru-RU" dirty="0"/>
              <a:t>обязаны проставить </a:t>
            </a:r>
            <a:r>
              <a:rPr lang="ru-RU" dirty="0" err="1"/>
              <a:t>апостиль</a:t>
            </a:r>
            <a:r>
              <a:rPr lang="ru-RU" dirty="0"/>
              <a:t> и легализовать устав, если учредитель не является резидентов Республики Беларусь.</a:t>
            </a:r>
          </a:p>
          <a:p>
            <a:pPr fontAlgn="base"/>
            <a:r>
              <a:rPr lang="ru-RU" dirty="0"/>
              <a:t>Учредители обязаны иметь документальное подтверждение наличия денежных средств для формирования имущества фонда в размере не менее 100 </a:t>
            </a:r>
            <a:r>
              <a:rPr lang="ru-RU" dirty="0" err="1"/>
              <a:t>б.в</a:t>
            </a:r>
            <a:r>
              <a:rPr lang="ru-RU" dirty="0"/>
              <a:t>. (для местных) и 1000 </a:t>
            </a:r>
            <a:r>
              <a:rPr lang="ru-RU" dirty="0" err="1"/>
              <a:t>б.в</a:t>
            </a:r>
            <a:r>
              <a:rPr lang="ru-RU" dirty="0"/>
              <a:t>. (для республиканских и международных) или частично в виде денежных взносов, а также обязательства учредителей о передаче фонду </a:t>
            </a:r>
            <a:r>
              <a:rPr lang="ru-RU" dirty="0" err="1"/>
              <a:t>неденежных</a:t>
            </a:r>
            <a:r>
              <a:rPr lang="ru-RU" dirty="0"/>
              <a:t> взносов, необходимых для осуществления фондом своей деятельности, в срок не более чем 3 месяца после регистрации фонда. Данные документы предъявляются учредителями вместе с заявлением о регистрации фонда в регистрирующий орган.</a:t>
            </a:r>
          </a:p>
          <a:p>
            <a:pPr fontAlgn="base"/>
            <a:r>
              <a:rPr lang="ru-RU" dirty="0"/>
              <a:t>При регистрации фонда подлежит уплате государственная пошлина: для местных фондов она составляет 5 </a:t>
            </a:r>
            <a:r>
              <a:rPr lang="ru-RU" dirty="0" err="1"/>
              <a:t>б.в</a:t>
            </a:r>
            <a:r>
              <a:rPr lang="ru-RU" dirty="0"/>
              <a:t>, для международных и республиканских – 10 </a:t>
            </a:r>
            <a:r>
              <a:rPr lang="ru-RU" dirty="0" err="1"/>
              <a:t>б.в</a:t>
            </a:r>
            <a:r>
              <a:rPr lang="ru-RU" dirty="0"/>
              <a:t>. Документы, подтверждающие оплату, предъявляются в регистрирующий орган.</a:t>
            </a:r>
          </a:p>
          <a:p>
            <a:pPr fontAlgn="base"/>
            <a:r>
              <a:rPr lang="ru-RU" dirty="0"/>
              <a:t>Кроме того, при предъявлении документов для регистрации фонда необходимо предоставить: для учредителей физических лиц – анкеты утвержденного образца; устав, в том числе в электронном виде; протокол собрания, содержащий решение о создании фонда; гарантии размещения фонда по выбранному адресу.</a:t>
            </a:r>
          </a:p>
          <a:p>
            <a:pPr fontAlgn="base"/>
            <a:r>
              <a:rPr lang="ru-RU" dirty="0"/>
              <a:t>Срок принятия решения по заявлению о регистрации фонда – месяц.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2769"/>
            <a:ext cx="8596668" cy="4468594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Цели некоммерческих юридических лиц определены их учредительными документами. Это цели культурные, образовательные, научные, социальные, благотворительные, политические и т.п. </a:t>
            </a:r>
          </a:p>
          <a:p>
            <a:r>
              <a:rPr lang="ru-RU" sz="2400" dirty="0"/>
              <a:t>Некоммерческие юридические лица не ставят цели получать прибыль и распределять ее между учредителями (участниками), поэтому законодательство, как правило, не устанавливает для этих юридических лиц минимального размера уставного фонда и не предусматривает возможности их банкротства, за исключением потребительских кооперативов и различных фондов.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94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b="1" cap="all" dirty="0"/>
              <a:t>ВИДЫ НЕКОММЕРЧЕСКИХ ОРГАНИЗАЦИЙ В БЕЛАРУСИ</a:t>
            </a:r>
            <a:r>
              <a:rPr lang="ru-RU" b="1" cap="all" dirty="0"/>
              <a:t/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16737"/>
            <a:ext cx="8596668" cy="4724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ГК предусматривает следующие организационные формы некоммерческих юридических лиц:</a:t>
            </a:r>
          </a:p>
          <a:p>
            <a:r>
              <a:rPr lang="ru-RU" sz="2800" dirty="0"/>
              <a:t> потребительские кооперативы;</a:t>
            </a:r>
          </a:p>
          <a:p>
            <a:r>
              <a:rPr lang="ru-RU" sz="2800" dirty="0"/>
              <a:t> общественные организации;</a:t>
            </a:r>
          </a:p>
          <a:p>
            <a:r>
              <a:rPr lang="ru-RU" sz="2800" dirty="0"/>
              <a:t> религиозные организации;</a:t>
            </a:r>
          </a:p>
          <a:p>
            <a:r>
              <a:rPr lang="ru-RU" sz="2800" dirty="0"/>
              <a:t> благотворительные или иные фонды;</a:t>
            </a:r>
          </a:p>
          <a:p>
            <a:r>
              <a:rPr lang="ru-RU" sz="2800" dirty="0"/>
              <a:t> учреждения, ассоциации и союзы.</a:t>
            </a:r>
          </a:p>
          <a:p>
            <a:pPr marL="0" indent="0">
              <a:buNone/>
            </a:pPr>
            <a:r>
              <a:rPr lang="ru-RU" dirty="0"/>
              <a:t>Однако п. 3 ст.46 ГК разрешает создавать некоммерческие организации и в других формах, предусмотренных законодательными актами. Уже действуют творческие союзы, товарищества собственников жилых помещений, торгово-промышленные палаты, государственно-общественные объединения обществ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3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ОСОБЕННОСТИ РЕГИСТРАЦИИ НЕКОММЕРЧЕСКИХ ОРГАНИЗАЦИЙ В БЕЛАРУСИ</a:t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Регистрация некоммерческих организаций производится органами юстиции Республики Беларусь (Министерством, управлениями облисполкомов, Минского городского исполкома), учреждения регистрируются облисполкомами и горисполкомами Минска, Бреста, Витебска, Гомеля, Гродно, Могилева.</a:t>
            </a:r>
          </a:p>
          <a:p>
            <a:pPr fontAlgn="base"/>
            <a:r>
              <a:rPr lang="ru-RU" dirty="0"/>
              <a:t>Возраст учредителей – детские и молодежные объединения могут иметь учредителей, не достигших 18-летнего возраста (с 16 лет).</a:t>
            </a:r>
          </a:p>
          <a:p>
            <a:pPr fontAlgn="base"/>
            <a:r>
              <a:rPr lang="ru-RU" dirty="0"/>
              <a:t>Юридический адрес – некоммерческая организация может быть зарегистрирована в индивидуальном жилом доме.</a:t>
            </a:r>
          </a:p>
          <a:p>
            <a:pPr fontAlgn="base"/>
            <a:r>
              <a:rPr lang="ru-RU" dirty="0"/>
              <a:t>Минимальное количество учредителей зависит от того к какому статусу относится объединение: местное, республиканское, международное, белорусское отделение международных общественных объединений.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ИЗВЛЕЧЕНИЕ ПРИБЫЛИ НЕКОММЕРЧЕСКИМИ ОРГАНИЗАЦИЯМИ</a:t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sz="2400" dirty="0"/>
              <a:t>Извлечение прибыли не может быть основной целью создания некоммерческой организации, однако это не исключает возможности такой организации заниматься предпринимательской деятельностью необходимой для достижения своих целей, указанных в уставе.</a:t>
            </a:r>
          </a:p>
          <a:p>
            <a:pPr fontAlgn="base"/>
            <a:r>
              <a:rPr lang="ru-RU" sz="2400" dirty="0"/>
              <a:t>Некоммерческая организация не вправе распределять прибыль между участниками, однако имеет возможность выплачивать участникам стипендии, поощрения, призы. Также имеет право нанимать сотрудников и обязано выплачивать им заработные платы.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39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ОТЛИЧИЯ НЕКОММЕРЧЕСКИХ ОРГАНИЗАЦИЙ В БЕЛАРУСИ</a:t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sz="2800" dirty="0" smtClean="0"/>
              <a:t>1. </a:t>
            </a:r>
            <a:r>
              <a:rPr lang="ru-RU" sz="2800" u="sng" dirty="0" smtClean="0"/>
              <a:t>Учредители</a:t>
            </a:r>
            <a:r>
              <a:rPr lang="ru-RU" sz="2800" dirty="0"/>
              <a:t>. Учредителями некоммерческих организаций могут выступать граждане и/или юридические лица.</a:t>
            </a:r>
          </a:p>
          <a:p>
            <a:pPr fontAlgn="base"/>
            <a:r>
              <a:rPr lang="ru-RU" sz="2800" dirty="0"/>
              <a:t>Учредителем республиканского государственно-общественного объединения может также выступать Республика Беларусь.</a:t>
            </a:r>
          </a:p>
          <a:p>
            <a:pPr fontAlgn="base"/>
            <a:r>
              <a:rPr lang="ru-RU" sz="2800" dirty="0"/>
              <a:t>А учредителем учреждения выступает собственник.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94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5928" y="430197"/>
            <a:ext cx="10640568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ru-RU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Цели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Цели создания являются главным отличием некоммерческих организаций. Общественные и религиозные организации (объединения) создаются с целью удовлетворения духовных и иных нематериальных потребностей.</a:t>
            </a:r>
          </a:p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Республиканские государственно-общественные объединения – с целью выполнения государственно-важных задач.</a:t>
            </a:r>
          </a:p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Целью создания учреждения является выполнение управленческих, социально-культурных и иных функций.</a:t>
            </a:r>
          </a:p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Потребительские кооперативы удовлетворяют имущественные потребности участников.</a:t>
            </a:r>
          </a:p>
        </p:txBody>
      </p:sp>
    </p:spTree>
    <p:extLst>
      <p:ext uri="{BB962C8B-B14F-4D97-AF65-F5344CB8AC3E}">
        <p14:creationId xmlns:p14="http://schemas.microsoft.com/office/powerpoint/2010/main" val="42416180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2325</Words>
  <Application>Microsoft Office PowerPoint</Application>
  <PresentationFormat>Широкоэкранный</PresentationFormat>
  <Paragraphs>118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Аспект</vt:lpstr>
      <vt:lpstr>Некоммерческие организации</vt:lpstr>
      <vt:lpstr>Определение</vt:lpstr>
      <vt:lpstr>Разница между коммерческими и некоммерческими организациями</vt:lpstr>
      <vt:lpstr>Цели</vt:lpstr>
      <vt:lpstr>ВИДЫ НЕКОММЕРЧЕСКИХ ОРГАНИЗАЦИЙ В БЕЛАРУСИ </vt:lpstr>
      <vt:lpstr>ОСОБЕННОСТИ РЕГИСТРАЦИИ НЕКОММЕРЧЕСКИХ ОРГАНИЗАЦИЙ В БЕЛАРУСИ </vt:lpstr>
      <vt:lpstr>ИЗВЛЕЧЕНИЕ ПРИБЫЛИ НЕКОММЕРЧЕСКИМИ ОРГАНИЗАЦИЯМИ </vt:lpstr>
      <vt:lpstr>ОТЛИЧИЯ НЕКОММЕРЧЕСКИХ ОРГАНИЗАЦИЙ В БЕЛАРУСИ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ПОТРЕБИТЕЛЬСКИЙ КООПЕРАТИВ</vt:lpstr>
      <vt:lpstr>Презентация PowerPoint</vt:lpstr>
      <vt:lpstr>Презентация PowerPoint</vt:lpstr>
      <vt:lpstr>Презентация PowerPoint</vt:lpstr>
      <vt:lpstr>РЕЛИГИОЗНЫЕ ОРГАНИЗАЦИИ</vt:lpstr>
      <vt:lpstr>Презентация PowerPoint</vt:lpstr>
      <vt:lpstr>Общественные ОБЪЕДИНЕНИЯ </vt:lpstr>
      <vt:lpstr>Презентация PowerPoint</vt:lpstr>
      <vt:lpstr>Презентация PowerPoint</vt:lpstr>
      <vt:lpstr>Презентация PowerPoint</vt:lpstr>
      <vt:lpstr>Ассоциация И Союзы </vt:lpstr>
      <vt:lpstr>Презентация PowerPoint</vt:lpstr>
      <vt:lpstr>Презентация PowerPoint</vt:lpstr>
      <vt:lpstr>ФОНДЫ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Некоммерческие организации</dc:title>
  <dc:creator>Анна Костюкова</dc:creator>
  <cp:lastModifiedBy>Анна Костюкова</cp:lastModifiedBy>
  <cp:revision>10</cp:revision>
  <dcterms:created xsi:type="dcterms:W3CDTF">2021-09-12T15:02:07Z</dcterms:created>
  <dcterms:modified xsi:type="dcterms:W3CDTF">2021-09-12T16:58:26Z</dcterms:modified>
</cp:coreProperties>
</file>