
<file path=[Content_Types].xml><?xml version="1.0" encoding="utf-8"?>
<Types xmlns="http://schemas.openxmlformats.org/package/2006/content-types">
  <Default Extension="png" ContentType="image/pn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82" r:id="rId14"/>
    <p:sldId id="283" r:id="rId15"/>
    <p:sldId id="284" r:id="rId16"/>
    <p:sldId id="285" r:id="rId17"/>
    <p:sldId id="286" r:id="rId18"/>
    <p:sldId id="287" r:id="rId19"/>
    <p:sldId id="289" r:id="rId20"/>
    <p:sldId id="291" r:id="rId21"/>
    <p:sldId id="292" r:id="rId22"/>
    <p:sldId id="293" r:id="rId23"/>
    <p:sldId id="294" r:id="rId24"/>
    <p:sldId id="295" r:id="rId25"/>
    <p:sldId id="296" r:id="rId26"/>
    <p:sldId id="297" r:id="rId27"/>
    <p:sldId id="298" r:id="rId28"/>
    <p:sldId id="300"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 id="283"/>
            <p14:sldId id="284"/>
            <p14:sldId id="285"/>
            <p14:sldId id="286"/>
            <p14:sldId id="287"/>
            <p14:sldId id="289"/>
            <p14:sldId id="291"/>
            <p14:sldId id="292"/>
            <p14:sldId id="293"/>
            <p14:sldId id="294"/>
            <p14:sldId id="295"/>
            <p14:sldId id="296"/>
            <p14:sldId id="297"/>
            <p14:sldId id="298"/>
            <p14:sldId id="300"/>
            <p14:sldId id="3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8" autoAdjust="0"/>
  </p:normalViewPr>
  <p:slideViewPr>
    <p:cSldViewPr snapToGrid="0">
      <p:cViewPr varScale="1">
        <p:scale>
          <a:sx n="69" d="100"/>
          <a:sy n="69" d="100"/>
        </p:scale>
        <p:origin x="7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08T11:50:42.545"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01D3E-BCED-47E9-8EC0-5A78DEEEE972}"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679B-2259-4A01-B4A5-7CD77746942D}" type="slidenum">
              <a:rPr lang="en-US" smtClean="0"/>
              <a:t>‹#›</a:t>
            </a:fld>
            <a:endParaRPr lang="en-US"/>
          </a:p>
        </p:txBody>
      </p:sp>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155599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4E560-77BF-4D1A-B6E7-CD55CE12B1B8}"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8254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44E560-77BF-4D1A-B6E7-CD55CE12B1B8}"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08203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57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8553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220113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01D3E-BCED-47E9-8EC0-5A78DEEEE972}"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B679B-2259-4A01-B4A5-7CD77746942D}" type="slidenum">
              <a:rPr lang="en-US" smtClean="0"/>
              <a:t>‹#›</a:t>
            </a:fld>
            <a:endParaRPr lang="en-US"/>
          </a:p>
        </p:txBody>
      </p:sp>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176900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10477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44E560-77BF-4D1A-B6E7-CD55CE12B1B8}"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64202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44E560-77BF-4D1A-B6E7-CD55CE12B1B8}"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6150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01D3E-BCED-47E9-8EC0-5A78DEEEE972}"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B679B-2259-4A01-B4A5-7CD77746942D}" type="slidenum">
              <a:rPr lang="en-US" smtClean="0"/>
              <a:t>‹#›</a:t>
            </a:fld>
            <a:endParaRPr lang="en-US"/>
          </a:p>
        </p:txBody>
      </p:sp>
      <p:sp>
        <p:nvSpPr>
          <p:cNvPr id="6" name="Rectangle 5"/>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3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01D3E-BCED-47E9-8EC0-5A78DEEEE972}"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B679B-2259-4A01-B4A5-7CD77746942D}" type="slidenum">
              <a:rPr lang="en-US" smtClean="0"/>
              <a:t>‹#›</a:t>
            </a:fld>
            <a:endParaRPr lang="en-US"/>
          </a:p>
        </p:txBody>
      </p:sp>
    </p:spTree>
    <p:extLst>
      <p:ext uri="{BB962C8B-B14F-4D97-AF65-F5344CB8AC3E}">
        <p14:creationId xmlns:p14="http://schemas.microsoft.com/office/powerpoint/2010/main" val="109830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74717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26779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25019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50" r:id="rId15"/>
    <p:sldLayoutId id="2147483663" r:id="rId16"/>
    <p:sldLayoutId id="214748366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www.iihs.org/topics/fatality-statistics/detail/passenger-vehicle-occupants#driver-death-rat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microsoft.com/office/2017/06/relationships/model3d" Target="../media/model3d1.glb"/></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err="1" smtClean="0"/>
              <a:t>Autombile</a:t>
            </a:r>
            <a:r>
              <a:rPr lang="en-US" dirty="0" smtClean="0"/>
              <a:t> Data</a:t>
            </a:r>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smtClean="0">
                <a:solidFill>
                  <a:schemeClr val="bg1"/>
                </a:solidFill>
                <a:latin typeface="+mj-lt"/>
                <a:ea typeface="+mn-ea"/>
                <a:cs typeface="+mn-cs"/>
              </a:rPr>
              <a:t>Created by</a:t>
            </a: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smtClean="0"/>
              <a:t>Ankush Pal</a:t>
            </a:r>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Wheel base and Height</a:t>
            </a:r>
            <a:endParaRPr lang="en-US" dirty="0">
              <a:latin typeface="Segoe UI Light" panose="020B0502040204020203" pitchFamily="34" charset="0"/>
              <a:cs typeface="Segoe UI Light" panose="020B0502040204020203" pitchFamily="34" charset="0"/>
            </a:endParaRPr>
          </a:p>
        </p:txBody>
      </p:sp>
      <p:sp>
        <p:nvSpPr>
          <p:cNvPr id="5" name="Tell Me Text" descr="Select the Tell Me button and type what you want to know.&#10;"/>
          <p:cNvSpPr>
            <a:spLocks noGrp="1"/>
          </p:cNvSpPr>
          <p:nvPr>
            <p:ph sz="quarter" idx="13"/>
          </p:nvPr>
        </p:nvSpPr>
        <p:spPr>
          <a:xfrm>
            <a:off x="521208" y="2679616"/>
            <a:ext cx="5076403" cy="1002697"/>
          </a:xfrm>
        </p:spPr>
        <p:txBody>
          <a:bodyPr>
            <a:noAutofit/>
          </a:bodyPr>
          <a:lstStyle/>
          <a:p>
            <a:pPr marL="0" indent="0">
              <a:lnSpc>
                <a:spcPts val="3600"/>
              </a:lnSpc>
              <a:spcAft>
                <a:spcPts val="0"/>
              </a:spcAft>
              <a:buNone/>
            </a:pPr>
            <a:r>
              <a:rPr lang="en-US" sz="1600" b="1" dirty="0"/>
              <a:t>Symbol values tends to risky side as - Wheelbase reduces - Height decreases </a:t>
            </a:r>
            <a:endParaRPr lang="en-US" sz="1600" b="1"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615" y="2434278"/>
            <a:ext cx="4895336" cy="3867667"/>
          </a:xfrm>
          <a:prstGeom prst="rect">
            <a:avLst/>
          </a:prstGeom>
        </p:spPr>
      </p:pic>
      <p:cxnSp>
        <p:nvCxnSpPr>
          <p:cNvPr id="13" name="Straight Connector 12"/>
          <p:cNvCxnSpPr/>
          <p:nvPr/>
        </p:nvCxnSpPr>
        <p:spPr>
          <a:xfrm>
            <a:off x="6413157" y="50909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3157" y="2679616"/>
            <a:ext cx="4176584" cy="239901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79524" y="6301945"/>
            <a:ext cx="4510217" cy="469557"/>
          </a:xfrm>
          <a:prstGeom prst="rect">
            <a:avLst/>
          </a:prstGeom>
        </p:spPr>
        <p:txBody>
          <a:bodyPr vert="horz" wrap="none" lIns="91440" tIns="45720" rIns="91440" bIns="45720" rtlCol="0">
            <a:noAutofit/>
          </a:bodyPr>
          <a:lstStyle/>
          <a:p>
            <a:pPr>
              <a:lnSpc>
                <a:spcPts val="1800"/>
              </a:lnSpc>
              <a:spcAft>
                <a:spcPts val="600"/>
              </a:spcAft>
            </a:pPr>
            <a:r>
              <a:rPr lang="en-US" sz="1400" b="1" dirty="0">
                <a:solidFill>
                  <a:schemeClr val="tx2">
                    <a:lumMod val="75000"/>
                  </a:schemeClr>
                </a:solidFill>
              </a:rPr>
              <a:t>Wheelbase and Height of a vehicle are correlated.</a:t>
            </a:r>
            <a:endParaRPr lang="en-US" sz="1400" b="1" dirty="0" smtClean="0">
              <a:solidFill>
                <a:schemeClr val="tx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volume </a:t>
            </a:r>
          </a:p>
        </p:txBody>
      </p:sp>
      <p:sp>
        <p:nvSpPr>
          <p:cNvPr id="3" name="Content Placeholder 2"/>
          <p:cNvSpPr>
            <a:spLocks noGrp="1"/>
          </p:cNvSpPr>
          <p:nvPr>
            <p:ph sz="quarter" idx="13"/>
          </p:nvPr>
        </p:nvSpPr>
        <p:spPr>
          <a:xfrm>
            <a:off x="5955956" y="2560319"/>
            <a:ext cx="4029291" cy="1282631"/>
          </a:xfrm>
        </p:spPr>
        <p:txBody>
          <a:bodyPr>
            <a:normAutofit/>
          </a:bodyPr>
          <a:lstStyle/>
          <a:p>
            <a:r>
              <a:rPr lang="en-US" sz="1600" b="1" dirty="0">
                <a:solidFill>
                  <a:schemeClr val="tx1"/>
                </a:solidFill>
                <a:latin typeface="+mn-lt"/>
              </a:rPr>
              <a:t>A new variable – volume - is derived from length, height and width of cars. </a:t>
            </a:r>
            <a:endParaRPr lang="en-US" sz="1600" b="1" dirty="0" smtClean="0">
              <a:solidFill>
                <a:schemeClr val="tx1"/>
              </a:solidFill>
              <a:latin typeface="+mn-lt"/>
            </a:endParaRPr>
          </a:p>
          <a:p>
            <a:r>
              <a:rPr lang="en-US" sz="1800" b="1" dirty="0" smtClean="0">
                <a:solidFill>
                  <a:schemeClr val="accent1">
                    <a:lumMod val="75000"/>
                  </a:schemeClr>
                </a:solidFill>
                <a:latin typeface="+mn-lt"/>
              </a:rPr>
              <a:t>volume=Length </a:t>
            </a:r>
            <a:r>
              <a:rPr lang="en-US" sz="1800" b="1" dirty="0">
                <a:solidFill>
                  <a:schemeClr val="accent1">
                    <a:lumMod val="75000"/>
                  </a:schemeClr>
                </a:solidFill>
                <a:latin typeface="+mn-lt"/>
              </a:rPr>
              <a:t>x Height x Width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468460"/>
            <a:ext cx="4977549" cy="4216545"/>
          </a:xfrm>
          <a:prstGeom prst="rect">
            <a:avLst/>
          </a:prstGeom>
        </p:spPr>
      </p:pic>
      <p:sp>
        <p:nvSpPr>
          <p:cNvPr id="5" name="TextBox 4"/>
          <p:cNvSpPr txBox="1"/>
          <p:nvPr/>
        </p:nvSpPr>
        <p:spPr>
          <a:xfrm>
            <a:off x="5955955" y="4522572"/>
            <a:ext cx="5029201" cy="1087395"/>
          </a:xfrm>
          <a:prstGeom prst="rect">
            <a:avLst/>
          </a:prstGeom>
        </p:spPr>
        <p:txBody>
          <a:bodyPr vert="horz" wrap="none" lIns="91440" tIns="45720" rIns="91440" bIns="45720" rtlCol="0">
            <a:noAutofit/>
          </a:bodyPr>
          <a:lstStyle/>
          <a:p>
            <a:pPr>
              <a:lnSpc>
                <a:spcPts val="1800"/>
              </a:lnSpc>
              <a:spcAft>
                <a:spcPts val="600"/>
              </a:spcAft>
            </a:pPr>
            <a:r>
              <a:rPr lang="en-US" sz="1400" b="1" dirty="0"/>
              <a:t>As the vehicle volume reduces, symboling values increases, </a:t>
            </a:r>
            <a:endParaRPr lang="en-US" sz="1400" b="1" dirty="0" smtClean="0"/>
          </a:p>
          <a:p>
            <a:pPr>
              <a:lnSpc>
                <a:spcPts val="1800"/>
              </a:lnSpc>
              <a:spcAft>
                <a:spcPts val="600"/>
              </a:spcAft>
            </a:pPr>
            <a:r>
              <a:rPr lang="en-US" sz="1400" b="1" dirty="0" smtClean="0"/>
              <a:t>indicating </a:t>
            </a:r>
            <a:r>
              <a:rPr lang="en-US" sz="1400" b="1" dirty="0"/>
              <a:t>an increase in risk. </a:t>
            </a:r>
            <a:endParaRPr lang="en-US" sz="1400" b="1"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251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Wheel </a:t>
            </a:r>
            <a:r>
              <a:rPr lang="en-US" dirty="0" smtClean="0"/>
              <a:t>base, </a:t>
            </a:r>
            <a:r>
              <a:rPr lang="en-US" b="1" dirty="0"/>
              <a:t>volume</a:t>
            </a:r>
            <a:r>
              <a:rPr lang="en-US" dirty="0" smtClean="0"/>
              <a:t> </a:t>
            </a:r>
            <a:r>
              <a:rPr lang="en-US" dirty="0"/>
              <a:t>and </a:t>
            </a:r>
            <a:r>
              <a:rPr lang="en-US" dirty="0" smtClean="0"/>
              <a:t>doors</a:t>
            </a:r>
            <a:endParaRPr lang="en-US" dirty="0"/>
          </a:p>
        </p:txBody>
      </p:sp>
      <p:sp>
        <p:nvSpPr>
          <p:cNvPr id="5" name="Content Placeholder 4"/>
          <p:cNvSpPr>
            <a:spLocks noGrp="1"/>
          </p:cNvSpPr>
          <p:nvPr>
            <p:ph idx="1"/>
          </p:nvPr>
        </p:nvSpPr>
        <p:spPr>
          <a:xfrm>
            <a:off x="1075038" y="1604210"/>
            <a:ext cx="2706130" cy="3004859"/>
          </a:xfrm>
        </p:spPr>
        <p:txBody>
          <a:bodyPr>
            <a:normAutofit/>
          </a:bodyPr>
          <a:lstStyle/>
          <a:p>
            <a:pPr>
              <a:lnSpc>
                <a:spcPct val="100000"/>
              </a:lnSpc>
            </a:pPr>
            <a:r>
              <a:rPr lang="en-US" sz="1800" b="1" dirty="0"/>
              <a:t>Shorter wheel base and lower body height results in lesser volume. </a:t>
            </a:r>
            <a:endParaRPr lang="en-US" sz="1800" b="1" dirty="0" smtClean="0"/>
          </a:p>
          <a:p>
            <a:pPr>
              <a:lnSpc>
                <a:spcPct val="100000"/>
              </a:lnSpc>
            </a:pPr>
            <a:r>
              <a:rPr lang="en-US" sz="1800" b="1" dirty="0" smtClean="0"/>
              <a:t>Compared </a:t>
            </a:r>
            <a:r>
              <a:rPr lang="en-US" sz="1800" b="1" dirty="0"/>
              <a:t>to safer cars, risky ones have: Lesser volume Two-doors instead of four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373" y="1196391"/>
            <a:ext cx="6153665" cy="5476258"/>
          </a:xfrm>
          <a:prstGeom prst="rect">
            <a:avLst/>
          </a:prstGeom>
        </p:spPr>
      </p:pic>
      <p:sp>
        <p:nvSpPr>
          <p:cNvPr id="7" name="TextBox 6"/>
          <p:cNvSpPr txBox="1"/>
          <p:nvPr/>
        </p:nvSpPr>
        <p:spPr>
          <a:xfrm>
            <a:off x="10503243" y="1767016"/>
            <a:ext cx="1256957" cy="2703384"/>
          </a:xfrm>
          <a:prstGeom prst="rect">
            <a:avLst/>
          </a:prstGeom>
        </p:spPr>
        <p:txBody>
          <a:bodyPr vert="horz" wrap="none" lIns="91440" tIns="45720" rIns="91440" bIns="45720" rtlCol="0">
            <a:noAutofit/>
          </a:bodyPr>
          <a:lstStyle/>
          <a:p>
            <a:pPr>
              <a:lnSpc>
                <a:spcPts val="1800"/>
              </a:lnSpc>
              <a:spcAft>
                <a:spcPts val="600"/>
              </a:spcAft>
            </a:pPr>
            <a:r>
              <a:rPr lang="en-US" sz="1200" b="1" dirty="0" smtClean="0">
                <a:solidFill>
                  <a:srgbClr val="FF0000"/>
                </a:solidFill>
              </a:rPr>
              <a:t>Red</a:t>
            </a:r>
            <a:r>
              <a:rPr lang="en-US" sz="1200" b="1" dirty="0" smtClean="0"/>
              <a:t> </a:t>
            </a:r>
            <a:r>
              <a:rPr lang="en-US" sz="1200" b="1" dirty="0"/>
              <a:t>denotes </a:t>
            </a:r>
            <a:endParaRPr lang="en-US" sz="1200" b="1" dirty="0" smtClean="0"/>
          </a:p>
          <a:p>
            <a:pPr>
              <a:lnSpc>
                <a:spcPts val="1800"/>
              </a:lnSpc>
              <a:spcAft>
                <a:spcPts val="600"/>
              </a:spcAft>
            </a:pPr>
            <a:r>
              <a:rPr lang="en-US" sz="1200" b="1" dirty="0" smtClean="0"/>
              <a:t>Risky and </a:t>
            </a:r>
            <a:r>
              <a:rPr lang="en-US" sz="1200" b="1" dirty="0" smtClean="0">
                <a:solidFill>
                  <a:schemeClr val="accent5">
                    <a:lumMod val="75000"/>
                  </a:schemeClr>
                </a:solidFill>
              </a:rPr>
              <a:t>Blue</a:t>
            </a:r>
          </a:p>
          <a:p>
            <a:pPr>
              <a:lnSpc>
                <a:spcPts val="1800"/>
              </a:lnSpc>
              <a:spcAft>
                <a:spcPts val="600"/>
              </a:spcAft>
            </a:pPr>
            <a:r>
              <a:rPr lang="en-US" sz="1200" b="1" dirty="0" smtClean="0"/>
              <a:t> shows </a:t>
            </a:r>
            <a:r>
              <a:rPr lang="en-US" sz="1200" b="1" dirty="0"/>
              <a:t>safe cars</a:t>
            </a:r>
            <a:endParaRPr lang="en-US" sz="1200" b="1"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56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Analysis 1: Summary</a:t>
            </a:r>
          </a:p>
        </p:txBody>
      </p:sp>
      <p:sp>
        <p:nvSpPr>
          <p:cNvPr id="2" name="Content Placeholder 1"/>
          <p:cNvSpPr>
            <a:spLocks noGrp="1"/>
          </p:cNvSpPr>
          <p:nvPr>
            <p:ph idx="1"/>
          </p:nvPr>
        </p:nvSpPr>
        <p:spPr/>
        <p:txBody>
          <a:bodyPr>
            <a:normAutofit/>
          </a:bodyPr>
          <a:lstStyle/>
          <a:p>
            <a:pPr algn="ctr"/>
            <a:r>
              <a:rPr lang="en-US" sz="1800" b="1" dirty="0" smtClean="0">
                <a:latin typeface="Adobe Gothic Std B" panose="020B0800000000000000" pitchFamily="34" charset="-128"/>
                <a:ea typeface="Adobe Gothic Std B" panose="020B0800000000000000" pitchFamily="34" charset="-128"/>
              </a:rPr>
              <a:t>Does </a:t>
            </a:r>
            <a:r>
              <a:rPr lang="en-US" sz="1800" b="1" dirty="0">
                <a:latin typeface="Adobe Gothic Std B" panose="020B0800000000000000" pitchFamily="34" charset="-128"/>
                <a:ea typeface="Adobe Gothic Std B" panose="020B0800000000000000" pitchFamily="34" charset="-128"/>
              </a:rPr>
              <a:t>body size influence symboling ? </a:t>
            </a:r>
          </a:p>
        </p:txBody>
      </p:sp>
      <p:sp>
        <p:nvSpPr>
          <p:cNvPr id="4" name="TextBox 3"/>
          <p:cNvSpPr txBox="1"/>
          <p:nvPr/>
        </p:nvSpPr>
        <p:spPr>
          <a:xfrm>
            <a:off x="3893127" y="1991811"/>
            <a:ext cx="2992581" cy="3743971"/>
          </a:xfrm>
          <a:prstGeom prst="rect">
            <a:avLst/>
          </a:prstGeom>
        </p:spPr>
        <p:txBody>
          <a:bodyPr vert="horz" wrap="square" lIns="91440" tIns="45720" rIns="91440" bIns="45720" rtlCol="0">
            <a:noAutofit/>
          </a:bodyPr>
          <a:lstStyle/>
          <a:p>
            <a:pPr>
              <a:lnSpc>
                <a:spcPts val="1800"/>
              </a:lnSpc>
              <a:spcAft>
                <a:spcPts val="600"/>
              </a:spcAft>
            </a:pPr>
            <a:r>
              <a:rPr lang="en-US" sz="1200" b="1" dirty="0"/>
              <a:t>Convertibles, hardtops and hatchbacks are riskier than sedans and </a:t>
            </a:r>
            <a:r>
              <a:rPr lang="en-US" sz="1200" b="1" dirty="0" smtClean="0"/>
              <a:t>wagons</a:t>
            </a: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b="1"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1200" b="1" dirty="0"/>
              <a:t>Majority safe cars are found to have four doors. </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p:cNvSpPr txBox="1"/>
          <p:nvPr/>
        </p:nvSpPr>
        <p:spPr>
          <a:xfrm>
            <a:off x="7966364" y="2812473"/>
            <a:ext cx="1648691" cy="2313709"/>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p:cNvSpPr txBox="1"/>
          <p:nvPr/>
        </p:nvSpPr>
        <p:spPr>
          <a:xfrm>
            <a:off x="8478982" y="3893127"/>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p:cNvSpPr txBox="1"/>
          <p:nvPr/>
        </p:nvSpPr>
        <p:spPr>
          <a:xfrm>
            <a:off x="7841673" y="2687782"/>
            <a:ext cx="3505200" cy="1399309"/>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p:cNvSpPr txBox="1"/>
          <p:nvPr/>
        </p:nvSpPr>
        <p:spPr>
          <a:xfrm>
            <a:off x="7661564" y="5534001"/>
            <a:ext cx="3926000" cy="642961"/>
          </a:xfrm>
          <a:prstGeom prst="rect">
            <a:avLst/>
          </a:prstGeom>
        </p:spPr>
        <p:txBody>
          <a:bodyPr vert="horz" wrap="square" lIns="91440" tIns="45720" rIns="91440" bIns="45720" rtlCol="0">
            <a:noAutofit/>
          </a:bodyPr>
          <a:lstStyle/>
          <a:p>
            <a:pPr>
              <a:lnSpc>
                <a:spcPts val="1800"/>
              </a:lnSpc>
              <a:spcAft>
                <a:spcPts val="600"/>
              </a:spcAft>
            </a:pPr>
            <a:r>
              <a:rPr lang="en-US" sz="1200" b="1" dirty="0"/>
              <a:t>The volume of a car influences risk symboling. Lesser the volume, higher the risk. </a:t>
            </a:r>
            <a:endParaRPr lang="en-US" sz="1200" b="1"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673" y="1991811"/>
            <a:ext cx="3466676" cy="333828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01" y="4185535"/>
            <a:ext cx="2736953" cy="231678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563" y="1470870"/>
            <a:ext cx="2647891" cy="2433824"/>
          </a:xfrm>
          <a:prstGeom prst="rect">
            <a:avLst/>
          </a:prstGeom>
        </p:spPr>
      </p:pic>
    </p:spTree>
    <p:extLst>
      <p:ext uri="{BB962C8B-B14F-4D97-AF65-F5344CB8AC3E}">
        <p14:creationId xmlns:p14="http://schemas.microsoft.com/office/powerpoint/2010/main" val="166378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Analysis 2</a:t>
            </a:r>
          </a:p>
        </p:txBody>
      </p:sp>
      <p:sp>
        <p:nvSpPr>
          <p:cNvPr id="2" name="Content Placeholder 1"/>
          <p:cNvSpPr>
            <a:spLocks noGrp="1"/>
          </p:cNvSpPr>
          <p:nvPr>
            <p:ph idx="1"/>
          </p:nvPr>
        </p:nvSpPr>
        <p:spPr/>
        <p:txBody>
          <a:bodyPr>
            <a:normAutofit/>
          </a:bodyPr>
          <a:lstStyle/>
          <a:p>
            <a:pPr algn="ctr"/>
            <a:r>
              <a:rPr lang="en-US" sz="2000" b="1" dirty="0">
                <a:latin typeface="Adobe Gothic Std B" panose="020B0800000000000000" pitchFamily="34" charset="-128"/>
                <a:ea typeface="Adobe Gothic Std B" panose="020B0800000000000000" pitchFamily="34" charset="-128"/>
              </a:rPr>
              <a:t>Do Body Style, Size and Engine Specs determine car prices</a:t>
            </a:r>
            <a:r>
              <a:rPr lang="en-US" sz="2000" b="1" dirty="0" smtClean="0">
                <a:latin typeface="Adobe Gothic Std B" panose="020B0800000000000000" pitchFamily="34" charset="-128"/>
                <a:ea typeface="Adobe Gothic Std B" panose="020B0800000000000000" pitchFamily="34" charset="-128"/>
              </a:rPr>
              <a:t>?</a:t>
            </a:r>
          </a:p>
          <a:p>
            <a:pPr algn="ctr"/>
            <a:endParaRPr lang="en-US" sz="2000" b="1" dirty="0">
              <a:latin typeface="Adobe Gothic Std B" panose="020B0800000000000000" pitchFamily="34" charset="-128"/>
              <a:ea typeface="Adobe Gothic Std B" panose="020B0800000000000000" pitchFamily="34" charset="-128"/>
            </a:endParaRPr>
          </a:p>
          <a:p>
            <a:pPr algn="ctr"/>
            <a:r>
              <a:rPr lang="en-US" sz="2000" dirty="0"/>
              <a:t>Study aims to find the relationship between car prices and body style, size and engine specs</a:t>
            </a:r>
            <a:endParaRPr lang="en-US" sz="2000" b="1"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26559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Car Price – Data Distribution</a:t>
            </a:r>
          </a:p>
        </p:txBody>
      </p:sp>
      <p:sp>
        <p:nvSpPr>
          <p:cNvPr id="2" name="Content Placeholder 1"/>
          <p:cNvSpPr>
            <a:spLocks noGrp="1"/>
          </p:cNvSpPr>
          <p:nvPr>
            <p:ph idx="1"/>
          </p:nvPr>
        </p:nvSpPr>
        <p:spPr/>
        <p:txBody>
          <a:bodyPr>
            <a:normAutofit/>
          </a:bodyPr>
          <a:lstStyle/>
          <a:p>
            <a:pPr algn="ctr"/>
            <a:r>
              <a:rPr lang="en-US" sz="2800" b="1" dirty="0">
                <a:latin typeface="Adobe Gothic Std B" panose="020B0800000000000000" pitchFamily="34" charset="-128"/>
                <a:ea typeface="Adobe Gothic Std B" panose="020B0800000000000000" pitchFamily="34" charset="-128"/>
              </a:rPr>
              <a:t>Distribution of Price </a:t>
            </a:r>
            <a:endParaRPr lang="en-US" sz="2800" b="1" dirty="0" smtClean="0">
              <a:latin typeface="Adobe Gothic Std B" panose="020B0800000000000000" pitchFamily="34" charset="-128"/>
              <a:ea typeface="Adobe Gothic Std B" panose="020B0800000000000000" pitchFamily="34" charset="-128"/>
            </a:endParaRPr>
          </a:p>
          <a:p>
            <a:pPr algn="ctr">
              <a:spcBef>
                <a:spcPts val="600"/>
              </a:spcBef>
              <a:spcAft>
                <a:spcPts val="600"/>
              </a:spcAft>
            </a:pPr>
            <a:r>
              <a:rPr lang="en-US" sz="1400" b="1" dirty="0" smtClean="0">
                <a:solidFill>
                  <a:srgbClr val="FF0000"/>
                </a:solidFill>
              </a:rPr>
              <a:t>Majority </a:t>
            </a:r>
            <a:r>
              <a:rPr lang="en-US" sz="1400" b="1" dirty="0">
                <a:solidFill>
                  <a:srgbClr val="FF0000"/>
                </a:solidFill>
              </a:rPr>
              <a:t>of cars belong to the lower </a:t>
            </a:r>
            <a:endParaRPr lang="en-US" sz="1400" b="1" dirty="0" smtClean="0">
              <a:solidFill>
                <a:srgbClr val="FF0000"/>
              </a:solidFill>
            </a:endParaRPr>
          </a:p>
          <a:p>
            <a:pPr algn="ctr">
              <a:spcBef>
                <a:spcPts val="600"/>
              </a:spcBef>
              <a:spcAft>
                <a:spcPts val="600"/>
              </a:spcAft>
            </a:pPr>
            <a:r>
              <a:rPr lang="en-US" sz="1400" b="1" dirty="0" smtClean="0">
                <a:solidFill>
                  <a:srgbClr val="FF0000"/>
                </a:solidFill>
              </a:rPr>
              <a:t>price </a:t>
            </a:r>
            <a:r>
              <a:rPr lang="en-US" sz="1400" b="1" dirty="0">
                <a:solidFill>
                  <a:srgbClr val="FF0000"/>
                </a:solidFill>
              </a:rPr>
              <a:t>brackets (&lt; 20K) even </a:t>
            </a:r>
            <a:endParaRPr lang="en-US" sz="1400" b="1" dirty="0" smtClean="0">
              <a:solidFill>
                <a:srgbClr val="FF0000"/>
              </a:solidFill>
            </a:endParaRPr>
          </a:p>
          <a:p>
            <a:pPr algn="ctr">
              <a:spcBef>
                <a:spcPts val="600"/>
              </a:spcBef>
              <a:spcAft>
                <a:spcPts val="600"/>
              </a:spcAft>
            </a:pPr>
            <a:r>
              <a:rPr lang="en-US" sz="1400" b="1" dirty="0" smtClean="0">
                <a:solidFill>
                  <a:srgbClr val="FF0000"/>
                </a:solidFill>
              </a:rPr>
              <a:t>though </a:t>
            </a:r>
            <a:r>
              <a:rPr lang="en-US" sz="1400" b="1" dirty="0">
                <a:solidFill>
                  <a:srgbClr val="FF0000"/>
                </a:solidFill>
              </a:rPr>
              <a:t>there are cars that go up to 45K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437" y="1896050"/>
            <a:ext cx="3010127" cy="28721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181" y="3865418"/>
            <a:ext cx="3863129" cy="28285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44" y="1791724"/>
            <a:ext cx="3526310" cy="3095825"/>
          </a:xfrm>
          <a:prstGeom prst="rect">
            <a:avLst/>
          </a:prstGeom>
        </p:spPr>
      </p:pic>
    </p:spTree>
    <p:extLst>
      <p:ext uri="{BB962C8B-B14F-4D97-AF65-F5344CB8AC3E}">
        <p14:creationId xmlns:p14="http://schemas.microsoft.com/office/powerpoint/2010/main" val="287043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Body Styles and Pricing </a:t>
            </a:r>
          </a:p>
        </p:txBody>
      </p:sp>
      <p:sp>
        <p:nvSpPr>
          <p:cNvPr id="2" name="Content Placeholder 1"/>
          <p:cNvSpPr>
            <a:spLocks noGrp="1"/>
          </p:cNvSpPr>
          <p:nvPr>
            <p:ph idx="1"/>
          </p:nvPr>
        </p:nvSpPr>
        <p:spPr/>
        <p:txBody>
          <a:bodyPr>
            <a:normAutofit/>
          </a:bodyPr>
          <a:lstStyle/>
          <a:p>
            <a:pPr algn="ctr"/>
            <a:r>
              <a:rPr lang="en-US" sz="1400" b="1" dirty="0"/>
              <a:t>Convertibles and hardtops are the costliest car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3" y="2435207"/>
            <a:ext cx="4048900" cy="31066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3455" y="2435207"/>
            <a:ext cx="3344109" cy="3106610"/>
          </a:xfrm>
          <a:prstGeom prst="rect">
            <a:avLst/>
          </a:prstGeom>
        </p:spPr>
      </p:pic>
    </p:spTree>
    <p:extLst>
      <p:ext uri="{BB962C8B-B14F-4D97-AF65-F5344CB8AC3E}">
        <p14:creationId xmlns:p14="http://schemas.microsoft.com/office/powerpoint/2010/main" val="65694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Body Size – Length and Width Vs. Price </a:t>
            </a:r>
          </a:p>
        </p:txBody>
      </p:sp>
      <p:sp>
        <p:nvSpPr>
          <p:cNvPr id="2" name="Content Placeholder 1"/>
          <p:cNvSpPr>
            <a:spLocks noGrp="1"/>
          </p:cNvSpPr>
          <p:nvPr>
            <p:ph idx="1"/>
          </p:nvPr>
        </p:nvSpPr>
        <p:spPr/>
        <p:txBody>
          <a:bodyPr numCol="3">
            <a:normAutofit lnSpcReduction="10000"/>
          </a:bodyPr>
          <a:lstStyle/>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r>
              <a:rPr lang="en-US" sz="2300" b="1" dirty="0">
                <a:latin typeface="Arial Black" panose="020B0A04020102020204" pitchFamily="34" charset="0"/>
              </a:rPr>
              <a:t>Car’s length and width have got strong correlations with its price</a:t>
            </a:r>
            <a:r>
              <a:rPr lang="en-US" sz="2300" b="1" dirty="0" smtClean="0">
                <a:latin typeface="Arial Black" panose="020B0A04020102020204" pitchFamily="34" charset="0"/>
              </a:rPr>
              <a:t>.</a:t>
            </a:r>
          </a:p>
          <a:p>
            <a:r>
              <a:rPr lang="en-US" sz="1600" b="1" i="1" dirty="0" smtClean="0"/>
              <a:t> </a:t>
            </a:r>
            <a:r>
              <a:rPr lang="en-US" sz="2100" b="1" i="1" dirty="0"/>
              <a:t>US Insurance Institute for Highway Safety Highway Loss Data Institute classifies cars into </a:t>
            </a:r>
            <a:endParaRPr lang="en-US" sz="2100" b="1" i="1" dirty="0" smtClean="0"/>
          </a:p>
          <a:p>
            <a:pPr>
              <a:spcBef>
                <a:spcPts val="600"/>
              </a:spcBef>
              <a:spcAft>
                <a:spcPts val="600"/>
              </a:spcAft>
            </a:pPr>
            <a:r>
              <a:rPr lang="en-US" sz="1600" b="1" dirty="0" smtClean="0">
                <a:solidFill>
                  <a:schemeClr val="bg1">
                    <a:lumMod val="50000"/>
                  </a:schemeClr>
                </a:solidFill>
              </a:rPr>
              <a:t>● </a:t>
            </a:r>
            <a:r>
              <a:rPr lang="en-US" sz="1600" b="1" dirty="0">
                <a:solidFill>
                  <a:schemeClr val="bg1">
                    <a:lumMod val="50000"/>
                  </a:schemeClr>
                </a:solidFill>
              </a:rPr>
              <a:t>Mini </a:t>
            </a:r>
            <a:endParaRPr lang="en-US" sz="1600" b="1" dirty="0" smtClean="0">
              <a:solidFill>
                <a:schemeClr val="bg1">
                  <a:lumMod val="50000"/>
                </a:schemeClr>
              </a:solidFill>
            </a:endParaRPr>
          </a:p>
          <a:p>
            <a:pPr>
              <a:spcBef>
                <a:spcPts val="600"/>
              </a:spcBef>
              <a:spcAft>
                <a:spcPts val="600"/>
              </a:spcAft>
            </a:pPr>
            <a:r>
              <a:rPr lang="en-US" sz="1600" b="1" dirty="0" smtClean="0">
                <a:solidFill>
                  <a:schemeClr val="bg1">
                    <a:lumMod val="50000"/>
                  </a:schemeClr>
                </a:solidFill>
              </a:rPr>
              <a:t>● </a:t>
            </a:r>
            <a:r>
              <a:rPr lang="en-US" sz="1600" b="1" dirty="0">
                <a:solidFill>
                  <a:schemeClr val="bg1">
                    <a:lumMod val="50000"/>
                  </a:schemeClr>
                </a:solidFill>
              </a:rPr>
              <a:t>Small </a:t>
            </a:r>
            <a:endParaRPr lang="en-US" sz="1600" b="1" dirty="0" smtClean="0">
              <a:solidFill>
                <a:schemeClr val="bg1">
                  <a:lumMod val="50000"/>
                </a:schemeClr>
              </a:solidFill>
            </a:endParaRPr>
          </a:p>
          <a:p>
            <a:pPr>
              <a:spcBef>
                <a:spcPts val="600"/>
              </a:spcBef>
              <a:spcAft>
                <a:spcPts val="600"/>
              </a:spcAft>
            </a:pPr>
            <a:r>
              <a:rPr lang="en-US" sz="1600" b="1" dirty="0" smtClean="0">
                <a:solidFill>
                  <a:schemeClr val="bg1">
                    <a:lumMod val="50000"/>
                  </a:schemeClr>
                </a:solidFill>
              </a:rPr>
              <a:t>● </a:t>
            </a:r>
            <a:r>
              <a:rPr lang="en-US" sz="1600" b="1" dirty="0">
                <a:solidFill>
                  <a:schemeClr val="bg1">
                    <a:lumMod val="50000"/>
                  </a:schemeClr>
                </a:solidFill>
              </a:rPr>
              <a:t>Midsize </a:t>
            </a:r>
            <a:endParaRPr lang="en-US" sz="1600" b="1" dirty="0" smtClean="0">
              <a:solidFill>
                <a:schemeClr val="bg1">
                  <a:lumMod val="50000"/>
                </a:schemeClr>
              </a:solidFill>
            </a:endParaRPr>
          </a:p>
          <a:p>
            <a:pPr>
              <a:spcBef>
                <a:spcPts val="600"/>
              </a:spcBef>
              <a:spcAft>
                <a:spcPts val="600"/>
              </a:spcAft>
            </a:pPr>
            <a:r>
              <a:rPr lang="en-US" sz="1600" b="1" dirty="0" smtClean="0">
                <a:solidFill>
                  <a:schemeClr val="bg1">
                    <a:lumMod val="50000"/>
                  </a:schemeClr>
                </a:solidFill>
              </a:rPr>
              <a:t>● </a:t>
            </a:r>
            <a:r>
              <a:rPr lang="en-US" sz="1600" b="1" dirty="0">
                <a:solidFill>
                  <a:schemeClr val="bg1">
                    <a:lumMod val="50000"/>
                  </a:schemeClr>
                </a:solidFill>
              </a:rPr>
              <a:t>Large, and</a:t>
            </a:r>
            <a:r>
              <a:rPr lang="en-US" sz="1600" b="1" dirty="0" smtClean="0">
                <a:solidFill>
                  <a:schemeClr val="bg1">
                    <a:lumMod val="50000"/>
                  </a:schemeClr>
                </a:solidFill>
              </a:rPr>
              <a:t>,</a:t>
            </a:r>
          </a:p>
          <a:p>
            <a:pPr>
              <a:spcBef>
                <a:spcPts val="600"/>
              </a:spcBef>
              <a:spcAft>
                <a:spcPts val="600"/>
              </a:spcAft>
            </a:pPr>
            <a:r>
              <a:rPr lang="en-US" sz="1600" b="1" dirty="0" smtClean="0">
                <a:solidFill>
                  <a:schemeClr val="bg1">
                    <a:lumMod val="50000"/>
                  </a:schemeClr>
                </a:solidFill>
              </a:rPr>
              <a:t>● </a:t>
            </a:r>
            <a:r>
              <a:rPr lang="en-US" sz="1600" b="1" dirty="0">
                <a:solidFill>
                  <a:schemeClr val="bg1">
                    <a:lumMod val="50000"/>
                  </a:schemeClr>
                </a:solidFill>
              </a:rPr>
              <a:t>Very Large </a:t>
            </a:r>
            <a:endParaRPr lang="en-US" sz="1600" b="1" dirty="0" smtClean="0">
              <a:solidFill>
                <a:schemeClr val="bg1">
                  <a:lumMod val="50000"/>
                </a:schemeClr>
              </a:solidFill>
            </a:endParaRPr>
          </a:p>
          <a:p>
            <a:r>
              <a:rPr lang="en-US" sz="1800" b="1" dirty="0" smtClean="0"/>
              <a:t>based </a:t>
            </a:r>
            <a:r>
              <a:rPr lang="en-US" sz="1800" b="1" dirty="0"/>
              <a:t>on their shadow area </a:t>
            </a:r>
            <a:r>
              <a:rPr lang="en-US" sz="1800" b="1" dirty="0">
                <a:solidFill>
                  <a:schemeClr val="accent4"/>
                </a:solidFill>
                <a:latin typeface="Adobe Gothic Std B" panose="020B0800000000000000" pitchFamily="34" charset="-128"/>
                <a:ea typeface="Adobe Gothic Std B" panose="020B0800000000000000" pitchFamily="34" charset="-128"/>
              </a:rPr>
              <a:t>(</a:t>
            </a:r>
            <a:r>
              <a:rPr lang="en-US" sz="2100" b="1" dirty="0">
                <a:solidFill>
                  <a:schemeClr val="accent4"/>
                </a:solidFill>
                <a:latin typeface="Adobe Gothic Std B" panose="020B0800000000000000" pitchFamily="34" charset="-128"/>
                <a:ea typeface="Adobe Gothic Std B" panose="020B0800000000000000" pitchFamily="34" charset="-128"/>
              </a:rPr>
              <a:t>square footage of exterior length × width) </a:t>
            </a:r>
            <a:r>
              <a:rPr lang="en-US" sz="1800" b="1" dirty="0"/>
              <a:t>and</a:t>
            </a:r>
            <a:r>
              <a:rPr lang="en-US" sz="1600" b="1" dirty="0"/>
              <a:t> </a:t>
            </a:r>
            <a:r>
              <a:rPr lang="en-US" sz="2100" b="1" dirty="0">
                <a:solidFill>
                  <a:schemeClr val="accent4"/>
                </a:solidFill>
                <a:latin typeface="Adobe Gothic Std B" panose="020B0800000000000000" pitchFamily="34" charset="-128"/>
                <a:ea typeface="Adobe Gothic Std B" panose="020B0800000000000000" pitchFamily="34" charset="-128"/>
              </a:rPr>
              <a:t>curb weight</a:t>
            </a:r>
            <a:r>
              <a:rPr lang="en-US" sz="1800" dirty="0">
                <a:solidFill>
                  <a:schemeClr val="accent4"/>
                </a:solidFill>
                <a:latin typeface="Adobe Gothic Std B" panose="020B0800000000000000" pitchFamily="34" charset="-128"/>
                <a:ea typeface="Adobe Gothic Std B" panose="020B0800000000000000" pitchFamily="34" charset="-128"/>
              </a:rPr>
              <a:t>. </a:t>
            </a:r>
            <a:r>
              <a:rPr lang="en-US" sz="1800" b="1" dirty="0" smtClean="0">
                <a:solidFill>
                  <a:schemeClr val="accent4"/>
                </a:solidFill>
                <a:latin typeface="Adobe Gothic Std B" panose="020B0800000000000000" pitchFamily="34" charset="-128"/>
                <a:ea typeface="Adobe Gothic Std B" panose="020B0800000000000000" pitchFamily="34" charset="-128"/>
              </a:rPr>
              <a:t> </a:t>
            </a:r>
            <a:endParaRPr lang="en-US" sz="1800" b="1" dirty="0">
              <a:solidFill>
                <a:schemeClr val="accent4"/>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40" y="1351346"/>
            <a:ext cx="6068496" cy="4825617"/>
          </a:xfrm>
          <a:prstGeom prst="rect">
            <a:avLst/>
          </a:prstGeom>
        </p:spPr>
      </p:pic>
    </p:spTree>
    <p:extLst>
      <p:ext uri="{BB962C8B-B14F-4D97-AF65-F5344CB8AC3E}">
        <p14:creationId xmlns:p14="http://schemas.microsoft.com/office/powerpoint/2010/main" val="2500027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Introducing “</a:t>
            </a:r>
            <a:r>
              <a:rPr lang="en-US" b="1" dirty="0" err="1">
                <a:latin typeface="Adobe Gothic Std B" panose="020B0800000000000000" pitchFamily="34" charset="-128"/>
                <a:ea typeface="Adobe Gothic Std B" panose="020B0800000000000000" pitchFamily="34" charset="-128"/>
              </a:rPr>
              <a:t>Sizegroup</a:t>
            </a:r>
            <a:r>
              <a:rPr lang="en-US" b="1" dirty="0">
                <a:latin typeface="Adobe Gothic Std B" panose="020B0800000000000000" pitchFamily="34" charset="-128"/>
                <a:ea typeface="Adobe Gothic Std B" panose="020B0800000000000000" pitchFamily="34" charset="-128"/>
              </a:rPr>
              <a:t>” </a:t>
            </a:r>
          </a:p>
        </p:txBody>
      </p:sp>
      <p:sp>
        <p:nvSpPr>
          <p:cNvPr id="2" name="Content Placeholder 1"/>
          <p:cNvSpPr>
            <a:spLocks noGrp="1"/>
          </p:cNvSpPr>
          <p:nvPr>
            <p:ph idx="1"/>
          </p:nvPr>
        </p:nvSpPr>
        <p:spPr/>
        <p:txBody>
          <a:bodyPr>
            <a:normAutofit/>
          </a:bodyPr>
          <a:lstStyle/>
          <a:p>
            <a:r>
              <a:rPr lang="en-US" sz="1400" b="1" dirty="0" err="1"/>
              <a:t>Sizegroup</a:t>
            </a:r>
            <a:r>
              <a:rPr lang="en-US" sz="1400" b="1" dirty="0"/>
              <a:t> classifies cars based on their shadow area and </a:t>
            </a:r>
            <a:r>
              <a:rPr lang="en-US" sz="1400" b="1" dirty="0" err="1"/>
              <a:t>curbweight</a:t>
            </a:r>
            <a:r>
              <a:rPr lang="en-US" sz="1400" b="1"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435" y="2099629"/>
            <a:ext cx="4954129" cy="42935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33" y="2332081"/>
            <a:ext cx="5602403" cy="3496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62000" y="6082145"/>
            <a:ext cx="8589818" cy="31106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p:cNvSpPr txBox="1"/>
          <p:nvPr/>
        </p:nvSpPr>
        <p:spPr>
          <a:xfrm>
            <a:off x="762000" y="6289964"/>
            <a:ext cx="9462655" cy="235527"/>
          </a:xfrm>
          <a:prstGeom prst="rect">
            <a:avLst/>
          </a:prstGeom>
        </p:spPr>
        <p:txBody>
          <a:bodyPr vert="horz" wrap="square" lIns="91440" tIns="45720" rIns="91440" bIns="45720" rtlCol="0">
            <a:noAutofit/>
          </a:bodyPr>
          <a:lstStyle/>
          <a:p>
            <a:pPr>
              <a:lnSpc>
                <a:spcPts val="1800"/>
              </a:lnSpc>
              <a:spcAft>
                <a:spcPts val="600"/>
              </a:spcAft>
            </a:pPr>
            <a:r>
              <a:rPr lang="en-US" sz="1200" b="1" dirty="0" smtClean="0">
                <a:solidFill>
                  <a:schemeClr val="bg1">
                    <a:lumMod val="50000"/>
                  </a:schemeClr>
                </a:solidFill>
                <a:hlinkClick r:id="rId4"/>
              </a:rPr>
              <a:t>SOURCE: </a:t>
            </a:r>
            <a:r>
              <a:rPr lang="en-US" sz="1200" dirty="0" smtClean="0">
                <a:hlinkClick r:id="rId4"/>
              </a:rPr>
              <a:t>https</a:t>
            </a:r>
            <a:r>
              <a:rPr lang="en-US" sz="1200" dirty="0">
                <a:hlinkClick r:id="rId4"/>
              </a:rPr>
              <a:t>://www.iihs.org/topics/fatality-statistics/detail/passenger-vehicle-occupants#driver-death-rates</a:t>
            </a: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740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Body Size and Price </a:t>
            </a:r>
          </a:p>
        </p:txBody>
      </p:sp>
      <p:sp>
        <p:nvSpPr>
          <p:cNvPr id="2" name="Content Placeholder 1"/>
          <p:cNvSpPr>
            <a:spLocks noGrp="1"/>
          </p:cNvSpPr>
          <p:nvPr>
            <p:ph idx="1"/>
          </p:nvPr>
        </p:nvSpPr>
        <p:spPr/>
        <p:txBody>
          <a:bodyPr numCol="2"/>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a:buNone/>
            </a:pPr>
            <a:r>
              <a:rPr lang="en-US" sz="2800" b="1" dirty="0"/>
              <a:t>Mini cars are priced between 5K and 10K. Prices go up along with the size of the car. There is substantial price gap between Midsize and Large cars.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3" y="1604211"/>
            <a:ext cx="5020512" cy="4643248"/>
          </a:xfrm>
          <a:prstGeom prst="rect">
            <a:avLst/>
          </a:prstGeom>
        </p:spPr>
      </p:pic>
    </p:spTree>
    <p:extLst>
      <p:ext uri="{BB962C8B-B14F-4D97-AF65-F5344CB8AC3E}">
        <p14:creationId xmlns:p14="http://schemas.microsoft.com/office/powerpoint/2010/main" val="91837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About the Data</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037969" y="1452563"/>
            <a:ext cx="10441458" cy="660442"/>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j-lt"/>
                <a:ea typeface="+mj-ea"/>
                <a:cs typeface="+mj-cs"/>
              </a:rPr>
              <a:t>Source: https://</a:t>
            </a:r>
            <a:r>
              <a:rPr lang="en-US" sz="1800" dirty="0" smtClean="0">
                <a:latin typeface="+mj-lt"/>
                <a:ea typeface="+mj-ea"/>
                <a:cs typeface="+mj-cs"/>
              </a:rPr>
              <a:t>raw.githubusercontent.com/insaid2018/Term-1/master/Data/Projects/Automobile_data.csv</a:t>
            </a:r>
            <a:endParaRPr lang="en-US" sz="1800" dirty="0">
              <a:latin typeface="+mj-lt"/>
              <a:ea typeface="+mj-ea"/>
              <a:cs typeface="+mj-cs"/>
            </a:endParaRPr>
          </a:p>
        </p:txBody>
      </p:sp>
      <p:sp>
        <p:nvSpPr>
          <p:cNvPr id="34" name="TextBox 33"/>
          <p:cNvSpPr txBox="1"/>
          <p:nvPr/>
        </p:nvSpPr>
        <p:spPr>
          <a:xfrm>
            <a:off x="1037969" y="2369176"/>
            <a:ext cx="10231393" cy="2783591"/>
          </a:xfrm>
          <a:prstGeom prst="rect">
            <a:avLst/>
          </a:prstGeom>
        </p:spPr>
        <p:txBody>
          <a:bodyPr vert="horz" wrap="none" lIns="91440" tIns="45720" rIns="91440" bIns="45720" rtlCol="0">
            <a:noAutofit/>
          </a:bodyPr>
          <a:lstStyle/>
          <a:p>
            <a:pPr marL="0" indent="0" algn="l">
              <a:lnSpc>
                <a:spcPts val="1800"/>
              </a:lnSpc>
              <a:spcAft>
                <a:spcPts val="600"/>
              </a:spcAft>
              <a:buNone/>
            </a:pPr>
            <a:r>
              <a:rPr lang="en-US" b="1" dirty="0" smtClean="0">
                <a:solidFill>
                  <a:prstClr val="black">
                    <a:lumMod val="75000"/>
                    <a:lumOff val="25000"/>
                  </a:prstClr>
                </a:solidFill>
                <a:latin typeface="+mj-lt"/>
                <a:cs typeface="Segoe UI" panose="020B0502040204020203" pitchFamily="34" charset="0"/>
              </a:rPr>
              <a:t>205 </a:t>
            </a:r>
            <a:r>
              <a:rPr lang="en-US" b="1" dirty="0" smtClean="0">
                <a:solidFill>
                  <a:prstClr val="black">
                    <a:lumMod val="75000"/>
                    <a:lumOff val="25000"/>
                  </a:prstClr>
                </a:solidFill>
                <a:latin typeface="+mj-lt"/>
                <a:cs typeface="Segoe UI Light" panose="020B0502040204020203" pitchFamily="34" charset="0"/>
              </a:rPr>
              <a:t>entries</a:t>
            </a:r>
            <a:r>
              <a:rPr lang="en-US" b="1" dirty="0" smtClean="0">
                <a:solidFill>
                  <a:prstClr val="black">
                    <a:lumMod val="75000"/>
                    <a:lumOff val="25000"/>
                  </a:prstClr>
                </a:solidFill>
                <a:latin typeface="+mj-lt"/>
                <a:cs typeface="Segoe UI" panose="020B0502040204020203" pitchFamily="34" charset="0"/>
              </a:rPr>
              <a:t> and 26 columns</a:t>
            </a:r>
          </a:p>
          <a:p>
            <a:pPr marL="0" indent="0" algn="l">
              <a:lnSpc>
                <a:spcPts val="1800"/>
              </a:lnSpc>
              <a:spcAft>
                <a:spcPts val="600"/>
              </a:spcAft>
              <a:buNone/>
            </a:pPr>
            <a:endParaRPr lang="en-US" dirty="0">
              <a:solidFill>
                <a:prstClr val="black">
                  <a:lumMod val="75000"/>
                  <a:lumOff val="25000"/>
                </a:prstClr>
              </a:solidFill>
              <a:latin typeface="+mj-lt"/>
              <a:cs typeface="Segoe UI" panose="020B0502040204020203" pitchFamily="34" charset="0"/>
            </a:endParaRPr>
          </a:p>
          <a:p>
            <a:pPr>
              <a:lnSpc>
                <a:spcPts val="1800"/>
              </a:lnSpc>
              <a:spcAft>
                <a:spcPts val="600"/>
              </a:spcAft>
            </a:pPr>
            <a:r>
              <a:rPr lang="en-IN" dirty="0"/>
              <a:t>This data set consists of three types of entities: </a:t>
            </a:r>
            <a:endParaRPr lang="en-IN" dirty="0" smtClean="0"/>
          </a:p>
          <a:p>
            <a:pPr>
              <a:lnSpc>
                <a:spcPts val="1800"/>
              </a:lnSpc>
              <a:spcAft>
                <a:spcPts val="600"/>
              </a:spcAft>
            </a:pPr>
            <a:r>
              <a:rPr lang="en-IN" dirty="0" smtClean="0"/>
              <a:t>(</a:t>
            </a:r>
            <a:r>
              <a:rPr lang="en-IN" dirty="0"/>
              <a:t>a) the specification of an auto in terms of various </a:t>
            </a:r>
            <a:r>
              <a:rPr lang="en-IN" dirty="0" smtClean="0"/>
              <a:t>characteristics</a:t>
            </a:r>
            <a:endParaRPr lang="en-IN" dirty="0"/>
          </a:p>
          <a:p>
            <a:pPr>
              <a:lnSpc>
                <a:spcPts val="1800"/>
              </a:lnSpc>
              <a:spcAft>
                <a:spcPts val="600"/>
              </a:spcAft>
            </a:pPr>
            <a:r>
              <a:rPr lang="en-IN" dirty="0" smtClean="0"/>
              <a:t>(b</a:t>
            </a:r>
            <a:r>
              <a:rPr lang="en-IN" dirty="0"/>
              <a:t>) its assigned insurance risk </a:t>
            </a:r>
            <a:r>
              <a:rPr lang="en-IN" dirty="0" smtClean="0"/>
              <a:t>rating</a:t>
            </a:r>
          </a:p>
          <a:p>
            <a:pPr>
              <a:lnSpc>
                <a:spcPts val="1800"/>
              </a:lnSpc>
              <a:spcAft>
                <a:spcPts val="600"/>
              </a:spcAft>
            </a:pPr>
            <a:r>
              <a:rPr lang="en-IN" dirty="0" smtClean="0"/>
              <a:t>(</a:t>
            </a:r>
            <a:r>
              <a:rPr lang="en-IN" dirty="0"/>
              <a:t>c) its normalized losses in use as compared to other cars. </a:t>
            </a:r>
            <a:endParaRPr lang="en-US" dirty="0" smtClean="0">
              <a:solidFill>
                <a:prstClr val="black">
                  <a:lumMod val="75000"/>
                  <a:lumOff val="25000"/>
                </a:prstClr>
              </a:solidFill>
              <a:latin typeface="+mj-lt"/>
              <a:cs typeface="Segoe UI" panose="020B0502040204020203" pitchFamily="34" charset="0"/>
            </a:endParaRPr>
          </a:p>
        </p:txBody>
      </p:sp>
    </p:spTree>
    <p:extLst>
      <p:ext uri="{BB962C8B-B14F-4D97-AF65-F5344CB8AC3E}">
        <p14:creationId xmlns:p14="http://schemas.microsoft.com/office/powerpoint/2010/main" val="3855108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a:t>Engine Specifications and Price </a:t>
            </a:r>
          </a:p>
        </p:txBody>
      </p:sp>
      <p:sp>
        <p:nvSpPr>
          <p:cNvPr id="2" name="Content Placeholder 1"/>
          <p:cNvSpPr>
            <a:spLocks noGrp="1"/>
          </p:cNvSpPr>
          <p:nvPr>
            <p:ph idx="1"/>
          </p:nvPr>
        </p:nvSpPr>
        <p:spPr/>
        <p:txBody>
          <a:bodyPr numCol="1"/>
          <a:lstStyle/>
          <a:p>
            <a:endParaRPr lang="en-US" dirty="0" smtClean="0"/>
          </a:p>
          <a:p>
            <a:r>
              <a:rPr lang="en-US" sz="2400" b="1" dirty="0"/>
              <a:t>Analyze relationship with car pricing for the following engine parameters: </a:t>
            </a:r>
            <a:endParaRPr lang="en-US" sz="2400" b="1" dirty="0" smtClean="0"/>
          </a:p>
          <a:p>
            <a:r>
              <a:rPr lang="en-US" sz="2400" b="1" dirty="0" smtClean="0"/>
              <a:t>● </a:t>
            </a:r>
            <a:r>
              <a:rPr lang="en-US" sz="2400" b="1" dirty="0"/>
              <a:t>Engine </a:t>
            </a:r>
            <a:r>
              <a:rPr lang="en-US" sz="2400" b="1" dirty="0" smtClean="0"/>
              <a:t>Size</a:t>
            </a:r>
          </a:p>
          <a:p>
            <a:r>
              <a:rPr lang="en-US" sz="2400" b="1" dirty="0" smtClean="0"/>
              <a:t> </a:t>
            </a:r>
            <a:r>
              <a:rPr lang="en-US" sz="2400" b="1" dirty="0"/>
              <a:t>● Horsepower </a:t>
            </a:r>
            <a:endParaRPr lang="en-US" sz="2400" b="1" dirty="0" smtClean="0"/>
          </a:p>
          <a:p>
            <a:r>
              <a:rPr lang="en-US" sz="2400" b="1" dirty="0" smtClean="0"/>
              <a:t>● </a:t>
            </a:r>
            <a:r>
              <a:rPr lang="en-US" sz="2400" b="1" dirty="0"/>
              <a:t>Fuel </a:t>
            </a:r>
            <a:r>
              <a:rPr lang="en-US" sz="2400" b="1" dirty="0" smtClean="0"/>
              <a:t>Efficiency</a:t>
            </a:r>
          </a:p>
          <a:p>
            <a:r>
              <a:rPr lang="en-US" sz="2400" b="1" dirty="0" smtClean="0"/>
              <a:t> </a:t>
            </a:r>
            <a:r>
              <a:rPr lang="en-US" sz="2400" b="1" dirty="0"/>
              <a:t>● Number of Cylinders</a:t>
            </a:r>
            <a:endParaRPr lang="en-US" sz="2400" b="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34195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Arial Black" panose="020B0A04020102020204" pitchFamily="34" charset="0"/>
              </a:rPr>
              <a:t>Engine Size </a:t>
            </a:r>
          </a:p>
        </p:txBody>
      </p:sp>
      <p:sp>
        <p:nvSpPr>
          <p:cNvPr id="2" name="Content Placeholder 1"/>
          <p:cNvSpPr>
            <a:spLocks noGrp="1"/>
          </p:cNvSpPr>
          <p:nvPr>
            <p:ph idx="1"/>
          </p:nvPr>
        </p:nvSpPr>
        <p:spPr/>
        <p:txBody>
          <a:bodyPr>
            <a:normAutofit/>
          </a:bodyPr>
          <a:lstStyle/>
          <a:p>
            <a:pPr algn="r"/>
            <a:r>
              <a:rPr lang="en-US" sz="1400" b="1" dirty="0"/>
              <a:t>Car pricing maintains strong positive correlation with its engine size.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3" y="1604211"/>
            <a:ext cx="4835909" cy="40761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928" y="2946535"/>
            <a:ext cx="2824999" cy="30882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607" y="2946535"/>
            <a:ext cx="3208321" cy="3163605"/>
          </a:xfrm>
          <a:prstGeom prst="rect">
            <a:avLst/>
          </a:prstGeom>
        </p:spPr>
      </p:pic>
    </p:spTree>
    <p:extLst>
      <p:ext uri="{BB962C8B-B14F-4D97-AF65-F5344CB8AC3E}">
        <p14:creationId xmlns:p14="http://schemas.microsoft.com/office/powerpoint/2010/main" val="222613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Horsepower</a:t>
            </a:r>
          </a:p>
        </p:txBody>
      </p:sp>
      <p:sp>
        <p:nvSpPr>
          <p:cNvPr id="2" name="Content Placeholder 1"/>
          <p:cNvSpPr>
            <a:spLocks noGrp="1"/>
          </p:cNvSpPr>
          <p:nvPr>
            <p:ph idx="1"/>
          </p:nvPr>
        </p:nvSpPr>
        <p:spPr>
          <a:xfrm>
            <a:off x="604433" y="1604211"/>
            <a:ext cx="11272120" cy="4572752"/>
          </a:xfrm>
        </p:spPr>
        <p:txBody>
          <a:bodyPr numCol="2">
            <a:normAutofit/>
          </a:bodyPr>
          <a:lstStyle/>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buNone/>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lgn="r">
              <a:spcBef>
                <a:spcPts val="0"/>
              </a:spcBef>
              <a:spcAft>
                <a:spcPts val="0"/>
              </a:spcAft>
            </a:pPr>
            <a:endParaRPr lang="en-US" sz="1600" b="1" dirty="0" smtClean="0"/>
          </a:p>
          <a:p>
            <a:pPr algn="r">
              <a:spcBef>
                <a:spcPts val="0"/>
              </a:spcBef>
              <a:spcAft>
                <a:spcPts val="0"/>
              </a:spcAft>
            </a:pPr>
            <a:endParaRPr lang="en-US" sz="1600" b="1" dirty="0"/>
          </a:p>
          <a:p>
            <a:pPr>
              <a:spcBef>
                <a:spcPts val="0"/>
              </a:spcBef>
              <a:spcAft>
                <a:spcPts val="0"/>
              </a:spcAft>
            </a:pPr>
            <a:r>
              <a:rPr lang="en-US" sz="1600" b="1" dirty="0" smtClean="0"/>
              <a:t>Car </a:t>
            </a:r>
            <a:r>
              <a:rPr lang="en-US" sz="1600" b="1" dirty="0"/>
              <a:t>pricing maintains strong </a:t>
            </a:r>
            <a:r>
              <a:rPr lang="en-US" sz="1600" b="1" dirty="0" smtClean="0"/>
              <a:t>positive  </a:t>
            </a:r>
          </a:p>
          <a:p>
            <a:pPr>
              <a:spcBef>
                <a:spcPts val="0"/>
              </a:spcBef>
              <a:spcAft>
                <a:spcPts val="0"/>
              </a:spcAft>
            </a:pPr>
            <a:r>
              <a:rPr lang="en-US" sz="1600" b="1" dirty="0"/>
              <a:t> </a:t>
            </a:r>
            <a:r>
              <a:rPr lang="en-US" sz="1600" b="1" dirty="0" smtClean="0"/>
              <a:t>correlation</a:t>
            </a:r>
            <a:r>
              <a:rPr lang="en-US" sz="1600" b="1" dirty="0"/>
              <a:t> </a:t>
            </a:r>
            <a:r>
              <a:rPr lang="en-US" sz="1600" b="1" dirty="0" smtClean="0"/>
              <a:t>with </a:t>
            </a:r>
            <a:r>
              <a:rPr lang="en-US" sz="1600" b="1" dirty="0"/>
              <a:t>the engine Horsepower.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90029"/>
            <a:ext cx="4854258" cy="40018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3808" y="3008080"/>
            <a:ext cx="2832745" cy="29216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352" y="3008079"/>
            <a:ext cx="3315455" cy="2921666"/>
          </a:xfrm>
          <a:prstGeom prst="rect">
            <a:avLst/>
          </a:prstGeom>
        </p:spPr>
      </p:pic>
    </p:spTree>
    <p:extLst>
      <p:ext uri="{BB962C8B-B14F-4D97-AF65-F5344CB8AC3E}">
        <p14:creationId xmlns:p14="http://schemas.microsoft.com/office/powerpoint/2010/main" val="4201926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8582" y="2119745"/>
            <a:ext cx="2498984" cy="1717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 name="Title 2"/>
          <p:cNvSpPr>
            <a:spLocks noGrp="1"/>
          </p:cNvSpPr>
          <p:nvPr>
            <p:ph type="title"/>
          </p:nvPr>
        </p:nvSpPr>
        <p:spPr/>
        <p:txBody>
          <a:bodyPr/>
          <a:lstStyle/>
          <a:p>
            <a:r>
              <a:rPr lang="en-US" b="1" dirty="0"/>
              <a:t>Fuel Efficiency (Miles per Gallon) </a:t>
            </a:r>
          </a:p>
        </p:txBody>
      </p:sp>
      <p:sp>
        <p:nvSpPr>
          <p:cNvPr id="2" name="Content Placeholder 1"/>
          <p:cNvSpPr>
            <a:spLocks noGrp="1"/>
          </p:cNvSpPr>
          <p:nvPr>
            <p:ph idx="1"/>
          </p:nvPr>
        </p:nvSpPr>
        <p:spPr/>
        <p:txBody>
          <a:bodyPr numCol="3">
            <a:normAutofit fontScale="92500" lnSpcReduction="10000"/>
          </a:bodyPr>
          <a:lstStyle/>
          <a:p>
            <a:pPr algn="just"/>
            <a:endParaRPr lang="en-US" sz="1400" b="1" dirty="0" smtClean="0">
              <a:latin typeface="Arial Black" panose="020B0A04020102020204" pitchFamily="34" charset="0"/>
            </a:endParaRPr>
          </a:p>
          <a:p>
            <a:pPr algn="just"/>
            <a:endParaRPr lang="en-US" sz="1400" b="1" dirty="0">
              <a:latin typeface="Arial Black" panose="020B0A04020102020204" pitchFamily="34" charset="0"/>
            </a:endParaRPr>
          </a:p>
          <a:p>
            <a:pPr algn="just"/>
            <a:endParaRPr lang="en-US" sz="1400" b="1" dirty="0" smtClean="0">
              <a:latin typeface="Arial Black" panose="020B0A04020102020204" pitchFamily="34" charset="0"/>
            </a:endParaRPr>
          </a:p>
          <a:p>
            <a:pPr algn="just"/>
            <a:endParaRPr lang="en-US" sz="1400" b="1" dirty="0">
              <a:latin typeface="Arial Black" panose="020B0A04020102020204" pitchFamily="34" charset="0"/>
            </a:endParaRPr>
          </a:p>
          <a:p>
            <a:pPr algn="just"/>
            <a:endParaRPr lang="en-US" sz="1400" b="1" dirty="0" smtClean="0">
              <a:latin typeface="Arial Black" panose="020B0A04020102020204" pitchFamily="34" charset="0"/>
            </a:endParaRPr>
          </a:p>
          <a:p>
            <a:pPr algn="just"/>
            <a:endParaRPr lang="en-US" sz="1400" b="1" dirty="0">
              <a:latin typeface="Arial Black" panose="020B0A04020102020204" pitchFamily="34" charset="0"/>
            </a:endParaRPr>
          </a:p>
          <a:p>
            <a:pPr algn="just"/>
            <a:endParaRPr lang="en-US" sz="1400" b="1" dirty="0" smtClean="0">
              <a:latin typeface="Arial Black" panose="020B0A04020102020204" pitchFamily="34" charset="0"/>
            </a:endParaRPr>
          </a:p>
          <a:p>
            <a:pPr algn="just"/>
            <a:endParaRPr lang="en-US" sz="1400" b="1" dirty="0">
              <a:latin typeface="Arial Black" panose="020B0A04020102020204" pitchFamily="34" charset="0"/>
            </a:endParaRPr>
          </a:p>
          <a:p>
            <a:pPr algn="just"/>
            <a:endParaRPr lang="en-US" sz="1400" b="1" dirty="0" smtClean="0">
              <a:latin typeface="Arial Black" panose="020B0A04020102020204" pitchFamily="34" charset="0"/>
            </a:endParaRPr>
          </a:p>
          <a:p>
            <a:pPr algn="just"/>
            <a:endParaRPr lang="en-US" sz="1400" b="1" dirty="0">
              <a:latin typeface="Arial Black" panose="020B0A04020102020204" pitchFamily="34" charset="0"/>
            </a:endParaRPr>
          </a:p>
          <a:p>
            <a:pPr algn="just"/>
            <a:endParaRPr lang="en-US" sz="1400" b="1" dirty="0" smtClean="0">
              <a:latin typeface="Arial Black" panose="020B0A04020102020204" pitchFamily="34" charset="0"/>
            </a:endParaRPr>
          </a:p>
          <a:p>
            <a:pPr algn="just"/>
            <a:r>
              <a:rPr lang="en-US" sz="1400" b="1" dirty="0" smtClean="0">
                <a:latin typeface="Arial Black" panose="020B0A04020102020204" pitchFamily="34" charset="0"/>
              </a:rPr>
              <a:t>Fuel </a:t>
            </a:r>
            <a:r>
              <a:rPr lang="en-US" sz="1400" b="1" dirty="0">
                <a:latin typeface="Arial Black" panose="020B0A04020102020204" pitchFamily="34" charset="0"/>
              </a:rPr>
              <a:t>Efficiency shows negative correlation with pricing</a:t>
            </a:r>
            <a:r>
              <a:rPr lang="en-US" sz="1400" b="1" dirty="0" smtClean="0">
                <a:latin typeface="Arial Black" panose="020B0A04020102020204" pitchFamily="34" charset="0"/>
              </a:rPr>
              <a:t>.</a:t>
            </a:r>
          </a:p>
          <a:p>
            <a:r>
              <a:rPr lang="en-US" b="1" dirty="0" smtClean="0"/>
              <a:t> </a:t>
            </a:r>
            <a:r>
              <a:rPr lang="en-US" b="1" dirty="0"/>
              <a:t>One assumption that can be made about the negative correlation is that, high fuel efficiency cars are bought by budget conscious customers and hence products are made for the lower price bracket. However, we do not have enough data to </a:t>
            </a:r>
            <a:r>
              <a:rPr lang="en-US" b="1" dirty="0" smtClean="0"/>
              <a:t>support </a:t>
            </a:r>
            <a:r>
              <a:rPr lang="en-US" b="1" dirty="0"/>
              <a:t>this</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pPr lvl="2" algn="r"/>
            <a:r>
              <a:rPr lang="en-US" b="1" dirty="0"/>
              <a:t> </a:t>
            </a:r>
            <a:r>
              <a:rPr lang="en-US" b="1" dirty="0" smtClean="0"/>
              <a:t>    </a:t>
            </a:r>
          </a:p>
          <a:p>
            <a:pPr lvl="2" algn="r"/>
            <a:endParaRPr lang="en-US" b="1" dirty="0"/>
          </a:p>
          <a:p>
            <a:pPr lvl="2" algn="r"/>
            <a:r>
              <a:rPr lang="en-US" b="1" dirty="0" smtClean="0"/>
              <a:t>  </a:t>
            </a:r>
            <a:r>
              <a:rPr lang="en-US" b="1" dirty="0"/>
              <a:t>City-MPG is very strongly correlated to Highway MPG and hence only </a:t>
            </a:r>
            <a:r>
              <a:rPr lang="en-US" b="1" dirty="0" err="1"/>
              <a:t>CityMPG</a:t>
            </a:r>
            <a:r>
              <a:rPr lang="en-US" b="1" dirty="0"/>
              <a:t> is used for analysis purposes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95" y="1673484"/>
            <a:ext cx="3686076" cy="36008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9091" y="3837708"/>
            <a:ext cx="3039311" cy="2339255"/>
          </a:xfrm>
          <a:prstGeom prst="rect">
            <a:avLst/>
          </a:prstGeom>
        </p:spPr>
      </p:pic>
    </p:spTree>
    <p:extLst>
      <p:ext uri="{BB962C8B-B14F-4D97-AF65-F5344CB8AC3E}">
        <p14:creationId xmlns:p14="http://schemas.microsoft.com/office/powerpoint/2010/main" val="1265435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bg1">
                    <a:lumMod val="50000"/>
                  </a:schemeClr>
                </a:solidFill>
                <a:latin typeface="Arial Black" panose="020B0A04020102020204" pitchFamily="34" charset="0"/>
              </a:rPr>
              <a:t>Engine Specs and Pricing </a:t>
            </a:r>
          </a:p>
        </p:txBody>
      </p:sp>
      <p:sp>
        <p:nvSpPr>
          <p:cNvPr id="2" name="Content Placeholder 1"/>
          <p:cNvSpPr>
            <a:spLocks noGrp="1"/>
          </p:cNvSpPr>
          <p:nvPr>
            <p:ph idx="1"/>
          </p:nvPr>
        </p:nvSpPr>
        <p:spPr/>
        <p:txBody>
          <a:bodyPr numCol="2"/>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spcBef>
                <a:spcPts val="600"/>
              </a:spcBef>
              <a:spcAft>
                <a:spcPts val="600"/>
              </a:spcAft>
            </a:pPr>
            <a:r>
              <a:rPr lang="en-US" b="1" dirty="0" smtClean="0"/>
              <a:t>Prices </a:t>
            </a:r>
            <a:r>
              <a:rPr lang="en-US" b="1" dirty="0"/>
              <a:t>go up along with: </a:t>
            </a:r>
            <a:endParaRPr lang="en-US" b="1" dirty="0" smtClean="0"/>
          </a:p>
          <a:p>
            <a:pPr>
              <a:spcBef>
                <a:spcPts val="600"/>
              </a:spcBef>
              <a:spcAft>
                <a:spcPts val="600"/>
              </a:spcAft>
            </a:pPr>
            <a:r>
              <a:rPr lang="en-US" b="1" dirty="0" smtClean="0"/>
              <a:t>● </a:t>
            </a:r>
            <a:r>
              <a:rPr lang="en-US" b="1" dirty="0"/>
              <a:t>Increase in engine size </a:t>
            </a:r>
            <a:endParaRPr lang="en-US" b="1" dirty="0" smtClean="0"/>
          </a:p>
          <a:p>
            <a:pPr>
              <a:spcBef>
                <a:spcPts val="600"/>
              </a:spcBef>
              <a:spcAft>
                <a:spcPts val="600"/>
              </a:spcAft>
            </a:pPr>
            <a:r>
              <a:rPr lang="en-US" b="1" dirty="0" smtClean="0"/>
              <a:t>● </a:t>
            </a:r>
            <a:r>
              <a:rPr lang="en-US" b="1" dirty="0"/>
              <a:t>Increase in horsepower </a:t>
            </a:r>
            <a:endParaRPr lang="en-US" b="1" dirty="0" smtClean="0"/>
          </a:p>
          <a:p>
            <a:pPr>
              <a:spcBef>
                <a:spcPts val="600"/>
              </a:spcBef>
              <a:spcAft>
                <a:spcPts val="600"/>
              </a:spcAft>
            </a:pPr>
            <a:r>
              <a:rPr lang="en-US" b="1" dirty="0" smtClean="0"/>
              <a:t>● </a:t>
            </a:r>
            <a:r>
              <a:rPr lang="en-US" b="1" dirty="0"/>
              <a:t>Increase in number of cylinders </a:t>
            </a:r>
            <a:endParaRPr lang="en-US" b="1" dirty="0" smtClean="0"/>
          </a:p>
          <a:p>
            <a:r>
              <a:rPr lang="en-US" sz="1400" b="1" dirty="0" smtClean="0">
                <a:latin typeface="Adobe Gothic Std B" panose="020B0800000000000000" pitchFamily="34" charset="-128"/>
                <a:ea typeface="Adobe Gothic Std B" panose="020B0800000000000000" pitchFamily="34" charset="-128"/>
              </a:rPr>
              <a:t>Engine </a:t>
            </a:r>
            <a:r>
              <a:rPr lang="en-US" sz="1400" b="1" dirty="0">
                <a:latin typeface="Adobe Gothic Std B" panose="020B0800000000000000" pitchFamily="34" charset="-128"/>
                <a:ea typeface="Adobe Gothic Std B" panose="020B0800000000000000" pitchFamily="34" charset="-128"/>
              </a:rPr>
              <a:t>size, horsepower and number of cylinders are correlated among themselves too.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3" y="1604211"/>
            <a:ext cx="5062076" cy="43909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536" y="3456250"/>
            <a:ext cx="2649427" cy="2720713"/>
          </a:xfrm>
          <a:prstGeom prst="rect">
            <a:avLst/>
          </a:prstGeom>
        </p:spPr>
      </p:pic>
    </p:spTree>
    <p:extLst>
      <p:ext uri="{BB962C8B-B14F-4D97-AF65-F5344CB8AC3E}">
        <p14:creationId xmlns:p14="http://schemas.microsoft.com/office/powerpoint/2010/main" val="100192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Analysis 2: Summary </a:t>
            </a:r>
          </a:p>
        </p:txBody>
      </p:sp>
      <p:sp>
        <p:nvSpPr>
          <p:cNvPr id="2" name="Content Placeholder 1"/>
          <p:cNvSpPr>
            <a:spLocks noGrp="1"/>
          </p:cNvSpPr>
          <p:nvPr>
            <p:ph idx="1"/>
          </p:nvPr>
        </p:nvSpPr>
        <p:spPr/>
        <p:txBody>
          <a:bodyPr numCol="2">
            <a:normAutofit/>
          </a:bodyPr>
          <a:lstStyle/>
          <a:p>
            <a:r>
              <a:rPr lang="en-US" sz="1400" b="1" dirty="0"/>
              <a:t>Do Body Style, Size and Engine Specs determine car prices? </a:t>
            </a:r>
            <a:endParaRPr lang="en-US" sz="1400" b="1" dirty="0" smtClean="0"/>
          </a:p>
          <a:p>
            <a:endParaRPr lang="en-US" sz="1400" b="1" dirty="0"/>
          </a:p>
          <a:p>
            <a:pPr algn="r">
              <a:spcBef>
                <a:spcPts val="0"/>
              </a:spcBef>
              <a:spcAft>
                <a:spcPts val="0"/>
              </a:spcAft>
            </a:pPr>
            <a:r>
              <a:rPr lang="en-US" sz="1400" dirty="0" smtClean="0"/>
              <a:t>                                                          Convertibles </a:t>
            </a:r>
            <a:r>
              <a:rPr lang="en-US" sz="1400" dirty="0"/>
              <a:t>and hardtops </a:t>
            </a:r>
            <a:r>
              <a:rPr lang="en-US" sz="1400" dirty="0" smtClean="0"/>
              <a:t>are                                                                                                                                                                               priced </a:t>
            </a:r>
            <a:r>
              <a:rPr lang="en-US" sz="1400" dirty="0"/>
              <a:t>above sedans, </a:t>
            </a:r>
            <a:r>
              <a:rPr lang="en-US" sz="1400" dirty="0" smtClean="0"/>
              <a:t>hatchbacks </a:t>
            </a:r>
          </a:p>
          <a:p>
            <a:pPr algn="r">
              <a:spcBef>
                <a:spcPts val="0"/>
              </a:spcBef>
              <a:spcAft>
                <a:spcPts val="0"/>
              </a:spcAft>
            </a:pPr>
            <a:r>
              <a:rPr lang="en-US" sz="1400" dirty="0" smtClean="0"/>
              <a:t>and </a:t>
            </a:r>
            <a:r>
              <a:rPr lang="en-US" sz="1400" dirty="0" smtClean="0"/>
              <a:t>wagons</a:t>
            </a:r>
          </a:p>
          <a:p>
            <a:endParaRPr lang="en-US" sz="1400" b="1" dirty="0"/>
          </a:p>
          <a:p>
            <a:endParaRPr lang="en-US" sz="1400" b="1" dirty="0" smtClean="0"/>
          </a:p>
          <a:p>
            <a:endParaRPr lang="en-US" sz="1400" b="1" dirty="0"/>
          </a:p>
          <a:p>
            <a:pPr algn="r"/>
            <a:r>
              <a:rPr lang="en-US" sz="1400" dirty="0" smtClean="0"/>
              <a:t>                                                      Bigger </a:t>
            </a:r>
            <a:r>
              <a:rPr lang="en-US" sz="1400" dirty="0"/>
              <a:t>vehicles are priced above smaller ones </a:t>
            </a:r>
            <a:endParaRPr lang="en-US" sz="1400" dirty="0" smtClean="0"/>
          </a:p>
          <a:p>
            <a:pPr algn="r"/>
            <a:r>
              <a:rPr lang="en-US" sz="1400" b="1" dirty="0" smtClean="0"/>
              <a:t>                                                                                                                           </a:t>
            </a:r>
            <a:endParaRPr lang="en-US" sz="1400" b="1" dirty="0" smtClean="0"/>
          </a:p>
          <a:p>
            <a:pPr algn="r"/>
            <a:endParaRPr lang="en-US" sz="1400" b="1" dirty="0"/>
          </a:p>
          <a:p>
            <a:pPr algn="r"/>
            <a:endParaRPr lang="en-US" sz="1400" b="1" dirty="0" smtClean="0"/>
          </a:p>
          <a:p>
            <a:pPr algn="r">
              <a:buNone/>
            </a:pPr>
            <a:r>
              <a:rPr lang="en-US" sz="1400" dirty="0" smtClean="0"/>
              <a:t>Cars </a:t>
            </a:r>
            <a:r>
              <a:rPr lang="en-US" sz="1400" dirty="0"/>
              <a:t>having bigger </a:t>
            </a:r>
            <a:r>
              <a:rPr lang="en-US" sz="1400" dirty="0" smtClean="0"/>
              <a:t>engines, more </a:t>
            </a:r>
            <a:r>
              <a:rPr lang="en-US" sz="1400" dirty="0"/>
              <a:t>cylinders and </a:t>
            </a:r>
            <a:r>
              <a:rPr lang="en-US" sz="1400" dirty="0" smtClean="0"/>
              <a:t>more power                                                                                                                       are </a:t>
            </a:r>
            <a:r>
              <a:rPr lang="en-US" sz="1400" dirty="0"/>
              <a:t>priced higher</a:t>
            </a:r>
            <a:endParaRPr lang="en-US" sz="1400" b="1" dirty="0"/>
          </a:p>
          <a:p>
            <a:endParaRPr lang="en-US" sz="1400" b="1" dirty="0" smtClean="0"/>
          </a:p>
          <a:p>
            <a:endParaRPr lang="en-US" sz="1400" b="1" dirty="0"/>
          </a:p>
          <a:p>
            <a:endParaRPr lang="en-US" sz="1400" b="1" dirty="0" smtClean="0"/>
          </a:p>
          <a:p>
            <a:endParaRPr lang="en-US" sz="1400" b="1" dirty="0"/>
          </a:p>
          <a:p>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45" y="4045526"/>
            <a:ext cx="3042728" cy="25392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88" y="2022764"/>
            <a:ext cx="2924285" cy="18842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928" y="2590800"/>
            <a:ext cx="4547636" cy="3966897"/>
          </a:xfrm>
          <a:prstGeom prst="rect">
            <a:avLst/>
          </a:prstGeom>
        </p:spPr>
      </p:pic>
    </p:spTree>
    <p:extLst>
      <p:ext uri="{BB962C8B-B14F-4D97-AF65-F5344CB8AC3E}">
        <p14:creationId xmlns:p14="http://schemas.microsoft.com/office/powerpoint/2010/main" val="345244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7745"/>
            <a:ext cx="9144000" cy="7204363"/>
          </a:xfrm>
        </p:spPr>
        <p:txBody>
          <a:bodyPr anchor="ctr">
            <a:noAutofit/>
          </a:bodyPr>
          <a:lstStyle/>
          <a:p>
            <a:r>
              <a:rPr lang="en-US" sz="8800" b="1" dirty="0" smtClean="0"/>
              <a:t/>
            </a:r>
            <a:br>
              <a:rPr lang="en-US" sz="8800" b="1" dirty="0" smtClean="0"/>
            </a:br>
            <a:r>
              <a:rPr lang="en-US" sz="8800" b="1" dirty="0"/>
              <a:t/>
            </a:r>
            <a:br>
              <a:rPr lang="en-US" sz="8800" b="1" dirty="0"/>
            </a:br>
            <a:r>
              <a:rPr lang="en-US" sz="8800" b="1" dirty="0" smtClean="0"/>
              <a:t/>
            </a:r>
            <a:br>
              <a:rPr lang="en-US" sz="8800" b="1" dirty="0" smtClean="0"/>
            </a:br>
            <a:r>
              <a:rPr lang="en-US" sz="8800" b="1" dirty="0"/>
              <a:t> </a:t>
            </a:r>
            <a:r>
              <a:rPr lang="en-US" sz="8800" b="1" dirty="0" smtClean="0"/>
              <a:t>Thank </a:t>
            </a:r>
            <a:r>
              <a:rPr lang="en-US" sz="8800" b="1" dirty="0"/>
              <a:t>You </a:t>
            </a:r>
            <a:br>
              <a:rPr lang="en-US" sz="8800" b="1" dirty="0"/>
            </a:br>
            <a:endParaRPr lang="en-US" sz="8800" dirty="0"/>
          </a:p>
        </p:txBody>
      </p:sp>
    </p:spTree>
    <p:extLst>
      <p:ext uri="{BB962C8B-B14F-4D97-AF65-F5344CB8AC3E}">
        <p14:creationId xmlns:p14="http://schemas.microsoft.com/office/powerpoint/2010/main" val="107121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p:txBody>
          <a:bodyPr/>
          <a:lstStyle/>
          <a:p>
            <a:pPr lvl="0"/>
            <a:r>
              <a:rPr lang="en-IN" b="1" dirty="0"/>
              <a:t>The variables are </a:t>
            </a:r>
            <a:r>
              <a:rPr lang="en-IN" b="1" dirty="0" smtClean="0"/>
              <a:t>self-explanatory.</a:t>
            </a:r>
          </a:p>
          <a:p>
            <a:r>
              <a:rPr lang="en-US" b="1" dirty="0" smtClean="0"/>
              <a:t>Symboling - Rating </a:t>
            </a:r>
            <a:r>
              <a:rPr lang="en-US" b="1" dirty="0"/>
              <a:t>corresponds to the degree to which the auto is more risky than its price indicates. Cars are initially assigned a risk factor symbol associated with its price. Then, if it is more risky (or less), this symbol is adjusted by moving it up (or down) the scale. Actuarians call this process "symboling"</a:t>
            </a:r>
          </a:p>
          <a:p>
            <a:pPr lvl="0"/>
            <a:endParaRPr lang="en-US" dirty="0"/>
          </a:p>
        </p:txBody>
      </p:sp>
      <p:sp>
        <p:nvSpPr>
          <p:cNvPr id="3" name="Content Placeholder 2"/>
          <p:cNvSpPr>
            <a:spLocks noGrp="1"/>
          </p:cNvSpPr>
          <p:nvPr>
            <p:ph idx="13"/>
          </p:nvPr>
        </p:nvSpPr>
        <p:spPr>
          <a:xfrm>
            <a:off x="4283241" y="1507068"/>
            <a:ext cx="7256201" cy="4669896"/>
          </a:xfrm>
        </p:spPr>
        <p:txBody>
          <a:bodyPr numCol="2">
            <a:normAutofit fontScale="92500" lnSpcReduction="20000"/>
          </a:bodyPr>
          <a:lstStyle/>
          <a:p>
            <a:pPr>
              <a:lnSpc>
                <a:spcPct val="150000"/>
              </a:lnSpc>
              <a:buNone/>
            </a:pPr>
            <a:r>
              <a:rPr lang="en-US" sz="1300" dirty="0" smtClean="0"/>
              <a:t>1. symboling</a:t>
            </a:r>
            <a:r>
              <a:rPr lang="en-US" sz="1300" dirty="0"/>
              <a:t>: -3, -2, -1, 0, 1, 2, 3. </a:t>
            </a:r>
            <a:br>
              <a:rPr lang="en-US" sz="1300" dirty="0"/>
            </a:br>
            <a:r>
              <a:rPr lang="en-US" sz="1300" dirty="0"/>
              <a:t>2. normalized-losses: continuous from 65 to 256. </a:t>
            </a:r>
            <a:br>
              <a:rPr lang="en-US" sz="1300" dirty="0"/>
            </a:br>
            <a:r>
              <a:rPr lang="en-US" sz="1300" dirty="0"/>
              <a:t>3. make: </a:t>
            </a:r>
            <a:br>
              <a:rPr lang="en-US" sz="1300" dirty="0"/>
            </a:br>
            <a:r>
              <a:rPr lang="en-US" sz="1300" dirty="0"/>
              <a:t>alfa-romero, audi, bmw, chevrolet, dodge, honda, </a:t>
            </a:r>
            <a:br>
              <a:rPr lang="en-US" sz="1300" dirty="0"/>
            </a:br>
            <a:r>
              <a:rPr lang="en-US" sz="1300" dirty="0"/>
              <a:t>isuzu, jaguar, mazda, mercedes-benz, mercury, </a:t>
            </a:r>
            <a:br>
              <a:rPr lang="en-US" sz="1300" dirty="0"/>
            </a:br>
            <a:r>
              <a:rPr lang="en-US" sz="1300" dirty="0"/>
              <a:t>mitsubishi, nissan, peugot, plymouth, porsche, </a:t>
            </a:r>
            <a:br>
              <a:rPr lang="en-US" sz="1300" dirty="0"/>
            </a:br>
            <a:r>
              <a:rPr lang="en-US" sz="1300" dirty="0"/>
              <a:t>renault, saab, subaru, toyota, volkswagen, volvo </a:t>
            </a:r>
            <a:br>
              <a:rPr lang="en-US" sz="1300" dirty="0"/>
            </a:br>
            <a:r>
              <a:rPr lang="en-US" sz="1300" dirty="0"/>
              <a:t/>
            </a:r>
            <a:br>
              <a:rPr lang="en-US" sz="1300" dirty="0"/>
            </a:br>
            <a:r>
              <a:rPr lang="en-US" sz="1300" dirty="0"/>
              <a:t>4. fuel-type: diesel, gas. </a:t>
            </a:r>
            <a:br>
              <a:rPr lang="en-US" sz="1300" dirty="0"/>
            </a:br>
            <a:r>
              <a:rPr lang="en-US" sz="1300" dirty="0"/>
              <a:t>5. aspiration: std, turbo. </a:t>
            </a:r>
            <a:br>
              <a:rPr lang="en-US" sz="1300" dirty="0"/>
            </a:br>
            <a:r>
              <a:rPr lang="en-US" sz="1300" dirty="0"/>
              <a:t>6. </a:t>
            </a:r>
            <a:r>
              <a:rPr lang="en-US" sz="1300" dirty="0" err="1"/>
              <a:t>num</a:t>
            </a:r>
            <a:r>
              <a:rPr lang="en-US" sz="1300" dirty="0"/>
              <a:t>-of-doors: four, two. </a:t>
            </a:r>
            <a:br>
              <a:rPr lang="en-US" sz="1300" dirty="0"/>
            </a:br>
            <a:r>
              <a:rPr lang="en-US" sz="1300" dirty="0"/>
              <a:t>7. body-style: hardtop, wagon, sedan, hatchback, convertible. </a:t>
            </a:r>
            <a:br>
              <a:rPr lang="en-US" sz="1300" dirty="0"/>
            </a:br>
            <a:r>
              <a:rPr lang="en-US" sz="1300" dirty="0"/>
              <a:t>8. drive-wheels: 4wd, </a:t>
            </a:r>
            <a:r>
              <a:rPr lang="en-US" sz="1300" dirty="0" err="1"/>
              <a:t>fwd</a:t>
            </a:r>
            <a:r>
              <a:rPr lang="en-US" sz="1300" dirty="0"/>
              <a:t>, </a:t>
            </a:r>
            <a:r>
              <a:rPr lang="en-US" sz="1300" dirty="0" err="1"/>
              <a:t>rwd</a:t>
            </a:r>
            <a:r>
              <a:rPr lang="en-US" sz="1300" dirty="0"/>
              <a:t>. </a:t>
            </a:r>
            <a:br>
              <a:rPr lang="en-US" sz="1300" dirty="0"/>
            </a:br>
            <a:r>
              <a:rPr lang="en-US" sz="1300" dirty="0"/>
              <a:t>9. engine-location: front, rear. </a:t>
            </a:r>
            <a:br>
              <a:rPr lang="en-US" sz="1300" dirty="0"/>
            </a:br>
            <a:r>
              <a:rPr lang="en-US" sz="1300" dirty="0"/>
              <a:t>10. wheel-base: continuous from 86.6 120.9. </a:t>
            </a:r>
            <a:br>
              <a:rPr lang="en-US" sz="1300" dirty="0"/>
            </a:br>
            <a:r>
              <a:rPr lang="en-US" sz="1300" dirty="0"/>
              <a:t>11. length: continuous from 141.1 to 208.1. </a:t>
            </a:r>
            <a:br>
              <a:rPr lang="en-US" sz="1300" dirty="0"/>
            </a:br>
            <a:r>
              <a:rPr lang="en-US" sz="1300" dirty="0"/>
              <a:t>12. width: continuous from 60.3 to 72.3. </a:t>
            </a:r>
            <a:br>
              <a:rPr lang="en-US" sz="1300" dirty="0"/>
            </a:br>
            <a:r>
              <a:rPr lang="en-US" sz="1300" dirty="0"/>
              <a:t>13. height: continuous from 47.8 to 59.8. </a:t>
            </a:r>
            <a:br>
              <a:rPr lang="en-US" sz="1300" dirty="0"/>
            </a:br>
            <a:r>
              <a:rPr lang="en-US" sz="1300" dirty="0"/>
              <a:t>14. curb-weight: continuous from 1488 to 4066. </a:t>
            </a:r>
            <a:br>
              <a:rPr lang="en-US" sz="1300" dirty="0"/>
            </a:br>
            <a:r>
              <a:rPr lang="en-US" sz="1300" dirty="0"/>
              <a:t>15. engine-type: </a:t>
            </a:r>
            <a:r>
              <a:rPr lang="en-US" sz="1300" dirty="0" err="1"/>
              <a:t>dohc</a:t>
            </a:r>
            <a:r>
              <a:rPr lang="en-US" sz="1300" dirty="0"/>
              <a:t>, </a:t>
            </a:r>
            <a:r>
              <a:rPr lang="en-US" sz="1300" dirty="0" err="1"/>
              <a:t>dohcv</a:t>
            </a:r>
            <a:r>
              <a:rPr lang="en-US" sz="1300" dirty="0"/>
              <a:t>, l, </a:t>
            </a:r>
            <a:r>
              <a:rPr lang="en-US" sz="1300" dirty="0" err="1"/>
              <a:t>ohc</a:t>
            </a:r>
            <a:r>
              <a:rPr lang="en-US" sz="1300" dirty="0"/>
              <a:t>, </a:t>
            </a:r>
            <a:r>
              <a:rPr lang="en-US" sz="1300" dirty="0" err="1"/>
              <a:t>ohcf</a:t>
            </a:r>
            <a:r>
              <a:rPr lang="en-US" sz="1300" dirty="0"/>
              <a:t>, </a:t>
            </a:r>
            <a:r>
              <a:rPr lang="en-US" sz="1300" dirty="0" err="1"/>
              <a:t>ohcv</a:t>
            </a:r>
            <a:r>
              <a:rPr lang="en-US" sz="1300" dirty="0"/>
              <a:t>, rotor. </a:t>
            </a:r>
            <a:br>
              <a:rPr lang="en-US" sz="1300" dirty="0"/>
            </a:br>
            <a:r>
              <a:rPr lang="en-US" sz="1300" dirty="0"/>
              <a:t>16. </a:t>
            </a:r>
            <a:r>
              <a:rPr lang="en-US" sz="1300" dirty="0" err="1"/>
              <a:t>num</a:t>
            </a:r>
            <a:r>
              <a:rPr lang="en-US" sz="1300" dirty="0"/>
              <a:t>-of-cylinders: eight, five, four, six, three, twelve, two. </a:t>
            </a:r>
            <a:br>
              <a:rPr lang="en-US" sz="1300" dirty="0"/>
            </a:br>
            <a:r>
              <a:rPr lang="en-US" sz="1300" dirty="0"/>
              <a:t>17. engine-size: continuous from 61 to 326. </a:t>
            </a:r>
            <a:br>
              <a:rPr lang="en-US" sz="1300" dirty="0"/>
            </a:br>
            <a:r>
              <a:rPr lang="en-US" sz="1300" dirty="0"/>
              <a:t>18. fuel-system: 1bbl, 2bbl, 4bbl, </a:t>
            </a:r>
            <a:r>
              <a:rPr lang="en-US" sz="1300" dirty="0" err="1"/>
              <a:t>idi</a:t>
            </a:r>
            <a:r>
              <a:rPr lang="en-US" sz="1300" dirty="0"/>
              <a:t>, </a:t>
            </a:r>
            <a:r>
              <a:rPr lang="en-US" sz="1300" dirty="0" err="1"/>
              <a:t>mfi</a:t>
            </a:r>
            <a:r>
              <a:rPr lang="en-US" sz="1300" dirty="0"/>
              <a:t>, </a:t>
            </a:r>
            <a:r>
              <a:rPr lang="en-US" sz="1300" dirty="0" err="1"/>
              <a:t>mpfi</a:t>
            </a:r>
            <a:r>
              <a:rPr lang="en-US" sz="1300" dirty="0"/>
              <a:t>, </a:t>
            </a:r>
            <a:r>
              <a:rPr lang="en-US" sz="1300" dirty="0" err="1"/>
              <a:t>spdi</a:t>
            </a:r>
            <a:r>
              <a:rPr lang="en-US" sz="1300" dirty="0"/>
              <a:t>, </a:t>
            </a:r>
            <a:r>
              <a:rPr lang="en-US" sz="1300" dirty="0" err="1"/>
              <a:t>spfi</a:t>
            </a:r>
            <a:r>
              <a:rPr lang="en-US" sz="1300" dirty="0"/>
              <a:t>. </a:t>
            </a:r>
            <a:br>
              <a:rPr lang="en-US" sz="1300" dirty="0"/>
            </a:br>
            <a:r>
              <a:rPr lang="en-US" sz="1300" dirty="0"/>
              <a:t>19. bore: continuous from 2.54 to 3.94. </a:t>
            </a:r>
            <a:br>
              <a:rPr lang="en-US" sz="1300" dirty="0"/>
            </a:br>
            <a:r>
              <a:rPr lang="en-US" sz="1300" dirty="0"/>
              <a:t>20. stroke: continuous from 2.07 to 4.17. </a:t>
            </a:r>
            <a:br>
              <a:rPr lang="en-US" sz="1300" dirty="0"/>
            </a:br>
            <a:r>
              <a:rPr lang="en-US" sz="1300" dirty="0"/>
              <a:t>21. compression-ratio: continuous from 7 to 23. </a:t>
            </a:r>
            <a:br>
              <a:rPr lang="en-US" sz="1300" dirty="0"/>
            </a:br>
            <a:r>
              <a:rPr lang="en-US" sz="1300" dirty="0"/>
              <a:t>22. horsepower: continuous from 48 to 288. </a:t>
            </a:r>
            <a:br>
              <a:rPr lang="en-US" sz="1300" dirty="0"/>
            </a:br>
            <a:r>
              <a:rPr lang="en-US" sz="1300" dirty="0"/>
              <a:t>23. peak-rpm: continuous from 4150 to 6600. </a:t>
            </a:r>
            <a:br>
              <a:rPr lang="en-US" sz="1300" dirty="0"/>
            </a:br>
            <a:r>
              <a:rPr lang="en-US" sz="1300" dirty="0"/>
              <a:t>24. city-mpg: continuous from 13 to 49. </a:t>
            </a:r>
            <a:br>
              <a:rPr lang="en-US" sz="1300" dirty="0"/>
            </a:br>
            <a:r>
              <a:rPr lang="en-US" sz="1300" dirty="0"/>
              <a:t>25. highway-mpg: continuous from 16 to 54. </a:t>
            </a:r>
            <a:br>
              <a:rPr lang="en-US" sz="1300" dirty="0"/>
            </a:br>
            <a:r>
              <a:rPr lang="en-US" sz="1300" dirty="0"/>
              <a:t>26. price: continuous from 5118 to 45400.</a:t>
            </a:r>
          </a:p>
          <a:p>
            <a:pPr>
              <a:lnSpc>
                <a:spcPct val="150000"/>
              </a:lnSpc>
            </a:pPr>
            <a:endParaRPr lang="en-US" dirty="0"/>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b="1" dirty="0"/>
              <a:t>V</a:t>
            </a:r>
            <a:r>
              <a:rPr lang="en-US" b="1" dirty="0" smtClean="0"/>
              <a:t>ariables</a:t>
            </a:r>
            <a:endParaRPr lang="en-US" b="1" dirty="0"/>
          </a:p>
        </p:txBody>
      </p:sp>
    </p:spTree>
    <p:extLst>
      <p:ext uri="{BB962C8B-B14F-4D97-AF65-F5344CB8AC3E}">
        <p14:creationId xmlns:p14="http://schemas.microsoft.com/office/powerpoint/2010/main"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t>Data Preparation Steps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892779954"/>
              </p:ext>
            </p:extLst>
          </p:nvPr>
        </p:nvGraphicFramePr>
        <p:xfrm>
          <a:off x="838200" y="1825625"/>
          <a:ext cx="10515600" cy="4351338"/>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08158150"/>
                    </a:ext>
                  </a:extLst>
                </a:gridCol>
                <a:gridCol w="5257800">
                  <a:extLst>
                    <a:ext uri="{9D8B030D-6E8A-4147-A177-3AD203B41FA5}">
                      <a16:colId xmlns:a16="http://schemas.microsoft.com/office/drawing/2014/main" val="3316135646"/>
                    </a:ext>
                  </a:extLst>
                </a:gridCol>
              </a:tblGrid>
              <a:tr h="676293">
                <a:tc>
                  <a:txBody>
                    <a:bodyPr/>
                    <a:lstStyle/>
                    <a:p>
                      <a:r>
                        <a:rPr lang="en-US" dirty="0" smtClean="0"/>
                        <a:t>Step </a:t>
                      </a:r>
                      <a:endParaRPr lang="en-US" dirty="0"/>
                    </a:p>
                  </a:txBody>
                  <a:tcPr marL="87554" marR="87554"/>
                </a:tc>
                <a:tc>
                  <a:txBody>
                    <a:bodyPr/>
                    <a:lstStyle/>
                    <a:p>
                      <a:r>
                        <a:rPr lang="en-US" dirty="0" smtClean="0"/>
                        <a:t>Details</a:t>
                      </a:r>
                      <a:endParaRPr lang="en-US" dirty="0"/>
                    </a:p>
                  </a:txBody>
                  <a:tcPr marL="87554" marR="87554"/>
                </a:tc>
                <a:extLst>
                  <a:ext uri="{0D108BD9-81ED-4DB2-BD59-A6C34878D82A}">
                    <a16:rowId xmlns:a16="http://schemas.microsoft.com/office/drawing/2014/main" val="1500775451"/>
                  </a:ext>
                </a:extLst>
              </a:tr>
              <a:tr h="676293">
                <a:tc>
                  <a:txBody>
                    <a:bodyPr/>
                    <a:lstStyle/>
                    <a:p>
                      <a:r>
                        <a:rPr lang="en-US" dirty="0" smtClean="0"/>
                        <a:t>Variable Identification</a:t>
                      </a:r>
                      <a:endParaRPr lang="en-US" dirty="0"/>
                    </a:p>
                  </a:txBody>
                  <a:tcPr marL="87554" marR="87554"/>
                </a:tc>
                <a:tc>
                  <a:txBody>
                    <a:bodyPr/>
                    <a:lstStyle/>
                    <a:p>
                      <a:r>
                        <a:rPr lang="en-US" dirty="0" smtClean="0"/>
                        <a:t>Symboling, Price, and other necessary variables to support initial hypothesis </a:t>
                      </a:r>
                      <a:endParaRPr lang="en-US" dirty="0"/>
                    </a:p>
                  </a:txBody>
                  <a:tcPr marL="87554" marR="87554"/>
                </a:tc>
                <a:extLst>
                  <a:ext uri="{0D108BD9-81ED-4DB2-BD59-A6C34878D82A}">
                    <a16:rowId xmlns:a16="http://schemas.microsoft.com/office/drawing/2014/main" val="4195952360"/>
                  </a:ext>
                </a:extLst>
              </a:tr>
              <a:tr h="676293">
                <a:tc>
                  <a:txBody>
                    <a:bodyPr/>
                    <a:lstStyle/>
                    <a:p>
                      <a:r>
                        <a:rPr lang="en-US" smtClean="0"/>
                        <a:t>Univariate Analysis</a:t>
                      </a:r>
                      <a:endParaRPr lang="en-US" dirty="0"/>
                    </a:p>
                  </a:txBody>
                  <a:tcPr marL="87554" marR="87554"/>
                </a:tc>
                <a:tc>
                  <a:txBody>
                    <a:bodyPr/>
                    <a:lstStyle/>
                    <a:p>
                      <a:r>
                        <a:rPr lang="en-US" sz="1800" b="1" i="0" kern="1200" dirty="0" smtClean="0">
                          <a:solidFill>
                            <a:schemeClr val="dk1"/>
                          </a:solidFill>
                          <a:effectLst/>
                          <a:latin typeface="+mn-lt"/>
                          <a:ea typeface="+mn-ea"/>
                          <a:cs typeface="+mn-cs"/>
                        </a:rPr>
                        <a:t>Univariate</a:t>
                      </a:r>
                      <a:r>
                        <a:rPr lang="en-US" sz="1800" b="0" i="0" kern="1200" dirty="0" smtClean="0">
                          <a:solidFill>
                            <a:schemeClr val="dk1"/>
                          </a:solidFill>
                          <a:effectLst/>
                          <a:latin typeface="+mn-lt"/>
                          <a:ea typeface="+mn-ea"/>
                          <a:cs typeface="+mn-cs"/>
                        </a:rPr>
                        <a:t> involves the </a:t>
                      </a:r>
                      <a:r>
                        <a:rPr lang="en-US" sz="1800" b="1" i="0" kern="1200" dirty="0" smtClean="0">
                          <a:solidFill>
                            <a:schemeClr val="dk1"/>
                          </a:solidFill>
                          <a:effectLst/>
                          <a:latin typeface="+mn-lt"/>
                          <a:ea typeface="+mn-ea"/>
                          <a:cs typeface="+mn-cs"/>
                        </a:rPr>
                        <a:t>analysis</a:t>
                      </a:r>
                      <a:r>
                        <a:rPr lang="en-US" sz="1800" b="0" i="0" kern="1200" dirty="0" smtClean="0">
                          <a:solidFill>
                            <a:schemeClr val="dk1"/>
                          </a:solidFill>
                          <a:effectLst/>
                          <a:latin typeface="+mn-lt"/>
                          <a:ea typeface="+mn-ea"/>
                          <a:cs typeface="+mn-cs"/>
                        </a:rPr>
                        <a:t> of a single variable</a:t>
                      </a:r>
                      <a:endParaRPr lang="en-US" dirty="0"/>
                    </a:p>
                  </a:txBody>
                  <a:tcPr marL="87554" marR="87554"/>
                </a:tc>
                <a:extLst>
                  <a:ext uri="{0D108BD9-81ED-4DB2-BD59-A6C34878D82A}">
                    <a16:rowId xmlns:a16="http://schemas.microsoft.com/office/drawing/2014/main" val="2416429262"/>
                  </a:ext>
                </a:extLst>
              </a:tr>
              <a:tr h="676293">
                <a:tc>
                  <a:txBody>
                    <a:bodyPr/>
                    <a:lstStyle/>
                    <a:p>
                      <a:r>
                        <a:rPr lang="en-US" smtClean="0"/>
                        <a:t>Bi-variate analysis</a:t>
                      </a:r>
                      <a:endParaRPr lang="en-US" dirty="0"/>
                    </a:p>
                  </a:txBody>
                  <a:tcPr marL="87554" marR="87554"/>
                </a:tc>
                <a:tc>
                  <a:txBody>
                    <a:bodyPr/>
                    <a:lstStyle/>
                    <a:p>
                      <a:r>
                        <a:rPr lang="en-US" sz="1800" b="1" i="0" kern="1200" dirty="0" smtClean="0">
                          <a:solidFill>
                            <a:schemeClr val="dk1"/>
                          </a:solidFill>
                          <a:effectLst/>
                          <a:latin typeface="+mn-lt"/>
                          <a:ea typeface="+mn-ea"/>
                          <a:cs typeface="+mn-cs"/>
                        </a:rPr>
                        <a:t>Bivariate analysis</a:t>
                      </a:r>
                      <a:r>
                        <a:rPr lang="en-US" sz="1800" b="0" i="0" kern="1200" dirty="0" smtClean="0">
                          <a:solidFill>
                            <a:schemeClr val="dk1"/>
                          </a:solidFill>
                          <a:effectLst/>
                          <a:latin typeface="+mn-lt"/>
                          <a:ea typeface="+mn-ea"/>
                          <a:cs typeface="+mn-cs"/>
                        </a:rPr>
                        <a:t> is the simultaneous </a:t>
                      </a:r>
                      <a:r>
                        <a:rPr lang="en-US" sz="1800" b="1" i="0" kern="1200" dirty="0" smtClean="0">
                          <a:solidFill>
                            <a:schemeClr val="dk1"/>
                          </a:solidFill>
                          <a:effectLst/>
                          <a:latin typeface="+mn-lt"/>
                          <a:ea typeface="+mn-ea"/>
                          <a:cs typeface="+mn-cs"/>
                        </a:rPr>
                        <a:t>analysis</a:t>
                      </a:r>
                      <a:r>
                        <a:rPr lang="en-US" sz="1800" b="0" i="0" kern="1200" dirty="0" smtClean="0">
                          <a:solidFill>
                            <a:schemeClr val="dk1"/>
                          </a:solidFill>
                          <a:effectLst/>
                          <a:latin typeface="+mn-lt"/>
                          <a:ea typeface="+mn-ea"/>
                          <a:cs typeface="+mn-cs"/>
                        </a:rPr>
                        <a:t> of two variables</a:t>
                      </a:r>
                      <a:endParaRPr lang="en-US" dirty="0"/>
                    </a:p>
                  </a:txBody>
                  <a:tcPr marL="87554" marR="87554"/>
                </a:tc>
                <a:extLst>
                  <a:ext uri="{0D108BD9-81ED-4DB2-BD59-A6C34878D82A}">
                    <a16:rowId xmlns:a16="http://schemas.microsoft.com/office/drawing/2014/main" val="10691101"/>
                  </a:ext>
                </a:extLst>
              </a:tr>
              <a:tr h="676293">
                <a:tc>
                  <a:txBody>
                    <a:bodyPr/>
                    <a:lstStyle/>
                    <a:p>
                      <a:r>
                        <a:rPr lang="en-US" smtClean="0"/>
                        <a:t>Treating missing values</a:t>
                      </a:r>
                      <a:endParaRPr lang="en-US" dirty="0"/>
                    </a:p>
                  </a:txBody>
                  <a:tcPr marL="87554" marR="87554"/>
                </a:tc>
                <a:tc>
                  <a:txBody>
                    <a:bodyPr/>
                    <a:lstStyle/>
                    <a:p>
                      <a:r>
                        <a:rPr lang="en-US" dirty="0" smtClean="0"/>
                        <a:t>Imputed missing/non-numeric values with mean of the group for continuous and mode of the group for categorical variables </a:t>
                      </a:r>
                      <a:endParaRPr lang="en-US" dirty="0"/>
                    </a:p>
                  </a:txBody>
                  <a:tcPr marL="87554" marR="87554"/>
                </a:tc>
                <a:extLst>
                  <a:ext uri="{0D108BD9-81ED-4DB2-BD59-A6C34878D82A}">
                    <a16:rowId xmlns:a16="http://schemas.microsoft.com/office/drawing/2014/main" val="1773751147"/>
                  </a:ext>
                </a:extLst>
              </a:tr>
              <a:tr h="676293">
                <a:tc>
                  <a:txBody>
                    <a:bodyPr/>
                    <a:lstStyle/>
                    <a:p>
                      <a:r>
                        <a:rPr lang="en-US" dirty="0" smtClean="0"/>
                        <a:t>Detecting,analysing and treating outliers </a:t>
                      </a:r>
                      <a:endParaRPr lang="en-US" dirty="0"/>
                    </a:p>
                  </a:txBody>
                  <a:tcPr marL="87554" marR="87554"/>
                </a:tc>
                <a:tc>
                  <a:txBody>
                    <a:bodyPr/>
                    <a:lstStyle/>
                    <a:p>
                      <a:r>
                        <a:rPr lang="en-US" dirty="0" smtClean="0"/>
                        <a:t>Engine size and horsepower outliers are kept because they represent real world data</a:t>
                      </a:r>
                      <a:endParaRPr lang="en-US" dirty="0"/>
                    </a:p>
                  </a:txBody>
                  <a:tcPr marL="87554" marR="87554"/>
                </a:tc>
                <a:extLst>
                  <a:ext uri="{0D108BD9-81ED-4DB2-BD59-A6C34878D82A}">
                    <a16:rowId xmlns:a16="http://schemas.microsoft.com/office/drawing/2014/main" val="4012439857"/>
                  </a:ext>
                </a:extLst>
              </a:tr>
              <a:tr h="676293">
                <a:tc>
                  <a:txBody>
                    <a:bodyPr/>
                    <a:lstStyle/>
                    <a:p>
                      <a:r>
                        <a:rPr lang="en-US" dirty="0" smtClean="0"/>
                        <a:t>Deriving variables</a:t>
                      </a:r>
                      <a:endParaRPr lang="en-US" dirty="0"/>
                    </a:p>
                  </a:txBody>
                  <a:tcPr marL="87554" marR="87554"/>
                </a:tc>
                <a:tc>
                  <a:txBody>
                    <a:bodyPr/>
                    <a:lstStyle/>
                    <a:p>
                      <a:r>
                        <a:rPr lang="en-US" dirty="0" smtClean="0"/>
                        <a:t>New variables calculated – </a:t>
                      </a:r>
                      <a:r>
                        <a:rPr lang="en-US" dirty="0" err="1" smtClean="0"/>
                        <a:t>isrisky</a:t>
                      </a:r>
                      <a:r>
                        <a:rPr lang="en-US" dirty="0" smtClean="0"/>
                        <a:t>, volume and </a:t>
                      </a:r>
                      <a:r>
                        <a:rPr lang="en-US" dirty="0" err="1" smtClean="0"/>
                        <a:t>sizegroup</a:t>
                      </a:r>
                      <a:r>
                        <a:rPr lang="en-US" dirty="0" smtClean="0"/>
                        <a:t> for the purpose of analysis.</a:t>
                      </a:r>
                      <a:endParaRPr lang="en-US" dirty="0"/>
                    </a:p>
                  </a:txBody>
                  <a:tcPr marL="87554" marR="87554"/>
                </a:tc>
                <a:extLst>
                  <a:ext uri="{0D108BD9-81ED-4DB2-BD59-A6C34878D82A}">
                    <a16:rowId xmlns:a16="http://schemas.microsoft.com/office/drawing/2014/main" val="1417203116"/>
                  </a:ext>
                </a:extLst>
              </a:tr>
            </a:tbl>
          </a:graphicData>
        </a:graphic>
      </p:graphicFrame>
    </p:spTree>
    <p:extLst>
      <p:ext uri="{BB962C8B-B14F-4D97-AF65-F5344CB8AC3E}">
        <p14:creationId xmlns:p14="http://schemas.microsoft.com/office/powerpoint/2010/main"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t>Analysis 1 </a:t>
            </a: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10204563"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b="1" dirty="0" smtClean="0"/>
              <a:t>To find </a:t>
            </a:r>
            <a:r>
              <a:rPr lang="en-US" sz="1600" b="1" dirty="0"/>
              <a:t>the relationship between the physical size and styling of the vehicle with symboling.</a:t>
            </a:r>
            <a:endParaRPr lang="en-US" sz="1600"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693830" y="223668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17" name="TextBox 16"/>
          <p:cNvSpPr txBox="1"/>
          <p:nvPr/>
        </p:nvSpPr>
        <p:spPr>
          <a:xfrm>
            <a:off x="1383956" y="2236690"/>
            <a:ext cx="10202847" cy="815430"/>
          </a:xfrm>
          <a:prstGeom prst="rect">
            <a:avLst/>
          </a:prstGeom>
        </p:spPr>
        <p:txBody>
          <a:bodyPr vert="horz" wrap="none" lIns="91440" tIns="45720" rIns="91440" bIns="45720" rtlCol="0">
            <a:noAutofit/>
          </a:bodyPr>
          <a:lstStyle/>
          <a:p>
            <a:pPr>
              <a:lnSpc>
                <a:spcPts val="1800"/>
              </a:lnSpc>
              <a:spcAft>
                <a:spcPts val="600"/>
              </a:spcAft>
            </a:pPr>
            <a:r>
              <a:rPr lang="en-US" sz="1200" b="1" dirty="0" smtClean="0"/>
              <a:t>Symboling - </a:t>
            </a:r>
            <a:r>
              <a:rPr lang="en-US" sz="1200" dirty="0"/>
              <a:t>Symboling value shows how risky or safe a vehicle is, from an insurer’s perspective. It can range from -3 to +3. -3 indicates a safe car </a:t>
            </a:r>
            <a:r>
              <a:rPr lang="en-US" sz="1200" dirty="0" smtClean="0"/>
              <a:t>       </a:t>
            </a:r>
          </a:p>
          <a:p>
            <a:pPr>
              <a:lnSpc>
                <a:spcPts val="1800"/>
              </a:lnSpc>
              <a:spcAft>
                <a:spcPts val="600"/>
              </a:spcAft>
            </a:pPr>
            <a:r>
              <a:rPr lang="en-US" sz="1200" dirty="0" smtClean="0"/>
              <a:t>while +</a:t>
            </a:r>
            <a:r>
              <a:rPr lang="en-US" sz="1200" dirty="0"/>
              <a:t>3 denotes a risky one.</a:t>
            </a:r>
            <a:endParaRPr lang="en-US" sz="1200" b="1"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860" y="2644405"/>
            <a:ext cx="4462026" cy="3909765"/>
          </a:xfrm>
          <a:prstGeom prst="rect">
            <a:avLst/>
          </a:prstGeom>
        </p:spPr>
      </p:pic>
    </p:spTree>
    <p:extLst>
      <p:ext uri="{BB962C8B-B14F-4D97-AF65-F5344CB8AC3E}">
        <p14:creationId xmlns:p14="http://schemas.microsoft.com/office/powerpoint/2010/main"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Risky / Safe Body Styles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7747515"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100" b="1" dirty="0"/>
              <a:t>Vehicles falling in the range -3 to 0 are classified as safe, while those in the range +1 to +3 are risky.</a:t>
            </a:r>
            <a:endParaRPr lang="en-US" sz="1100" b="1"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Majority vehicles in </a:t>
            </a:r>
            <a:r>
              <a:rPr lang="en-US" dirty="0" smtClean="0"/>
              <a:t>convertibles, hatchbacks </a:t>
            </a:r>
            <a:r>
              <a:rPr lang="en-US" dirty="0"/>
              <a:t>and hardtops are in risky category.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052119"/>
            <a:ext cx="409838" cy="38305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7" y="3145038"/>
            <a:ext cx="4519217" cy="6237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Risky vehicle’s symbol values tend towards 2, while for safe vehicles it is 0</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822" y="1524231"/>
            <a:ext cx="3733043" cy="2442287"/>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67" y="3768812"/>
            <a:ext cx="6819455" cy="2903838"/>
          </a:xfrm>
          <a:prstGeom prst="rect">
            <a:avLst/>
          </a:prstGeom>
        </p:spPr>
      </p:pic>
    </p:spTree>
    <p:extLst>
      <p:ext uri="{BB962C8B-B14F-4D97-AF65-F5344CB8AC3E}">
        <p14:creationId xmlns:p14="http://schemas.microsoft.com/office/powerpoint/2010/main"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Number of Doors </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306109"/>
          </a:xfrm>
          <a:prstGeom prst="rect">
            <a:avLst/>
          </a:prstGeom>
        </p:spPr>
        <p:txBody>
          <a:bodyPr>
            <a:spAutoFit/>
          </a:bodyPr>
          <a:lstStyle/>
          <a:p>
            <a:pPr lvl="0">
              <a:lnSpc>
                <a:spcPts val="1800"/>
              </a:lnSpc>
              <a:spcBef>
                <a:spcPts val="1000"/>
              </a:spcBef>
              <a:spcAft>
                <a:spcPts val="2000"/>
              </a:spcAft>
            </a:pPr>
            <a:r>
              <a:rPr lang="en-US" sz="1400" b="1" dirty="0"/>
              <a:t>Vast Majority of safe cars have four doors</a:t>
            </a:r>
            <a:endParaRPr lang="en-US" sz="1400"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1794862"/>
            <a:ext cx="3207499" cy="194923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A two door car is aimed at people who enjoy driving, where as a four door vehicle is meant to carry more passengers. They are more likely to be used to carry families around than a two door version. Needless to say, a car that carries families will be driven with more caution than a driver only car driven by an enthusiast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027" y="1345490"/>
            <a:ext cx="4423719" cy="239860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28" y="4390451"/>
            <a:ext cx="10710237" cy="2092499"/>
          </a:xfrm>
          <a:prstGeom prst="rect">
            <a:avLst/>
          </a:prstGeom>
        </p:spPr>
      </p:pic>
    </p:spTree>
    <p:extLst>
      <p:ext uri="{BB962C8B-B14F-4D97-AF65-F5344CB8AC3E}">
        <p14:creationId xmlns:p14="http://schemas.microsoft.com/office/powerpoint/2010/main"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b="1" dirty="0"/>
              <a:t>Wheel Base</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6306678" y="1519881"/>
            <a:ext cx="4802046" cy="16245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t>More the wheelbase, more stable the car is, but at the cost of maneuverability . That means, high speed cornering becomes easier in a shorter wheel base car compared to a longer wheel base one. Reduced wheel base has a clear correlation with risky cars.</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572897"/>
            <a:ext cx="3084656" cy="7516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t>As the wheel base decreases, symboling value tends to the risky side. </a:t>
            </a:r>
            <a:r>
              <a:rPr lang="en-US" b="1" dirty="0" smtClean="0">
                <a:solidFill>
                  <a:prstClr val="black">
                    <a:lumMod val="75000"/>
                    <a:lumOff val="25000"/>
                  </a:prstClr>
                </a:solidFill>
                <a:cs typeface="Segoe UI" panose="020B0502040204020203" pitchFamily="34" charset="0"/>
              </a:rPr>
              <a:t>!</a:t>
            </a:r>
            <a:endParaRPr lang="en-US" b="1" dirty="0">
              <a:solidFill>
                <a:prstClr val="black">
                  <a:lumMod val="75000"/>
                  <a:lumOff val="25000"/>
                </a:prstClr>
              </a:solidFill>
              <a:cs typeface="Segoe UI" panose="020B0502040204020203" pitchFamily="34"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75" y="1790793"/>
            <a:ext cx="4548614" cy="3740462"/>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50841"/>
            <a:ext cx="5078627" cy="3657493"/>
          </a:xfrm>
          <a:prstGeom prst="rect">
            <a:avLst/>
          </a:prstGeom>
        </p:spPr>
      </p:pic>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Height</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xmlns="" val="1"/>
              </a:ext>
            </a:extLst>
          </p:cNvPr>
          <p:cNvGrpSpPr/>
          <p:nvPr/>
        </p:nvGrpSpPr>
        <p:grpSpPr>
          <a:xfrm>
            <a:off x="941581" y="190685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xmlns=""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xmlns=""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xmlns=""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6771503" y="5362868"/>
            <a:ext cx="4816063" cy="1018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t>As the height of a car reduces, so does its center of gravity(CG). A low CG car stays glued to the tarmac at higher speeds than a taller car with higher CG. Performance cars aim to keep their CG down, so that drivers can push them to their limits</a:t>
            </a:r>
            <a:endParaRPr lang="en-US" dirty="0">
              <a:solidFill>
                <a:prstClr val="black">
                  <a:lumMod val="75000"/>
                  <a:lumOff val="25000"/>
                </a:prstClr>
              </a:solidFill>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28961" y="1917998"/>
            <a:ext cx="3121763" cy="79637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1" dirty="0">
                <a:solidFill>
                  <a:schemeClr val="tx2"/>
                </a:solidFill>
              </a:rPr>
              <a:t>Safe vehicles are taller than risky ones. </a:t>
            </a:r>
            <a:endParaRPr lang="en-US" sz="1600" b="1" dirty="0">
              <a:solidFill>
                <a:schemeClr val="tx2"/>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9" y="2487690"/>
            <a:ext cx="3770977" cy="3641261"/>
          </a:xfrm>
          <a:prstGeom prst="rect">
            <a:avLst/>
          </a:prstGeom>
        </p:spPr>
      </p:pic>
      <p:grpSp>
        <p:nvGrpSpPr>
          <p:cNvPr id="25"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xmlns="" val="1"/>
              </a:ext>
            </a:extLst>
          </p:cNvPr>
          <p:cNvGrpSpPr/>
          <p:nvPr/>
        </p:nvGrpSpPr>
        <p:grpSpPr>
          <a:xfrm>
            <a:off x="6584123" y="5375825"/>
            <a:ext cx="187380" cy="278885"/>
            <a:chOff x="5052041" y="3023897"/>
            <a:chExt cx="1009650" cy="1502702"/>
          </a:xfrm>
        </p:grpSpPr>
        <p:sp>
          <p:nvSpPr>
            <p:cNvPr id="26"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xmlns=""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7"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xmlns=""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8"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xmlns=""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742" y="1479843"/>
            <a:ext cx="5459752" cy="3751973"/>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0717D-CB20-4004-8DD0-01756D9D039A}">
  <ds:schemaRefs>
    <ds:schemaRef ds:uri="http://schemas.microsoft.com/office/infopath/2007/PartnerControls"/>
    <ds:schemaRef ds:uri="http://schemas.microsoft.com/office/2006/documentManagement/types"/>
    <ds:schemaRef ds:uri="http://purl.org/dc/dcmitype/"/>
    <ds:schemaRef ds:uri="71af3243-3dd4-4a8d-8c0d-dd76da1f02a5"/>
    <ds:schemaRef ds:uri="http://schemas.microsoft.com/office/2006/metadata/properties"/>
    <ds:schemaRef ds:uri="http://schemas.openxmlformats.org/package/2006/metadata/core-properties"/>
    <ds:schemaRef ds:uri="http://purl.org/dc/terms/"/>
    <ds:schemaRef ds:uri="http://purl.org/dc/elements/1.1/"/>
    <ds:schemaRef ds:uri="16c05727-aa75-4e4a-9b5f-8a80a1165891"/>
    <ds:schemaRef ds:uri="http://www.w3.org/XML/1998/namespace"/>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1163</Words>
  <Application>Microsoft Office PowerPoint</Application>
  <PresentationFormat>Widescreen</PresentationFormat>
  <Paragraphs>231</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Gothic Std B</vt:lpstr>
      <vt:lpstr>Arial</vt:lpstr>
      <vt:lpstr>Arial Black</vt:lpstr>
      <vt:lpstr>Calibri</vt:lpstr>
      <vt:lpstr>Calibri Light</vt:lpstr>
      <vt:lpstr>Segoe UI</vt:lpstr>
      <vt:lpstr>Segoe UI Light</vt:lpstr>
      <vt:lpstr>Segoe UI Semibold</vt:lpstr>
      <vt:lpstr>Office Theme</vt:lpstr>
      <vt:lpstr>Autombile Data</vt:lpstr>
      <vt:lpstr>About the Data</vt:lpstr>
      <vt:lpstr>Variables</vt:lpstr>
      <vt:lpstr>Data Preparation Steps</vt:lpstr>
      <vt:lpstr>Analysis 1 </vt:lpstr>
      <vt:lpstr>Risky / Safe Body Styles</vt:lpstr>
      <vt:lpstr>Number of Doors </vt:lpstr>
      <vt:lpstr>Wheel Base</vt:lpstr>
      <vt:lpstr>Height</vt:lpstr>
      <vt:lpstr>Wheel base and Height</vt:lpstr>
      <vt:lpstr>Introducing volume </vt:lpstr>
      <vt:lpstr>Wheel base, volume and doors</vt:lpstr>
      <vt:lpstr>Analysis 1: Summary</vt:lpstr>
      <vt:lpstr>Analysis 2</vt:lpstr>
      <vt:lpstr>Car Price – Data Distribution</vt:lpstr>
      <vt:lpstr>Body Styles and Pricing </vt:lpstr>
      <vt:lpstr>Body Size – Length and Width Vs. Price </vt:lpstr>
      <vt:lpstr>Introducing “Sizegroup” </vt:lpstr>
      <vt:lpstr>Body Size and Price </vt:lpstr>
      <vt:lpstr>Engine Specifications and Price </vt:lpstr>
      <vt:lpstr>Engine Size </vt:lpstr>
      <vt:lpstr>Horsepower</vt:lpstr>
      <vt:lpstr>Fuel Efficiency (Miles per Gallon) </vt:lpstr>
      <vt:lpstr>Engine Specs and Pricing </vt:lpstr>
      <vt:lpstr>Analysis 2: Summary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2020-03-07T17:19:54Z</dcterms:created>
  <dcterms:modified xsi:type="dcterms:W3CDTF">2020-03-24T08:36:45Z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