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8" r:id="rId6"/>
    <p:sldId id="260" r:id="rId7"/>
    <p:sldId id="261"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C961DA8B-4A88-435A-8140-EE3C7DBF4153}" type="datetimeFigureOut">
              <a:rPr lang="en-IN" smtClean="0"/>
              <a:t>19-07-2024</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B95149EA-2C21-4D25-A8CF-EE7D349CC2FB}" type="slidenum">
              <a:rPr lang="en-IN" smtClean="0"/>
              <a:t>‹#›</a:t>
            </a:fld>
            <a:endParaRPr lang="en-IN"/>
          </a:p>
        </p:txBody>
      </p:sp>
    </p:spTree>
    <p:extLst>
      <p:ext uri="{BB962C8B-B14F-4D97-AF65-F5344CB8AC3E}">
        <p14:creationId xmlns:p14="http://schemas.microsoft.com/office/powerpoint/2010/main" val="4235964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61DA8B-4A88-435A-8140-EE3C7DBF4153}" type="datetimeFigureOut">
              <a:rPr lang="en-IN" smtClean="0"/>
              <a:t>19-07-2024</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79126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961DA8B-4A88-435A-8140-EE3C7DBF4153}"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2621956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961DA8B-4A88-435A-8140-EE3C7DBF4153}"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3697555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61DA8B-4A88-435A-8140-EE3C7DBF4153}"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216641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961DA8B-4A88-435A-8140-EE3C7DBF4153}" type="datetimeFigureOut">
              <a:rPr lang="en-IN" smtClean="0"/>
              <a:t>19-07-2024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2945651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961DA8B-4A88-435A-8140-EE3C7DBF4153}" type="datetimeFigureOut">
              <a:rPr lang="en-IN" smtClean="0"/>
              <a:t>19-07-2024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3152627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61DA8B-4A88-435A-8140-EE3C7DBF4153}"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2528820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61DA8B-4A88-435A-8140-EE3C7DBF4153}"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3967033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61DA8B-4A88-435A-8140-EE3C7DBF4153}"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2320535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61DA8B-4A88-435A-8140-EE3C7DBF4153}"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13094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61DA8B-4A88-435A-8140-EE3C7DBF4153}" type="datetimeFigureOut">
              <a:rPr lang="en-IN" smtClean="0"/>
              <a:t>19-07-2024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2387150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61DA8B-4A88-435A-8140-EE3C7DBF4153}" type="datetimeFigureOut">
              <a:rPr lang="en-IN" smtClean="0"/>
              <a:t>19-07-2024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17753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61DA8B-4A88-435A-8140-EE3C7DBF4153}" type="datetimeFigureOut">
              <a:rPr lang="en-IN" smtClean="0"/>
              <a:t>19-07-2024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454199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61DA8B-4A88-435A-8140-EE3C7DBF4153}" type="datetimeFigureOut">
              <a:rPr lang="en-IN" smtClean="0"/>
              <a:t>19-07-2024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2849797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61DA8B-4A88-435A-8140-EE3C7DBF4153}" type="datetimeFigureOut">
              <a:rPr lang="en-IN" smtClean="0"/>
              <a:t>19-07-2024</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3578362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61DA8B-4A88-435A-8140-EE3C7DBF4153}" type="datetimeFigureOut">
              <a:rPr lang="en-IN" smtClean="0"/>
              <a:t>19-07-2024</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139203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C961DA8B-4A88-435A-8140-EE3C7DBF4153}" type="datetimeFigureOut">
              <a:rPr lang="en-IN" smtClean="0"/>
              <a:t>19-07-2024</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B95149EA-2C21-4D25-A8CF-EE7D349CC2FB}" type="slidenum">
              <a:rPr lang="en-IN" smtClean="0"/>
              <a:t>‹#›</a:t>
            </a:fld>
            <a:endParaRPr lang="en-IN"/>
          </a:p>
        </p:txBody>
      </p:sp>
    </p:spTree>
    <p:extLst>
      <p:ext uri="{BB962C8B-B14F-4D97-AF65-F5344CB8AC3E}">
        <p14:creationId xmlns:p14="http://schemas.microsoft.com/office/powerpoint/2010/main" val="227603948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B63A5-D5B1-4679-B5A6-5212FE64C087}"/>
              </a:ext>
            </a:extLst>
          </p:cNvPr>
          <p:cNvSpPr>
            <a:spLocks noGrp="1"/>
          </p:cNvSpPr>
          <p:nvPr>
            <p:ph type="ctrTitle"/>
          </p:nvPr>
        </p:nvSpPr>
        <p:spPr>
          <a:xfrm>
            <a:off x="1683171" y="2318711"/>
            <a:ext cx="8825658" cy="1348381"/>
          </a:xfrm>
        </p:spPr>
        <p:txBody>
          <a:bodyPr/>
          <a:lstStyle/>
          <a:p>
            <a:r>
              <a:rPr lang="en-US" dirty="0">
                <a:latin typeface="Bahnschrift SemiBold" panose="020B0502040204020203" pitchFamily="34" charset="0"/>
              </a:rPr>
              <a:t>Lg Boosting Regression</a:t>
            </a:r>
            <a:endParaRPr lang="en-IN" dirty="0">
              <a:latin typeface="Bahnschrift SemiBold" panose="020B0502040204020203" pitchFamily="34" charset="0"/>
            </a:endParaRPr>
          </a:p>
        </p:txBody>
      </p:sp>
    </p:spTree>
    <p:extLst>
      <p:ext uri="{BB962C8B-B14F-4D97-AF65-F5344CB8AC3E}">
        <p14:creationId xmlns:p14="http://schemas.microsoft.com/office/powerpoint/2010/main" val="197711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CEB3F-8140-4E91-968C-71E83F89C621}"/>
              </a:ext>
            </a:extLst>
          </p:cNvPr>
          <p:cNvSpPr txBox="1"/>
          <p:nvPr/>
        </p:nvSpPr>
        <p:spPr>
          <a:xfrm>
            <a:off x="3030414" y="1210832"/>
            <a:ext cx="6949440" cy="523220"/>
          </a:xfrm>
          <a:prstGeom prst="rect">
            <a:avLst/>
          </a:prstGeom>
          <a:noFill/>
        </p:spPr>
        <p:txBody>
          <a:bodyPr wrap="square" rtlCol="0">
            <a:spAutoFit/>
          </a:bodyPr>
          <a:lstStyle/>
          <a:p>
            <a:r>
              <a:rPr lang="en-US" sz="2800" dirty="0" err="1">
                <a:solidFill>
                  <a:schemeClr val="bg1"/>
                </a:solidFill>
                <a:latin typeface="Bahnschrift SemiBold" panose="020B0502040204020203" pitchFamily="34" charset="0"/>
              </a:rPr>
              <a:t>LgBoost</a:t>
            </a:r>
            <a:r>
              <a:rPr lang="en-US" sz="2800" dirty="0">
                <a:solidFill>
                  <a:schemeClr val="bg1"/>
                </a:solidFill>
                <a:latin typeface="Bahnschrift SemiBold" panose="020B0502040204020203" pitchFamily="34" charset="0"/>
              </a:rPr>
              <a:t> Regression Algorithm</a:t>
            </a:r>
            <a:endParaRPr lang="en-IN" sz="2800" dirty="0">
              <a:solidFill>
                <a:schemeClr val="bg1"/>
              </a:solidFill>
              <a:latin typeface="Bahnschrift SemiBold" panose="020B0502040204020203" pitchFamily="34" charset="0"/>
            </a:endParaRPr>
          </a:p>
        </p:txBody>
      </p:sp>
      <p:sp>
        <p:nvSpPr>
          <p:cNvPr id="4" name="TextBox 3">
            <a:extLst>
              <a:ext uri="{FF2B5EF4-FFF2-40B4-BE49-F238E27FC236}">
                <a16:creationId xmlns:a16="http://schemas.microsoft.com/office/drawing/2014/main" id="{299F27D2-713D-4BD6-8533-432786687B58}"/>
              </a:ext>
            </a:extLst>
          </p:cNvPr>
          <p:cNvSpPr txBox="1"/>
          <p:nvPr/>
        </p:nvSpPr>
        <p:spPr>
          <a:xfrm>
            <a:off x="1529860" y="2076961"/>
            <a:ext cx="8738383"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latin typeface="Bahnschrift SemiBold" panose="020B0502040204020203" pitchFamily="34" charset="0"/>
              </a:rPr>
              <a:t>Light GBM (Light Gradient Boosting Machine) is a machine learning framework built around the gradient boosting technique</a:t>
            </a:r>
          </a:p>
          <a:p>
            <a:pPr marL="285750" indent="-285750">
              <a:buFont typeface="Arial" panose="020B0604020202020204" pitchFamily="34" charset="0"/>
              <a:buChar char="•"/>
            </a:pPr>
            <a:r>
              <a:rPr lang="en-US" sz="2400" dirty="0">
                <a:solidFill>
                  <a:schemeClr val="bg1"/>
                </a:solidFill>
                <a:latin typeface="Bahnschrift SemiBold" panose="020B0502040204020203" pitchFamily="34" charset="0"/>
              </a:rPr>
              <a:t>Developed by Microsoft</a:t>
            </a:r>
          </a:p>
          <a:p>
            <a:pPr marL="285750" indent="-285750">
              <a:buFont typeface="Arial" panose="020B0604020202020204" pitchFamily="34" charset="0"/>
              <a:buChar char="•"/>
            </a:pPr>
            <a:r>
              <a:rPr lang="en-US" sz="2400" dirty="0" err="1">
                <a:solidFill>
                  <a:schemeClr val="bg1"/>
                </a:solidFill>
                <a:latin typeface="Bahnschrift SemiBold" panose="020B0502040204020203" pitchFamily="34" charset="0"/>
              </a:rPr>
              <a:t>LightGBM</a:t>
            </a:r>
            <a:r>
              <a:rPr lang="en-US" sz="2400" dirty="0">
                <a:solidFill>
                  <a:schemeClr val="bg1"/>
                </a:solidFill>
                <a:latin typeface="Bahnschrift SemiBold" panose="020B0502040204020203" pitchFamily="34" charset="0"/>
              </a:rPr>
              <a:t> minimizes the loss function (e.g., mean squared error) to improve model accuracy</a:t>
            </a:r>
          </a:p>
          <a:p>
            <a:pPr marL="285750" indent="-285750">
              <a:buFont typeface="Arial" panose="020B0604020202020204" pitchFamily="34" charset="0"/>
              <a:buChar char="•"/>
            </a:pPr>
            <a:r>
              <a:rPr lang="en-US" sz="2400" dirty="0">
                <a:solidFill>
                  <a:schemeClr val="bg1"/>
                </a:solidFill>
                <a:latin typeface="Bahnschrift SemiBold" panose="020B0502040204020203" pitchFamily="34" charset="0"/>
              </a:rPr>
              <a:t>Uses techniques like GOSS and EFB to efficiently handle large datasets and high-dimensional data.</a:t>
            </a:r>
          </a:p>
        </p:txBody>
      </p:sp>
    </p:spTree>
    <p:extLst>
      <p:ext uri="{BB962C8B-B14F-4D97-AF65-F5344CB8AC3E}">
        <p14:creationId xmlns:p14="http://schemas.microsoft.com/office/powerpoint/2010/main" val="1447151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CEB3F-8140-4E91-968C-71E83F89C621}"/>
              </a:ext>
            </a:extLst>
          </p:cNvPr>
          <p:cNvSpPr txBox="1"/>
          <p:nvPr/>
        </p:nvSpPr>
        <p:spPr>
          <a:xfrm>
            <a:off x="3030414" y="1210832"/>
            <a:ext cx="6949440" cy="523220"/>
          </a:xfrm>
          <a:prstGeom prst="rect">
            <a:avLst/>
          </a:prstGeom>
          <a:noFill/>
        </p:spPr>
        <p:txBody>
          <a:bodyPr wrap="square" rtlCol="0">
            <a:spAutoFit/>
          </a:bodyPr>
          <a:lstStyle/>
          <a:p>
            <a:r>
              <a:rPr lang="en-US" sz="2800" dirty="0" err="1">
                <a:solidFill>
                  <a:schemeClr val="bg1"/>
                </a:solidFill>
                <a:latin typeface="Bahnschrift SemiBold" panose="020B0502040204020203" pitchFamily="34" charset="0"/>
              </a:rPr>
              <a:t>LgBoost</a:t>
            </a:r>
            <a:r>
              <a:rPr lang="en-US" sz="2800" dirty="0">
                <a:solidFill>
                  <a:schemeClr val="bg1"/>
                </a:solidFill>
                <a:latin typeface="Bahnschrift SemiBold" panose="020B0502040204020203" pitchFamily="34" charset="0"/>
              </a:rPr>
              <a:t> Regression Algorithm</a:t>
            </a:r>
            <a:endParaRPr lang="en-IN" sz="2800" dirty="0">
              <a:solidFill>
                <a:schemeClr val="bg1"/>
              </a:solidFill>
              <a:latin typeface="Bahnschrift SemiBold" panose="020B0502040204020203" pitchFamily="34" charset="0"/>
            </a:endParaRPr>
          </a:p>
        </p:txBody>
      </p:sp>
      <p:pic>
        <p:nvPicPr>
          <p:cNvPr id="4" name="Picture 3">
            <a:extLst>
              <a:ext uri="{FF2B5EF4-FFF2-40B4-BE49-F238E27FC236}">
                <a16:creationId xmlns:a16="http://schemas.microsoft.com/office/drawing/2014/main" id="{54A35EDC-81DF-4C60-8E80-1335462C86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9276" y="3898984"/>
            <a:ext cx="7162771" cy="2363165"/>
          </a:xfrm>
          <a:prstGeom prst="rect">
            <a:avLst/>
          </a:prstGeom>
        </p:spPr>
      </p:pic>
      <p:sp>
        <p:nvSpPr>
          <p:cNvPr id="6" name="TextBox 5">
            <a:extLst>
              <a:ext uri="{FF2B5EF4-FFF2-40B4-BE49-F238E27FC236}">
                <a16:creationId xmlns:a16="http://schemas.microsoft.com/office/drawing/2014/main" id="{C058A7C8-A3B7-4AD4-B180-D2D03AB60ACD}"/>
              </a:ext>
            </a:extLst>
          </p:cNvPr>
          <p:cNvSpPr txBox="1"/>
          <p:nvPr/>
        </p:nvSpPr>
        <p:spPr>
          <a:xfrm>
            <a:off x="1241469" y="2000036"/>
            <a:ext cx="8738383"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solidFill>
                  <a:schemeClr val="bg1"/>
                </a:solidFill>
                <a:latin typeface="Bahnschrift SemiBold" panose="020B0502040204020203" pitchFamily="34" charset="0"/>
              </a:rPr>
              <a:t>LightGBM</a:t>
            </a:r>
            <a:r>
              <a:rPr lang="en-US" sz="2400" dirty="0">
                <a:solidFill>
                  <a:schemeClr val="bg1"/>
                </a:solidFill>
                <a:latin typeface="Bahnschrift SemiBold" panose="020B0502040204020203" pitchFamily="34" charset="0"/>
              </a:rPr>
              <a:t> builds decision trees using a leaf-wise strategy, which grows trees vertically</a:t>
            </a:r>
          </a:p>
          <a:p>
            <a:pPr marL="285750" indent="-285750">
              <a:buFont typeface="Arial" panose="020B0604020202020204" pitchFamily="34" charset="0"/>
              <a:buChar char="•"/>
            </a:pPr>
            <a:r>
              <a:rPr lang="en-US" sz="2400" dirty="0">
                <a:solidFill>
                  <a:schemeClr val="bg1"/>
                </a:solidFill>
                <a:latin typeface="Bahnschrift SemiBold" panose="020B0502040204020203" pitchFamily="34" charset="0"/>
              </a:rPr>
              <a:t>This allows </a:t>
            </a:r>
            <a:r>
              <a:rPr lang="en-US" sz="2400" dirty="0" err="1">
                <a:solidFill>
                  <a:schemeClr val="bg1"/>
                </a:solidFill>
                <a:latin typeface="Bahnschrift SemiBold" panose="020B0502040204020203" pitchFamily="34" charset="0"/>
              </a:rPr>
              <a:t>LightGBM</a:t>
            </a:r>
            <a:r>
              <a:rPr lang="en-US" sz="2400" dirty="0">
                <a:solidFill>
                  <a:schemeClr val="bg1"/>
                </a:solidFill>
                <a:latin typeface="Bahnschrift SemiBold" panose="020B0502040204020203" pitchFamily="34" charset="0"/>
              </a:rPr>
              <a:t> to reduce more loss compared to a level-wise algorithm and achieve higher accuracy</a:t>
            </a:r>
          </a:p>
        </p:txBody>
      </p:sp>
    </p:spTree>
    <p:extLst>
      <p:ext uri="{BB962C8B-B14F-4D97-AF65-F5344CB8AC3E}">
        <p14:creationId xmlns:p14="http://schemas.microsoft.com/office/powerpoint/2010/main" val="4182542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CEB3F-8140-4E91-968C-71E83F89C621}"/>
              </a:ext>
            </a:extLst>
          </p:cNvPr>
          <p:cNvSpPr txBox="1"/>
          <p:nvPr/>
        </p:nvSpPr>
        <p:spPr>
          <a:xfrm>
            <a:off x="3030414" y="1210832"/>
            <a:ext cx="6949440" cy="523220"/>
          </a:xfrm>
          <a:prstGeom prst="rect">
            <a:avLst/>
          </a:prstGeom>
          <a:noFill/>
        </p:spPr>
        <p:txBody>
          <a:bodyPr wrap="square" rtlCol="0">
            <a:spAutoFit/>
          </a:bodyPr>
          <a:lstStyle/>
          <a:p>
            <a:r>
              <a:rPr lang="en-US" sz="2800" dirty="0" err="1">
                <a:solidFill>
                  <a:schemeClr val="bg1"/>
                </a:solidFill>
                <a:latin typeface="Bahnschrift SemiBold" panose="020B0502040204020203" pitchFamily="34" charset="0"/>
              </a:rPr>
              <a:t>LgBoost</a:t>
            </a:r>
            <a:r>
              <a:rPr lang="en-US" sz="2800" dirty="0">
                <a:solidFill>
                  <a:schemeClr val="bg1"/>
                </a:solidFill>
                <a:latin typeface="Bahnschrift SemiBold" panose="020B0502040204020203" pitchFamily="34" charset="0"/>
              </a:rPr>
              <a:t> Regression Algorithm</a:t>
            </a:r>
            <a:endParaRPr lang="en-IN" sz="2800" dirty="0">
              <a:solidFill>
                <a:schemeClr val="bg1"/>
              </a:solidFill>
              <a:latin typeface="Bahnschrift SemiBold" panose="020B0502040204020203" pitchFamily="34" charset="0"/>
            </a:endParaRPr>
          </a:p>
        </p:txBody>
      </p:sp>
      <p:sp>
        <p:nvSpPr>
          <p:cNvPr id="4" name="TextBox 3">
            <a:extLst>
              <a:ext uri="{FF2B5EF4-FFF2-40B4-BE49-F238E27FC236}">
                <a16:creationId xmlns:a16="http://schemas.microsoft.com/office/drawing/2014/main" id="{299F27D2-713D-4BD6-8533-432786687B58}"/>
              </a:ext>
            </a:extLst>
          </p:cNvPr>
          <p:cNvSpPr txBox="1"/>
          <p:nvPr/>
        </p:nvSpPr>
        <p:spPr>
          <a:xfrm>
            <a:off x="1460695" y="1949067"/>
            <a:ext cx="9469902" cy="3785652"/>
          </a:xfrm>
          <a:prstGeom prst="rect">
            <a:avLst/>
          </a:prstGeom>
          <a:noFill/>
        </p:spPr>
        <p:txBody>
          <a:bodyPr wrap="square" rtlCol="0">
            <a:spAutoFit/>
          </a:bodyPr>
          <a:lstStyle/>
          <a:p>
            <a:r>
              <a:rPr lang="en-US" sz="2000" dirty="0">
                <a:solidFill>
                  <a:schemeClr val="bg1"/>
                </a:solidFill>
                <a:latin typeface="Bahnschrift SemiBold" panose="020B0502040204020203" pitchFamily="34" charset="0"/>
              </a:rPr>
              <a:t>1.	Initialize Model: Start with an initial prediction, typically the mean of the target values.</a:t>
            </a:r>
          </a:p>
          <a:p>
            <a:endParaRPr lang="en-US" sz="2000" dirty="0">
              <a:solidFill>
                <a:schemeClr val="bg1"/>
              </a:solidFill>
              <a:latin typeface="Bahnschrift SemiBold" panose="020B0502040204020203" pitchFamily="34" charset="0"/>
            </a:endParaRPr>
          </a:p>
          <a:p>
            <a:r>
              <a:rPr lang="en-US" sz="2000" dirty="0">
                <a:solidFill>
                  <a:schemeClr val="bg1"/>
                </a:solidFill>
                <a:latin typeface="Bahnschrift SemiBold" panose="020B0502040204020203" pitchFamily="34" charset="0"/>
              </a:rPr>
              <a:t>2.	Calculate Residuals:</a:t>
            </a:r>
          </a:p>
          <a:p>
            <a:endParaRPr lang="en-US" sz="2000" dirty="0">
              <a:solidFill>
                <a:schemeClr val="bg1"/>
              </a:solidFill>
              <a:latin typeface="Bahnschrift SemiBold" panose="020B0502040204020203" pitchFamily="34" charset="0"/>
            </a:endParaRPr>
          </a:p>
          <a:p>
            <a:endParaRPr lang="en-US" sz="2000" dirty="0">
              <a:solidFill>
                <a:schemeClr val="bg1"/>
              </a:solidFill>
              <a:latin typeface="Bahnschrift SemiBold" panose="020B0502040204020203" pitchFamily="34" charset="0"/>
            </a:endParaRPr>
          </a:p>
          <a:p>
            <a:endParaRPr lang="en-US" sz="2000" dirty="0">
              <a:solidFill>
                <a:schemeClr val="bg1"/>
              </a:solidFill>
              <a:latin typeface="Bahnschrift SemiBold" panose="020B0502040204020203" pitchFamily="34" charset="0"/>
            </a:endParaRPr>
          </a:p>
          <a:p>
            <a:endParaRPr lang="en-US" sz="2000" dirty="0">
              <a:solidFill>
                <a:schemeClr val="bg1"/>
              </a:solidFill>
              <a:latin typeface="Bahnschrift SemiBold" panose="020B0502040204020203" pitchFamily="34" charset="0"/>
            </a:endParaRPr>
          </a:p>
          <a:p>
            <a:r>
              <a:rPr lang="en-US" sz="2000" dirty="0">
                <a:solidFill>
                  <a:schemeClr val="bg1"/>
                </a:solidFill>
                <a:latin typeface="Bahnschrift SemiBold" panose="020B0502040204020203" pitchFamily="34" charset="0"/>
              </a:rPr>
              <a:t>3.	Train Decision Tree: Fit a decision tree to the residuals. </a:t>
            </a:r>
            <a:r>
              <a:rPr lang="en-US" sz="2000" dirty="0" err="1">
                <a:solidFill>
                  <a:schemeClr val="bg1"/>
                </a:solidFill>
                <a:latin typeface="Bahnschrift SemiBold" panose="020B0502040204020203" pitchFamily="34" charset="0"/>
              </a:rPr>
              <a:t>LightGBM</a:t>
            </a:r>
            <a:r>
              <a:rPr lang="en-US" sz="2000" dirty="0">
                <a:solidFill>
                  <a:schemeClr val="bg1"/>
                </a:solidFill>
                <a:latin typeface="Bahnschrift SemiBold" panose="020B0502040204020203" pitchFamily="34" charset="0"/>
              </a:rPr>
              <a:t> uses a leaf-wise (best-first) strategy to grow the tree, which chooses the leaf with the highest reduction in loss to split.</a:t>
            </a:r>
          </a:p>
          <a:p>
            <a:endParaRPr lang="en-US" sz="2000" dirty="0">
              <a:solidFill>
                <a:schemeClr val="bg1"/>
              </a:solidFill>
              <a:latin typeface="Bahnschrift SemiBold" panose="020B0502040204020203" pitchFamily="34" charset="0"/>
            </a:endParaRPr>
          </a:p>
        </p:txBody>
      </p:sp>
      <p:pic>
        <p:nvPicPr>
          <p:cNvPr id="2" name="Picture 1">
            <a:extLst>
              <a:ext uri="{FF2B5EF4-FFF2-40B4-BE49-F238E27FC236}">
                <a16:creationId xmlns:a16="http://schemas.microsoft.com/office/drawing/2014/main" id="{298E9F3E-8611-4D5E-89CB-ACBDE8E2C824}"/>
              </a:ext>
            </a:extLst>
          </p:cNvPr>
          <p:cNvPicPr>
            <a:picLocks noChangeAspect="1"/>
          </p:cNvPicPr>
          <p:nvPr/>
        </p:nvPicPr>
        <p:blipFill>
          <a:blip r:embed="rId2"/>
          <a:stretch>
            <a:fillRect/>
          </a:stretch>
        </p:blipFill>
        <p:spPr>
          <a:xfrm>
            <a:off x="2951869" y="3361247"/>
            <a:ext cx="5118880" cy="961292"/>
          </a:xfrm>
          <a:prstGeom prst="rect">
            <a:avLst/>
          </a:prstGeom>
        </p:spPr>
      </p:pic>
    </p:spTree>
    <p:extLst>
      <p:ext uri="{BB962C8B-B14F-4D97-AF65-F5344CB8AC3E}">
        <p14:creationId xmlns:p14="http://schemas.microsoft.com/office/powerpoint/2010/main" val="2630877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CEB3F-8140-4E91-968C-71E83F89C621}"/>
              </a:ext>
            </a:extLst>
          </p:cNvPr>
          <p:cNvSpPr txBox="1"/>
          <p:nvPr/>
        </p:nvSpPr>
        <p:spPr>
          <a:xfrm>
            <a:off x="3030414" y="1210832"/>
            <a:ext cx="6949440" cy="523220"/>
          </a:xfrm>
          <a:prstGeom prst="rect">
            <a:avLst/>
          </a:prstGeom>
          <a:noFill/>
        </p:spPr>
        <p:txBody>
          <a:bodyPr wrap="square" rtlCol="0">
            <a:spAutoFit/>
          </a:bodyPr>
          <a:lstStyle/>
          <a:p>
            <a:r>
              <a:rPr lang="en-US" sz="2800" dirty="0" err="1">
                <a:solidFill>
                  <a:schemeClr val="bg1"/>
                </a:solidFill>
                <a:latin typeface="Bahnschrift SemiBold" panose="020B0502040204020203" pitchFamily="34" charset="0"/>
              </a:rPr>
              <a:t>LgBoost</a:t>
            </a:r>
            <a:r>
              <a:rPr lang="en-US" sz="2800" dirty="0">
                <a:solidFill>
                  <a:schemeClr val="bg1"/>
                </a:solidFill>
                <a:latin typeface="Bahnschrift SemiBold" panose="020B0502040204020203" pitchFamily="34" charset="0"/>
              </a:rPr>
              <a:t> Regression Algorithm</a:t>
            </a:r>
            <a:endParaRPr lang="en-IN" sz="2800" dirty="0">
              <a:solidFill>
                <a:schemeClr val="bg1"/>
              </a:solidFill>
              <a:latin typeface="Bahnschrift SemiBold" panose="020B0502040204020203" pitchFamily="34" charset="0"/>
            </a:endParaRPr>
          </a:p>
        </p:txBody>
      </p:sp>
      <p:sp>
        <p:nvSpPr>
          <p:cNvPr id="4" name="TextBox 3">
            <a:extLst>
              <a:ext uri="{FF2B5EF4-FFF2-40B4-BE49-F238E27FC236}">
                <a16:creationId xmlns:a16="http://schemas.microsoft.com/office/drawing/2014/main" id="{299F27D2-713D-4BD6-8533-432786687B58}"/>
              </a:ext>
            </a:extLst>
          </p:cNvPr>
          <p:cNvSpPr txBox="1"/>
          <p:nvPr/>
        </p:nvSpPr>
        <p:spPr>
          <a:xfrm>
            <a:off x="1516966" y="1861516"/>
            <a:ext cx="9469902" cy="4093428"/>
          </a:xfrm>
          <a:prstGeom prst="rect">
            <a:avLst/>
          </a:prstGeom>
          <a:noFill/>
        </p:spPr>
        <p:txBody>
          <a:bodyPr wrap="square" rtlCol="0">
            <a:spAutoFit/>
          </a:bodyPr>
          <a:lstStyle/>
          <a:p>
            <a:r>
              <a:rPr lang="en-US" sz="2000" dirty="0">
                <a:solidFill>
                  <a:schemeClr val="bg1"/>
                </a:solidFill>
                <a:latin typeface="Bahnschrift SemiBold" panose="020B0502040204020203" pitchFamily="34" charset="0"/>
              </a:rPr>
              <a:t>4.	Leaf-wise Growth: Grow the tree vertically rather than level-wise, focusing on leaves that result in the greatest reduction in the loss function. This process is more efficient and leads to a more accurate model.</a:t>
            </a:r>
          </a:p>
          <a:p>
            <a:r>
              <a:rPr lang="en-US" sz="2000" dirty="0">
                <a:solidFill>
                  <a:schemeClr val="bg1"/>
                </a:solidFill>
                <a:latin typeface="Bahnschrift SemiBold" panose="020B0502040204020203" pitchFamily="34" charset="0"/>
              </a:rPr>
              <a:t>5.	Update Predictions: Update the predictions by adding the contribution from the new tree, scaled by a learning rate (𝛼α).</a:t>
            </a:r>
          </a:p>
          <a:p>
            <a:endParaRPr lang="en-US" sz="2000" dirty="0">
              <a:solidFill>
                <a:schemeClr val="bg1"/>
              </a:solidFill>
              <a:latin typeface="Bahnschrift SemiBold" panose="020B0502040204020203" pitchFamily="34" charset="0"/>
            </a:endParaRPr>
          </a:p>
          <a:p>
            <a:endParaRPr lang="en-US" sz="2000" dirty="0">
              <a:solidFill>
                <a:schemeClr val="bg1"/>
              </a:solidFill>
              <a:latin typeface="Bahnschrift SemiBold" panose="020B0502040204020203" pitchFamily="34" charset="0"/>
            </a:endParaRPr>
          </a:p>
          <a:p>
            <a:endParaRPr lang="en-US" sz="2000" dirty="0">
              <a:solidFill>
                <a:schemeClr val="bg1"/>
              </a:solidFill>
              <a:latin typeface="Bahnschrift SemiBold" panose="020B0502040204020203" pitchFamily="34" charset="0"/>
            </a:endParaRPr>
          </a:p>
          <a:p>
            <a:endParaRPr lang="en-US" sz="2000" dirty="0">
              <a:solidFill>
                <a:schemeClr val="bg1"/>
              </a:solidFill>
              <a:latin typeface="Bahnschrift SemiBold" panose="020B0502040204020203" pitchFamily="34" charset="0"/>
            </a:endParaRPr>
          </a:p>
          <a:p>
            <a:r>
              <a:rPr lang="en-US" sz="2000" dirty="0">
                <a:solidFill>
                  <a:schemeClr val="bg1"/>
                </a:solidFill>
                <a:latin typeface="Bahnschrift SemiBold" panose="020B0502040204020203" pitchFamily="34" charset="0"/>
              </a:rPr>
              <a:t>6.	Calculate new residuals based on the updated predictions.</a:t>
            </a:r>
          </a:p>
          <a:p>
            <a:r>
              <a:rPr lang="en-US" sz="2000" dirty="0">
                <a:solidFill>
                  <a:schemeClr val="bg1"/>
                </a:solidFill>
                <a:latin typeface="Bahnschrift SemiBold" panose="020B0502040204020203" pitchFamily="34" charset="0"/>
              </a:rPr>
              <a:t>7.	Repeat Steps 3-6</a:t>
            </a:r>
          </a:p>
          <a:p>
            <a:r>
              <a:rPr lang="en-US" sz="2000" dirty="0">
                <a:solidFill>
                  <a:schemeClr val="bg1"/>
                </a:solidFill>
                <a:latin typeface="Bahnschrift SemiBold" panose="020B0502040204020203" pitchFamily="34" charset="0"/>
              </a:rPr>
              <a:t>8.	The final model is an ensemble of all the trained trees, where each tree contributes to the final prediction.</a:t>
            </a:r>
          </a:p>
        </p:txBody>
      </p:sp>
      <p:pic>
        <p:nvPicPr>
          <p:cNvPr id="2" name="Picture 1">
            <a:extLst>
              <a:ext uri="{FF2B5EF4-FFF2-40B4-BE49-F238E27FC236}">
                <a16:creationId xmlns:a16="http://schemas.microsoft.com/office/drawing/2014/main" id="{1EFB4EA6-D01E-47AC-8CD0-1B156767E902}"/>
              </a:ext>
            </a:extLst>
          </p:cNvPr>
          <p:cNvPicPr>
            <a:picLocks noChangeAspect="1"/>
          </p:cNvPicPr>
          <p:nvPr/>
        </p:nvPicPr>
        <p:blipFill>
          <a:blip r:embed="rId2"/>
          <a:stretch>
            <a:fillRect/>
          </a:stretch>
        </p:blipFill>
        <p:spPr>
          <a:xfrm>
            <a:off x="2567463" y="3429000"/>
            <a:ext cx="7875342" cy="1111494"/>
          </a:xfrm>
          <a:prstGeom prst="rect">
            <a:avLst/>
          </a:prstGeom>
        </p:spPr>
      </p:pic>
    </p:spTree>
    <p:extLst>
      <p:ext uri="{BB962C8B-B14F-4D97-AF65-F5344CB8AC3E}">
        <p14:creationId xmlns:p14="http://schemas.microsoft.com/office/powerpoint/2010/main" val="3773281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CEB3F-8140-4E91-968C-71E83F89C621}"/>
              </a:ext>
            </a:extLst>
          </p:cNvPr>
          <p:cNvSpPr txBox="1"/>
          <p:nvPr/>
        </p:nvSpPr>
        <p:spPr>
          <a:xfrm>
            <a:off x="3030414" y="1210832"/>
            <a:ext cx="6949440" cy="523220"/>
          </a:xfrm>
          <a:prstGeom prst="rect">
            <a:avLst/>
          </a:prstGeom>
          <a:noFill/>
        </p:spPr>
        <p:txBody>
          <a:bodyPr wrap="square" rtlCol="0">
            <a:spAutoFit/>
          </a:bodyPr>
          <a:lstStyle/>
          <a:p>
            <a:r>
              <a:rPr lang="en-US" sz="2800" dirty="0" err="1">
                <a:solidFill>
                  <a:schemeClr val="bg1"/>
                </a:solidFill>
                <a:latin typeface="Bahnschrift SemiBold" panose="020B0502040204020203" pitchFamily="34" charset="0"/>
              </a:rPr>
              <a:t>LgBoost</a:t>
            </a:r>
            <a:r>
              <a:rPr lang="en-US" sz="2800" dirty="0">
                <a:solidFill>
                  <a:schemeClr val="bg1"/>
                </a:solidFill>
                <a:latin typeface="Bahnschrift SemiBold" panose="020B0502040204020203" pitchFamily="34" charset="0"/>
              </a:rPr>
              <a:t> Regression Algorithm</a:t>
            </a:r>
            <a:endParaRPr lang="en-IN" sz="2800" dirty="0">
              <a:solidFill>
                <a:schemeClr val="bg1"/>
              </a:solidFill>
              <a:latin typeface="Bahnschrift SemiBold" panose="020B0502040204020203" pitchFamily="34" charset="0"/>
            </a:endParaRPr>
          </a:p>
        </p:txBody>
      </p:sp>
      <p:sp>
        <p:nvSpPr>
          <p:cNvPr id="4" name="TextBox 3">
            <a:extLst>
              <a:ext uri="{FF2B5EF4-FFF2-40B4-BE49-F238E27FC236}">
                <a16:creationId xmlns:a16="http://schemas.microsoft.com/office/drawing/2014/main" id="{299F27D2-713D-4BD6-8533-432786687B58}"/>
              </a:ext>
            </a:extLst>
          </p:cNvPr>
          <p:cNvSpPr txBox="1"/>
          <p:nvPr/>
        </p:nvSpPr>
        <p:spPr>
          <a:xfrm>
            <a:off x="2135943" y="2600180"/>
            <a:ext cx="8738383" cy="2677656"/>
          </a:xfrm>
          <a:prstGeom prst="rect">
            <a:avLst/>
          </a:prstGeom>
          <a:noFill/>
        </p:spPr>
        <p:txBody>
          <a:bodyPr wrap="square" rtlCol="0">
            <a:spAutoFit/>
          </a:bodyPr>
          <a:lstStyle/>
          <a:p>
            <a:r>
              <a:rPr lang="en-US" sz="2400" dirty="0">
                <a:solidFill>
                  <a:schemeClr val="bg1"/>
                </a:solidFill>
                <a:latin typeface="Bahnschrift SemiBold" panose="020B0502040204020203" pitchFamily="34" charset="0"/>
              </a:rPr>
              <a:t>Pros</a:t>
            </a:r>
          </a:p>
          <a:p>
            <a:endParaRPr lang="en-US" sz="2400" dirty="0">
              <a:solidFill>
                <a:schemeClr val="bg1"/>
              </a:solidFill>
              <a:latin typeface="Bahnschrift SemiBold" panose="020B0502040204020203" pitchFamily="34" charset="0"/>
            </a:endParaRPr>
          </a:p>
          <a:p>
            <a:pPr marL="800100" lvl="1" indent="-342900">
              <a:buFont typeface="Arial" panose="020B0604020202020204" pitchFamily="34" charset="0"/>
              <a:buChar char="•"/>
            </a:pPr>
            <a:r>
              <a:rPr lang="en-US" sz="2400" dirty="0">
                <a:solidFill>
                  <a:schemeClr val="bg1"/>
                </a:solidFill>
                <a:latin typeface="Bahnschrift SemiBold" panose="020B0502040204020203" pitchFamily="34" charset="0"/>
              </a:rPr>
              <a:t>Faster Speed and Higher Accuracy</a:t>
            </a:r>
          </a:p>
          <a:p>
            <a:pPr marL="800100" lvl="1" indent="-342900">
              <a:buFont typeface="Arial" panose="020B0604020202020204" pitchFamily="34" charset="0"/>
              <a:buChar char="•"/>
            </a:pPr>
            <a:r>
              <a:rPr lang="en-US" sz="2400" dirty="0">
                <a:solidFill>
                  <a:schemeClr val="bg1"/>
                </a:solidFill>
                <a:latin typeface="Bahnschrift SemiBold" panose="020B0502040204020203" pitchFamily="34" charset="0"/>
              </a:rPr>
              <a:t>Lower Memory Usage</a:t>
            </a:r>
          </a:p>
          <a:p>
            <a:pPr marL="800100" lvl="1" indent="-342900">
              <a:buFont typeface="Arial" panose="020B0604020202020204" pitchFamily="34" charset="0"/>
              <a:buChar char="•"/>
            </a:pPr>
            <a:r>
              <a:rPr lang="en-US" sz="2400" dirty="0">
                <a:solidFill>
                  <a:schemeClr val="bg1"/>
                </a:solidFill>
                <a:latin typeface="Bahnschrift SemiBold" panose="020B0502040204020203" pitchFamily="34" charset="0"/>
              </a:rPr>
              <a:t>Better Accuracy</a:t>
            </a:r>
          </a:p>
          <a:p>
            <a:pPr marL="800100" lvl="1" indent="-342900">
              <a:buFont typeface="Arial" panose="020B0604020202020204" pitchFamily="34" charset="0"/>
              <a:buChar char="•"/>
            </a:pPr>
            <a:r>
              <a:rPr lang="en-US" sz="2400" dirty="0">
                <a:solidFill>
                  <a:schemeClr val="bg1"/>
                </a:solidFill>
                <a:latin typeface="Bahnschrift SemiBold" panose="020B0502040204020203" pitchFamily="34" charset="0"/>
              </a:rPr>
              <a:t>Support for Parallel and Distributed GPU Learning</a:t>
            </a:r>
          </a:p>
          <a:p>
            <a:pPr marL="800100" lvl="1" indent="-342900">
              <a:buFont typeface="Arial" panose="020B0604020202020204" pitchFamily="34" charset="0"/>
              <a:buChar char="•"/>
            </a:pPr>
            <a:r>
              <a:rPr lang="en-US" sz="2400" dirty="0">
                <a:solidFill>
                  <a:schemeClr val="bg1"/>
                </a:solidFill>
                <a:latin typeface="Bahnschrift SemiBold" panose="020B0502040204020203" pitchFamily="34" charset="0"/>
              </a:rPr>
              <a:t>Capability to Handle Large-Scale Data</a:t>
            </a:r>
            <a:endParaRPr lang="en-IN" sz="2400"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2713840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CEB3F-8140-4E91-968C-71E83F89C621}"/>
              </a:ext>
            </a:extLst>
          </p:cNvPr>
          <p:cNvSpPr txBox="1"/>
          <p:nvPr/>
        </p:nvSpPr>
        <p:spPr>
          <a:xfrm>
            <a:off x="3030414" y="1210832"/>
            <a:ext cx="6949440" cy="523220"/>
          </a:xfrm>
          <a:prstGeom prst="rect">
            <a:avLst/>
          </a:prstGeom>
          <a:noFill/>
        </p:spPr>
        <p:txBody>
          <a:bodyPr wrap="square" rtlCol="0">
            <a:spAutoFit/>
          </a:bodyPr>
          <a:lstStyle/>
          <a:p>
            <a:r>
              <a:rPr lang="en-US" sz="2800" dirty="0" err="1">
                <a:solidFill>
                  <a:schemeClr val="bg1"/>
                </a:solidFill>
                <a:latin typeface="Bahnschrift SemiBold" panose="020B0502040204020203" pitchFamily="34" charset="0"/>
              </a:rPr>
              <a:t>LgBoost</a:t>
            </a:r>
            <a:r>
              <a:rPr lang="en-US" sz="2800" dirty="0">
                <a:solidFill>
                  <a:schemeClr val="bg1"/>
                </a:solidFill>
                <a:latin typeface="Bahnschrift SemiBold" panose="020B0502040204020203" pitchFamily="34" charset="0"/>
              </a:rPr>
              <a:t> Regression Algorithm</a:t>
            </a:r>
            <a:endParaRPr lang="en-IN" sz="2800" dirty="0">
              <a:solidFill>
                <a:schemeClr val="bg1"/>
              </a:solidFill>
              <a:latin typeface="Bahnschrift SemiBold" panose="020B0502040204020203" pitchFamily="34" charset="0"/>
            </a:endParaRPr>
          </a:p>
        </p:txBody>
      </p:sp>
      <p:sp>
        <p:nvSpPr>
          <p:cNvPr id="4" name="TextBox 3">
            <a:extLst>
              <a:ext uri="{FF2B5EF4-FFF2-40B4-BE49-F238E27FC236}">
                <a16:creationId xmlns:a16="http://schemas.microsoft.com/office/drawing/2014/main" id="{299F27D2-713D-4BD6-8533-432786687B58}"/>
              </a:ext>
            </a:extLst>
          </p:cNvPr>
          <p:cNvSpPr txBox="1"/>
          <p:nvPr/>
        </p:nvSpPr>
        <p:spPr>
          <a:xfrm>
            <a:off x="812408" y="1667439"/>
            <a:ext cx="10272934" cy="4524315"/>
          </a:xfrm>
          <a:prstGeom prst="rect">
            <a:avLst/>
          </a:prstGeom>
          <a:noFill/>
        </p:spPr>
        <p:txBody>
          <a:bodyPr wrap="square" rtlCol="0">
            <a:spAutoFit/>
          </a:bodyPr>
          <a:lstStyle/>
          <a:p>
            <a:r>
              <a:rPr lang="en-US" sz="2400" dirty="0">
                <a:solidFill>
                  <a:schemeClr val="bg1"/>
                </a:solidFill>
                <a:latin typeface="Bahnschrift SemiBold" panose="020B0502040204020203" pitchFamily="34" charset="0"/>
              </a:rPr>
              <a:t>Cons</a:t>
            </a:r>
          </a:p>
          <a:p>
            <a:endParaRPr lang="en-US" sz="2400" dirty="0">
              <a:solidFill>
                <a:schemeClr val="bg1"/>
              </a:solidFill>
              <a:latin typeface="Bahnschrift SemiBold" panose="020B0502040204020203" pitchFamily="34" charset="0"/>
            </a:endParaRPr>
          </a:p>
          <a:p>
            <a:pPr marL="800100" lvl="1" indent="-342900">
              <a:buFont typeface="Arial" panose="020B0604020202020204" pitchFamily="34" charset="0"/>
              <a:buChar char="•"/>
            </a:pPr>
            <a:r>
              <a:rPr lang="en-US" sz="2400" dirty="0">
                <a:solidFill>
                  <a:schemeClr val="bg1"/>
                </a:solidFill>
                <a:latin typeface="Bahnschrift SemiBold" panose="020B0502040204020203" pitchFamily="34" charset="0"/>
              </a:rPr>
              <a:t>Particularly when the model is overly complex or there is insufficient regularization. Overfitting can cause poor generalization performance on new, unseen data.</a:t>
            </a:r>
          </a:p>
          <a:p>
            <a:pPr marL="800100" lvl="1" indent="-342900">
              <a:buFont typeface="Arial" panose="020B0604020202020204" pitchFamily="34" charset="0"/>
              <a:buChar char="•"/>
            </a:pPr>
            <a:r>
              <a:rPr lang="en-US" sz="2400" dirty="0">
                <a:solidFill>
                  <a:schemeClr val="bg1"/>
                </a:solidFill>
                <a:latin typeface="Bahnschrift SemiBold" panose="020B0502040204020203" pitchFamily="34" charset="0"/>
              </a:rPr>
              <a:t>While </a:t>
            </a:r>
            <a:r>
              <a:rPr lang="en-US" sz="2400" dirty="0" err="1">
                <a:solidFill>
                  <a:schemeClr val="bg1"/>
                </a:solidFill>
                <a:latin typeface="Bahnschrift SemiBold" panose="020B0502040204020203" pitchFamily="34" charset="0"/>
              </a:rPr>
              <a:t>LightGBM</a:t>
            </a:r>
            <a:r>
              <a:rPr lang="en-US" sz="2400" dirty="0">
                <a:solidFill>
                  <a:schemeClr val="bg1"/>
                </a:solidFill>
                <a:latin typeface="Bahnschrift SemiBold" panose="020B0502040204020203" pitchFamily="34" charset="0"/>
              </a:rPr>
              <a:t> can handle raw and unprocessed data, with proper feature engineering, its performance can be greatly enhanced. This means that users may need to devote time and effort to developing relevant features for the model.</a:t>
            </a:r>
          </a:p>
          <a:p>
            <a:pPr marL="800100" lvl="1" indent="-342900">
              <a:buFont typeface="Arial" panose="020B0604020202020204" pitchFamily="34" charset="0"/>
              <a:buChar char="•"/>
            </a:pPr>
            <a:r>
              <a:rPr lang="en-US" sz="2400" dirty="0">
                <a:solidFill>
                  <a:schemeClr val="bg1"/>
                </a:solidFill>
                <a:latin typeface="Bahnschrift SemiBold" panose="020B0502040204020203" pitchFamily="34" charset="0"/>
              </a:rPr>
              <a:t>While </a:t>
            </a:r>
            <a:r>
              <a:rPr lang="en-US" sz="2400" dirty="0" err="1">
                <a:solidFill>
                  <a:schemeClr val="bg1"/>
                </a:solidFill>
                <a:latin typeface="Bahnschrift SemiBold" panose="020B0502040204020203" pitchFamily="34" charset="0"/>
              </a:rPr>
              <a:t>LightGBM</a:t>
            </a:r>
            <a:r>
              <a:rPr lang="en-US" sz="2400" dirty="0">
                <a:solidFill>
                  <a:schemeClr val="bg1"/>
                </a:solidFill>
                <a:latin typeface="Bahnschrift SemiBold" panose="020B0502040204020203" pitchFamily="34" charset="0"/>
              </a:rPr>
              <a:t> offers various hyperparameters for fine-tuning model performance, selecting the optimal values can be challenging and may require extensive experimentation. </a:t>
            </a:r>
          </a:p>
        </p:txBody>
      </p:sp>
    </p:spTree>
    <p:extLst>
      <p:ext uri="{BB962C8B-B14F-4D97-AF65-F5344CB8AC3E}">
        <p14:creationId xmlns:p14="http://schemas.microsoft.com/office/powerpoint/2010/main" val="214791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CEB3F-8140-4E91-968C-71E83F89C621}"/>
              </a:ext>
            </a:extLst>
          </p:cNvPr>
          <p:cNvSpPr txBox="1"/>
          <p:nvPr/>
        </p:nvSpPr>
        <p:spPr>
          <a:xfrm>
            <a:off x="3030414" y="1210832"/>
            <a:ext cx="6949440" cy="523220"/>
          </a:xfrm>
          <a:prstGeom prst="rect">
            <a:avLst/>
          </a:prstGeom>
          <a:noFill/>
        </p:spPr>
        <p:txBody>
          <a:bodyPr wrap="square" rtlCol="0">
            <a:spAutoFit/>
          </a:bodyPr>
          <a:lstStyle/>
          <a:p>
            <a:r>
              <a:rPr lang="en-US" sz="2800" dirty="0" err="1">
                <a:solidFill>
                  <a:schemeClr val="bg1"/>
                </a:solidFill>
                <a:latin typeface="Bahnschrift SemiBold" panose="020B0502040204020203" pitchFamily="34" charset="0"/>
              </a:rPr>
              <a:t>LgBoost</a:t>
            </a:r>
            <a:r>
              <a:rPr lang="en-US" sz="2800" dirty="0">
                <a:solidFill>
                  <a:schemeClr val="bg1"/>
                </a:solidFill>
                <a:latin typeface="Bahnschrift SemiBold" panose="020B0502040204020203" pitchFamily="34" charset="0"/>
              </a:rPr>
              <a:t> Regression Algorithm</a:t>
            </a:r>
            <a:endParaRPr lang="en-IN" sz="2800" dirty="0">
              <a:solidFill>
                <a:schemeClr val="bg1"/>
              </a:solidFill>
              <a:latin typeface="Bahnschrift SemiBold" panose="020B0502040204020203" pitchFamily="34" charset="0"/>
            </a:endParaRPr>
          </a:p>
        </p:txBody>
      </p:sp>
      <p:sp>
        <p:nvSpPr>
          <p:cNvPr id="4" name="TextBox 3">
            <a:extLst>
              <a:ext uri="{FF2B5EF4-FFF2-40B4-BE49-F238E27FC236}">
                <a16:creationId xmlns:a16="http://schemas.microsoft.com/office/drawing/2014/main" id="{299F27D2-713D-4BD6-8533-432786687B58}"/>
              </a:ext>
            </a:extLst>
          </p:cNvPr>
          <p:cNvSpPr txBox="1"/>
          <p:nvPr/>
        </p:nvSpPr>
        <p:spPr>
          <a:xfrm>
            <a:off x="2023401" y="2234420"/>
            <a:ext cx="8738383" cy="3416320"/>
          </a:xfrm>
          <a:prstGeom prst="rect">
            <a:avLst/>
          </a:prstGeom>
          <a:noFill/>
        </p:spPr>
        <p:txBody>
          <a:bodyPr wrap="square" rtlCol="0">
            <a:spAutoFit/>
          </a:bodyPr>
          <a:lstStyle/>
          <a:p>
            <a:r>
              <a:rPr lang="en-US" sz="2400" dirty="0">
                <a:solidFill>
                  <a:schemeClr val="bg1"/>
                </a:solidFill>
                <a:latin typeface="Bahnschrift SemiBold" panose="020B0502040204020203" pitchFamily="34" charset="0"/>
              </a:rPr>
              <a:t>Application</a:t>
            </a:r>
          </a:p>
          <a:p>
            <a:pPr lvl="1"/>
            <a:endParaRPr lang="en-US" sz="2400" dirty="0">
              <a:solidFill>
                <a:schemeClr val="bg1"/>
              </a:solidFill>
              <a:latin typeface="Bahnschrift SemiBold" panose="020B0502040204020203" pitchFamily="34" charset="0"/>
            </a:endParaRPr>
          </a:p>
          <a:p>
            <a:pPr marL="800100" lvl="1" indent="-342900">
              <a:buFont typeface="Arial" panose="020B0604020202020204" pitchFamily="34" charset="0"/>
              <a:buChar char="•"/>
            </a:pPr>
            <a:r>
              <a:rPr lang="en-US" sz="2400" dirty="0">
                <a:solidFill>
                  <a:schemeClr val="bg1"/>
                </a:solidFill>
                <a:latin typeface="Bahnschrift SemiBold" panose="020B0502040204020203" pitchFamily="34" charset="0"/>
              </a:rPr>
              <a:t>Applied in various domains such as finance (credit scoring, fraud detection), healthcare (disease prediction, Medical Image Analysis), marketing (customer segmentation), and more</a:t>
            </a:r>
          </a:p>
          <a:p>
            <a:pPr marL="800100" lvl="1" indent="-342900">
              <a:buFont typeface="Arial" panose="020B0604020202020204" pitchFamily="34" charset="0"/>
              <a:buChar char="•"/>
            </a:pPr>
            <a:r>
              <a:rPr lang="en-US" sz="2400" dirty="0">
                <a:solidFill>
                  <a:schemeClr val="bg1"/>
                </a:solidFill>
                <a:latin typeface="Bahnschrift SemiBold" panose="020B0502040204020203" pitchFamily="34" charset="0"/>
              </a:rPr>
              <a:t>Algorithmic Trading</a:t>
            </a:r>
          </a:p>
          <a:p>
            <a:pPr marL="800100" lvl="1" indent="-342900">
              <a:buFont typeface="Arial" panose="020B0604020202020204" pitchFamily="34" charset="0"/>
              <a:buChar char="•"/>
            </a:pPr>
            <a:r>
              <a:rPr lang="en-US" sz="2400" dirty="0">
                <a:solidFill>
                  <a:schemeClr val="bg1"/>
                </a:solidFill>
                <a:latin typeface="Bahnschrift SemiBold" panose="020B0502040204020203" pitchFamily="34" charset="0"/>
              </a:rPr>
              <a:t>Traffic Flow Prediction</a:t>
            </a:r>
          </a:p>
          <a:p>
            <a:pPr marL="800100" lvl="1" indent="-342900">
              <a:buFont typeface="Arial" panose="020B0604020202020204" pitchFamily="34" charset="0"/>
              <a:buChar char="•"/>
            </a:pPr>
            <a:endParaRPr lang="en-US" sz="2400"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10978296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8998</TotalTime>
  <Words>433</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Bahnschrift SemiBold</vt:lpstr>
      <vt:lpstr>Century Gothic</vt:lpstr>
      <vt:lpstr>Wingdings 3</vt:lpstr>
      <vt:lpstr>Ion Boardroom</vt:lpstr>
      <vt:lpstr>Lg Boosting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 Boosting Regression</dc:title>
  <dc:creator>User</dc:creator>
  <cp:lastModifiedBy>User</cp:lastModifiedBy>
  <cp:revision>18</cp:revision>
  <dcterms:created xsi:type="dcterms:W3CDTF">2024-07-09T16:34:22Z</dcterms:created>
  <dcterms:modified xsi:type="dcterms:W3CDTF">2024-07-19T18:29:39Z</dcterms:modified>
</cp:coreProperties>
</file>