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57" r:id="rId4"/>
    <p:sldId id="279" r:id="rId5"/>
    <p:sldId id="290" r:id="rId6"/>
    <p:sldId id="265" r:id="rId7"/>
    <p:sldId id="258" r:id="rId8"/>
    <p:sldId id="259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52405113723864E-2"/>
          <c:y val="6.678028795711826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32-4FCB-83B6-364BA5FB9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8C-49B2-8B29-48EA67E53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49-4D1D-A533-B601AAF21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EA-4C2C-9694-9A259282F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BF-423E-AAA0-4E00F2F83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lustering in Machine Learning">
            <a:extLst>
              <a:ext uri="{FF2B5EF4-FFF2-40B4-BE49-F238E27FC236}">
                <a16:creationId xmlns:a16="http://schemas.microsoft.com/office/drawing/2014/main" id="{9040C1BC-1139-44A9-9D4F-C66DF8F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8738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sliding-window 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Non-parametric, non-hierarchical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fixed number of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Initialize kernel bandwidth (h)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For each data point: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mean shift vector (direction of maximum density)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data point to new location (mean shift)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Repeat step 2 until convergence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Group points into clusters based on convergence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83D-84FA-4D64-A1DA-EEBED0E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388946"/>
            <a:ext cx="346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69AB-C977-4BBA-9A17-8A34409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057877"/>
            <a:ext cx="3439691" cy="198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5F4A-F8CB-4F83-A291-E70BA22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98" y="923621"/>
            <a:ext cx="3720839" cy="217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A9CAE-20B1-43B5-A4CF-1D5A9EC8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1089388"/>
            <a:ext cx="3434342" cy="198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35C4-E812-400E-8512-0D3B8EE8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3646715"/>
            <a:ext cx="4087487" cy="215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26C4E-2335-473B-BE0D-8EB377E9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20" y="3646715"/>
            <a:ext cx="3702811" cy="215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51804-D8AD-4A0F-9C7F-17ECC81E4E2A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bandwidth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Object tracking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929B-2CFD-40C6-87EE-6934EAD8C527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4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bottom-up hierarchical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Starts with individual data points as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Merges closest clusters iteratively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Forms a tree-like structure (dendrogram)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each data point as a separate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pairwise distances between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 the closest two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distances between merged cluster and other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3-4 until desired number of clusters is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7A96C-5F5B-4F39-88AC-717771A1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5282784"/>
            <a:ext cx="4619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657819"/>
              </p:ext>
            </p:extLst>
          </p:nvPr>
        </p:nvGraphicFramePr>
        <p:xfrm>
          <a:off x="806551" y="147710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6F47CC-0F4B-43E8-8002-BDCE12125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294138"/>
              </p:ext>
            </p:extLst>
          </p:nvPr>
        </p:nvGraphicFramePr>
        <p:xfrm>
          <a:off x="4304714" y="147710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7B6502-2F59-47F2-8C2D-DD77945BB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5321"/>
              </p:ext>
            </p:extLst>
          </p:nvPr>
        </p:nvGraphicFramePr>
        <p:xfrm>
          <a:off x="7802877" y="147710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1E3EA2-F8F5-40DD-869C-AC9BD231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513843"/>
              </p:ext>
            </p:extLst>
          </p:nvPr>
        </p:nvGraphicFramePr>
        <p:xfrm>
          <a:off x="806551" y="416089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287A6C-A09B-44DF-96DC-32CE66659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424320"/>
              </p:ext>
            </p:extLst>
          </p:nvPr>
        </p:nvGraphicFramePr>
        <p:xfrm>
          <a:off x="4304714" y="416089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C876E1-6A30-4FDB-8CEA-F1818B2B6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804943"/>
              </p:ext>
            </p:extLst>
          </p:nvPr>
        </p:nvGraphicFramePr>
        <p:xfrm>
          <a:off x="7802877" y="416089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8979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887E-13F6-411A-B58A-763A4F5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258358"/>
            <a:ext cx="3371851" cy="2334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21D54-922B-4695-8056-401BF088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463145"/>
            <a:ext cx="5829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A3C0-8D4C-442C-A204-15E028B8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987271"/>
            <a:ext cx="3133726" cy="229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86C17-8C30-4715-8F39-52705AB3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8" y="4130146"/>
            <a:ext cx="6362700" cy="1714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B1628D-2AE3-49B8-963D-6DBE82AE7AD6}"/>
              </a:ext>
            </a:extLst>
          </p:cNvPr>
          <p:cNvSpPr txBox="1"/>
          <p:nvPr/>
        </p:nvSpPr>
        <p:spPr>
          <a:xfrm>
            <a:off x="3483746" y="368425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192E3-7AAA-42DF-8554-87DF2567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" y="747712"/>
            <a:ext cx="3705225" cy="273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2296-4C17-4328-9BC6-B8B5495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5" y="1238249"/>
            <a:ext cx="64198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0353-D67E-4C6A-920E-8D724EA5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" y="3686175"/>
            <a:ext cx="3705225" cy="2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46DE1-BBB0-4981-9BB1-737D40A7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24" y="2653512"/>
            <a:ext cx="5095877" cy="379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8D88E-490E-4D5D-999C-0ADE6951231C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a hierarchical structure (dendrogram)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visualize and interpret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 to choose optimal number of clusters- Sensitive to noise and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2B663-3D7D-48F7-B7A4-CE9085A62683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3" y="1318175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clustering algorithm for large datasets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Balanced Iterative Reducing and Clustering using Hierarchies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Balances computational efficiency and clustering quality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a tree-like data structure (Clustering Feature (CF)-Tree)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CF-Tree with a single leaf node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Scan data points and insert into CF-Tree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leaf node is full, split and create new leaf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tree height exceeds threshold, merge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all data points are inserted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 clustering on leaf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96AB6-8029-4C67-B6B2-97417AD7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3" y="5576887"/>
            <a:ext cx="315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61416"/>
              </p:ext>
            </p:extLst>
          </p:nvPr>
        </p:nvGraphicFramePr>
        <p:xfrm>
          <a:off x="8175623" y="3043237"/>
          <a:ext cx="3711577" cy="25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9A2D33-DFED-4BAF-B823-DEB2A738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262591"/>
            <a:ext cx="5533359" cy="16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1B059-4A87-40E9-B222-24708E06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290623"/>
            <a:ext cx="6434194" cy="230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F2A-AFE4-4E8A-AC65-7117F3BB6179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2631-88BF-43E8-87E5-CA765E7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1142699"/>
            <a:ext cx="4279771" cy="1081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5D19-D1CB-4919-B4C0-EADB677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2849758"/>
            <a:ext cx="5553075" cy="2562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2A9DF-6BDB-48DA-8196-AD7524BFC6C3}"/>
              </a:ext>
            </a:extLst>
          </p:cNvPr>
          <p:cNvSpPr/>
          <p:nvPr/>
        </p:nvSpPr>
        <p:spPr>
          <a:xfrm>
            <a:off x="9158289" y="2053226"/>
            <a:ext cx="2075371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</a:t>
            </a:r>
          </a:p>
          <a:p>
            <a:pPr algn="ctr"/>
            <a:r>
              <a:rPr lang="en-US" sz="1200" dirty="0"/>
              <a:t>N=1, LS=(2,3), SS=(4,9)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D975F-C35A-4743-B818-753B4F0BEE41}"/>
              </a:ext>
            </a:extLst>
          </p:cNvPr>
          <p:cNvSpPr/>
          <p:nvPr/>
        </p:nvSpPr>
        <p:spPr>
          <a:xfrm>
            <a:off x="9180038" y="5238160"/>
            <a:ext cx="2077146" cy="39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E38C-074B-4A47-8DE5-BF7CC50C92BF}"/>
              </a:ext>
            </a:extLst>
          </p:cNvPr>
          <p:cNvSpPr/>
          <p:nvPr/>
        </p:nvSpPr>
        <p:spPr>
          <a:xfrm>
            <a:off x="9156515" y="1142699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3AEC9-BDB0-4680-A1E1-5BBD9FDFD8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195088" y="1641571"/>
            <a:ext cx="887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C346B-DE0A-466C-8AC7-F12BCD9DBB98}"/>
              </a:ext>
            </a:extLst>
          </p:cNvPr>
          <p:cNvSpPr/>
          <p:nvPr/>
        </p:nvSpPr>
        <p:spPr>
          <a:xfrm>
            <a:off x="9156514" y="4293398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22FF7-B3F3-487E-80FC-F78A103519FE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10195087" y="4792270"/>
            <a:ext cx="23524" cy="4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2C238-EC50-4A6C-92F2-B6CBE14B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3" y="966486"/>
            <a:ext cx="2761540" cy="1921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A4993-A4D3-4680-AD82-D6E8E197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13" y="4395057"/>
            <a:ext cx="3012315" cy="1994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DE1189-B692-45F9-943D-271722151695}"/>
              </a:ext>
            </a:extLst>
          </p:cNvPr>
          <p:cNvSpPr txBox="1"/>
          <p:nvPr/>
        </p:nvSpPr>
        <p:spPr>
          <a:xfrm>
            <a:off x="4323720" y="44022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76D48-AE49-4AE0-82C3-FB0BC52F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3" y="903514"/>
            <a:ext cx="6065393" cy="2525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B396A-9A0D-4FEB-A393-E8E55E742876}"/>
              </a:ext>
            </a:extLst>
          </p:cNvPr>
          <p:cNvSpPr/>
          <p:nvPr/>
        </p:nvSpPr>
        <p:spPr>
          <a:xfrm>
            <a:off x="708218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BB4BA-612E-42C2-B52C-B1E48281FA99}"/>
              </a:ext>
            </a:extLst>
          </p:cNvPr>
          <p:cNvSpPr/>
          <p:nvPr/>
        </p:nvSpPr>
        <p:spPr>
          <a:xfrm>
            <a:off x="8434562" y="4037480"/>
            <a:ext cx="1467200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E43C8-61B0-4CB9-8D88-8A82B1426494}"/>
              </a:ext>
            </a:extLst>
          </p:cNvPr>
          <p:cNvSpPr/>
          <p:nvPr/>
        </p:nvSpPr>
        <p:spPr>
          <a:xfrm>
            <a:off x="936766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6AAFA-0FDD-42FF-B506-9E22C77BE4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8125174" y="4332756"/>
            <a:ext cx="1042988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B16FC3-F3DA-4CFF-950F-BD4213AB346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68162" y="4332756"/>
            <a:ext cx="1242492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B9674-552C-45E5-ADFF-9CAFBF3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34921"/>
            <a:ext cx="3667125" cy="242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50641-AC54-4053-9169-94898E3355FF}"/>
              </a:ext>
            </a:extLst>
          </p:cNvPr>
          <p:cNvSpPr txBox="1"/>
          <p:nvPr/>
        </p:nvSpPr>
        <p:spPr>
          <a:xfrm>
            <a:off x="4323720" y="392333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B02A4-1FD7-45AF-8EE3-466EE8D2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57312"/>
            <a:ext cx="5629275" cy="196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F09C19-7204-4A70-9BEB-B82C510369AB}"/>
              </a:ext>
            </a:extLst>
          </p:cNvPr>
          <p:cNvSpPr/>
          <p:nvPr/>
        </p:nvSpPr>
        <p:spPr>
          <a:xfrm>
            <a:off x="63911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D7D8B-B936-4748-A0A9-BDB697603266}"/>
              </a:ext>
            </a:extLst>
          </p:cNvPr>
          <p:cNvSpPr/>
          <p:nvPr/>
        </p:nvSpPr>
        <p:spPr>
          <a:xfrm>
            <a:off x="8568084" y="3783440"/>
            <a:ext cx="1253426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84ADA-0972-4A51-BAB5-A04B42B13D10}"/>
              </a:ext>
            </a:extLst>
          </p:cNvPr>
          <p:cNvSpPr/>
          <p:nvPr/>
        </p:nvSpPr>
        <p:spPr>
          <a:xfrm>
            <a:off x="82939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BFC55-E4FE-4348-8067-03F55A3CAF1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282209" y="4078716"/>
            <a:ext cx="19125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08A3BC-907C-4DBE-B966-03B3722FE2D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85009" y="4078716"/>
            <a:ext cx="97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D8C-D4E4-46D9-8D61-5C2D8F71CB3A}"/>
              </a:ext>
            </a:extLst>
          </p:cNvPr>
          <p:cNvSpPr/>
          <p:nvPr/>
        </p:nvSpPr>
        <p:spPr>
          <a:xfrm>
            <a:off x="10238415" y="4823748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CF3: (8,8)</a:t>
            </a:r>
          </a:p>
          <a:p>
            <a:pPr algn="ctr"/>
            <a:r>
              <a:rPr lang="en-US" sz="1200" dirty="0"/>
              <a:t>N=1, LS=(8,8), SS=(64,64)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E2448-2E0A-4A63-B504-CA867E0CCBE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4797" y="4078716"/>
            <a:ext cx="1934641" cy="7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96D7AB-211D-452A-AF88-089E95D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0" y="3571141"/>
            <a:ext cx="3771980" cy="271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4EE05-DC37-461D-A27B-F8BA0213ECAA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for large datasets (O(n)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threshold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mining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46E0-DA23-431B-B97F-288FC313E42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3" y="1318175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clustering algorithm based on message passing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exemplars (representative data points)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around exemplars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similarity matrix (S)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responsibility matrix (R)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availability matrix (A)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R and A matrices iteratively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exemplars and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4AB6E-15CE-4B51-BC68-E7D1668C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9" y="5462587"/>
            <a:ext cx="4200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929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94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94525-2439-40B0-8FD7-FA6A13E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63" y="1709765"/>
            <a:ext cx="4200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0F7BD-ED8A-4CC1-A14A-555282A8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56" y="1276617"/>
            <a:ext cx="2516652" cy="169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40A06-16B0-4772-B8B4-02AFE835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24" y="3449639"/>
            <a:ext cx="6425346" cy="24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2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5FFC-2FD8-41D5-9DF8-D5416321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29" y="1415121"/>
            <a:ext cx="6286361" cy="436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34700-5D5D-4C8F-8859-2BE6C90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05" y="1208869"/>
            <a:ext cx="39243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ECC7D-CBFF-481F-9F8A-A8ED9F4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05" y="3429000"/>
            <a:ext cx="3539564" cy="23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3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damping factor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CF237-C0F2-4A9E-A498-FD266F4A2868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403600"/>
              </p:ext>
            </p:extLst>
          </p:nvPr>
        </p:nvGraphicFramePr>
        <p:xfrm>
          <a:off x="2031998" y="719666"/>
          <a:ext cx="4954589" cy="362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7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93185"/>
              </p:ext>
            </p:extLst>
          </p:nvPr>
        </p:nvGraphicFramePr>
        <p:xfrm>
          <a:off x="2031998" y="719666"/>
          <a:ext cx="4954589" cy="362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43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1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14103</TotalTime>
  <Words>1118</Words>
  <Application>Microsoft Office PowerPoint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62</cp:revision>
  <dcterms:created xsi:type="dcterms:W3CDTF">2024-08-23T23:19:52Z</dcterms:created>
  <dcterms:modified xsi:type="dcterms:W3CDTF">2024-09-12T14:04:48Z</dcterms:modified>
</cp:coreProperties>
</file>