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57" r:id="rId4"/>
    <p:sldId id="265" r:id="rId5"/>
    <p:sldId id="258" r:id="rId6"/>
    <p:sldId id="259" r:id="rId7"/>
    <p:sldId id="260" r:id="rId8"/>
    <p:sldId id="262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46557271216421E-2"/>
          <c:y val="6.7763849931369177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Y-Values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E4FA-43B0-872F-BB02B4381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46557271216421E-2"/>
          <c:y val="6.7763849931369177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Y-Values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EC96-4D50-8C07-EE21BFA362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46557271216421E-2"/>
          <c:y val="6.7763849931369177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32-4FCB-83B6-364BA5FB90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46557271216421E-2"/>
          <c:y val="6.7763849931369177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C8C-49B2-8B29-48EA67E53B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46557271216421E-2"/>
          <c:y val="6.7763849931369177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49-4D1D-A533-B601AAF21A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46557271216421E-2"/>
          <c:y val="6.7763849931369177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AEA-4C2C-9694-9A259282FF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46557271216421E-2"/>
          <c:y val="6.7763849931369177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4BF-423E-AAA0-4E00F2F83D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271038385826774E-2"/>
          <c:y val="3.5238371355907273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FA-43B0-872F-BB02B4381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271038385826774E-2"/>
          <c:y val="3.5238371355907273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FA-43B0-872F-BB02B4381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22910238451549"/>
          <c:y val="4.0708794818003068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Y-Values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93FE-4FDB-A1BA-C4B5226C21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7T08:16:20.11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7T08:16:20.11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BE07B-4151-411A-A48D-7B840AF9CC4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504D0-FB09-41F4-AF52-3E0A7537A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52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5799-2F53-40AF-B2A2-A6D6CF49B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6426F-8D60-4D34-A8DB-4E50AED70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C388A-B005-4A09-840E-D91F599C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9C3BD-A7E0-481E-B4FB-7EC87765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E50D-AF5E-4E0D-9767-0B1671BE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97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38E6-572B-4C79-8B1A-A9798AB2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74B68-39D3-46B0-81B6-65AE7759F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A98B-C44C-4925-B636-FE453B0A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5DA6-2622-429C-B6FF-4D39C811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E57FA-5858-4339-99E0-9BDBF221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7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6F001-04B8-4B99-9EFD-9D59EC83A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DB7B6-AF4A-4BE3-B2F2-38DC536BA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9FE-97AD-4E44-8DA3-BCE35E07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76DC5-C1BA-48DD-89A1-78EC444F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16D8-EB93-4BC3-9E3A-A79937CC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14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90B7-E368-44D7-8E1F-165C8F45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C932E-E2A0-44C2-8023-167D89F1D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8FF1E-9EFD-41C4-A81F-34578E50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48704-1AA5-4E7D-903F-40B9E0B4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7A03C-073B-4102-8EE5-EA932C81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90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3219-504F-477D-B654-DBFA8251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DF70C-BA60-4DA4-A206-4659F2729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643F-9BA4-479E-8D3C-A062A7E7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1CBC-7AC7-45EF-8207-8009AF01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6C8A5-1C1F-4E97-A47A-D77161A2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42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BC6B-2D98-4D20-870D-309D4C28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9A58A-8336-4FA2-AE24-72F9866D2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45D07-91FF-4958-BFDF-DFC08C128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EC2CA-C2B4-4FA6-A5FF-251189F5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0BFD1-65C1-4112-8DCD-D2C14869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123A7-1869-4620-AAD8-B100BEC8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79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E50D-24EF-4F7B-887D-0E04ADE0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DA789-78B2-4377-B6B4-F68C39880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59BBA-A5C5-4098-8CCC-AE9A38CD1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C339A-C736-4BBD-860B-3134D2530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837B5-AD68-44E8-97E4-1FF30D58E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7D9B9-4668-4613-B94D-36D44DC9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DBDAE-862A-4024-8201-B751D41F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F2806-0625-47A7-9EEF-BF214FE1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66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AC8A-7F73-4D39-9512-82232419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ACA9F-A4EA-4111-8FE8-2575DF3C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E8C83-2F2E-47AE-B237-2E424A56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D5860-4996-498A-A386-D43A3B73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96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F4190-561E-455B-9F05-C025092E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91676-D98E-4D09-BE19-17633969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A8ADE-71BE-43B4-81CB-AF1D5751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53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2079-2A43-451B-992D-052EE560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52F45-0B2B-44BD-93C7-3BC0F6E7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05521-211C-4354-8753-12407FA58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50BB0-362C-4B55-893C-3A2ABD0E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2AB6B-FD4A-4D35-8CA2-12A1782E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B167C-705E-4419-A44A-E07E602E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47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464-5424-41F2-B45C-306801E0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D6004-B71F-46F6-BF0C-1193C4CAC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A055C-FE98-439C-9C77-A56989B0E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9AA68-B7BC-4D07-8E95-793DEB4A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1BEDF-0269-44CB-BEE5-A8D4A9A3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D9EF2-1EF1-460B-81DE-F6A1D2CB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0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33A59-CD26-46F2-AE23-61113FCC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B6B0C-CA41-4660-B945-CBE1CCFFB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38B8-5ADC-4315-ADB3-1A5B4502F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2BD0-17E5-4CD3-8A8A-078C365EACCB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41A9-B951-4F0E-B846-EC73A0464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F103B-DB6D-4748-8FCD-09751D503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56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Clustering in Machine Learning">
            <a:extLst>
              <a:ext uri="{FF2B5EF4-FFF2-40B4-BE49-F238E27FC236}">
                <a16:creationId xmlns:a16="http://schemas.microsoft.com/office/drawing/2014/main" id="{9040C1BC-1139-44A9-9D4F-C66DF8F2E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28738"/>
            <a:ext cx="97536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3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Efficient and scalable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Easy to implement and interpret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Fast convergence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218723" y="441034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initial centroid placement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Sensitivity to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Scalability issues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compression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Recommendation systems</a:t>
            </a:r>
          </a:p>
        </p:txBody>
      </p:sp>
    </p:spTree>
    <p:extLst>
      <p:ext uri="{BB962C8B-B14F-4D97-AF65-F5344CB8AC3E}">
        <p14:creationId xmlns:p14="http://schemas.microsoft.com/office/powerpoint/2010/main" val="2515337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2101362" y="139148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hybrid clustering approach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Combines K-Means and hierarchical clustering 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Divides data into two clusters at each step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Suitable for large 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3168756" y="572663"/>
            <a:ext cx="5854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Bisecting </a:t>
            </a:r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2101362" y="3098098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K (number of clusters)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Select a cluster to bisect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Apply K-Means on the selected cluster with K=2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Split the cluster into two new clusters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Repeat steps 2-4 until K clusters are obtained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F583B-3C09-4697-AA67-2CE32D872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44" y="5286894"/>
            <a:ext cx="70485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7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4082B2D-6687-41B6-8638-D1E40CBD1082}"/>
              </a:ext>
            </a:extLst>
          </p:cNvPr>
          <p:cNvSpPr txBox="1"/>
          <p:nvPr/>
        </p:nvSpPr>
        <p:spPr>
          <a:xfrm>
            <a:off x="1123626" y="2597220"/>
            <a:ext cx="173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Data set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B90A28-7764-4E9F-92A0-E35992E082E8}"/>
              </a:ext>
            </a:extLst>
          </p:cNvPr>
          <p:cNvSpPr txBox="1"/>
          <p:nvPr/>
        </p:nvSpPr>
        <p:spPr>
          <a:xfrm>
            <a:off x="389020" y="2226393"/>
            <a:ext cx="293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Cluster Needed=3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662BAB-1327-486B-8088-B0E3748B058A}"/>
              </a:ext>
            </a:extLst>
          </p:cNvPr>
          <p:cNvSpPr txBox="1"/>
          <p:nvPr/>
        </p:nvSpPr>
        <p:spPr>
          <a:xfrm>
            <a:off x="1030024" y="1867930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Dataset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D3753-311F-4034-87BA-50E38E46A932}"/>
              </a:ext>
            </a:extLst>
          </p:cNvPr>
          <p:cNvSpPr txBox="1"/>
          <p:nvPr/>
        </p:nvSpPr>
        <p:spPr>
          <a:xfrm>
            <a:off x="3551015" y="1632623"/>
            <a:ext cx="508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Dataset will be split into 2 (K=2)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B2F15D-9768-4C65-ABD1-06C213F7E985}"/>
              </a:ext>
            </a:extLst>
          </p:cNvPr>
          <p:cNvSpPr txBox="1"/>
          <p:nvPr/>
        </p:nvSpPr>
        <p:spPr>
          <a:xfrm>
            <a:off x="7511511" y="709293"/>
            <a:ext cx="4680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Splitting the cluster with highest SSE into 2 (K=2). Now we reached the required number of cluster(3). No further split needed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299A1-D3D5-4194-8D20-911823B55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36" y="2595725"/>
            <a:ext cx="1914525" cy="163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25EE18-B11C-422C-944F-1FB88569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10" y="2045158"/>
            <a:ext cx="3886200" cy="2981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D0109C-6AEB-4BAF-9EB8-0DD562F2D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0" y="1740068"/>
            <a:ext cx="4514850" cy="4124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2BBC17-505C-4C57-963E-66CB9EE69B36}"/>
              </a:ext>
            </a:extLst>
          </p:cNvPr>
          <p:cNvSpPr txBox="1"/>
          <p:nvPr/>
        </p:nvSpPr>
        <p:spPr>
          <a:xfrm>
            <a:off x="3028079" y="202679"/>
            <a:ext cx="5854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Bisecting </a:t>
            </a:r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50FB12-78CE-4740-B8D9-CF209E1634A4}"/>
              </a:ext>
            </a:extLst>
          </p:cNvPr>
          <p:cNvSpPr/>
          <p:nvPr/>
        </p:nvSpPr>
        <p:spPr>
          <a:xfrm>
            <a:off x="7597710" y="4700354"/>
            <a:ext cx="16177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Cluster 1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D0A590-7CA6-4318-81C3-86C36911BBE1}"/>
              </a:ext>
            </a:extLst>
          </p:cNvPr>
          <p:cNvSpPr/>
          <p:nvPr/>
        </p:nvSpPr>
        <p:spPr>
          <a:xfrm>
            <a:off x="9410098" y="4720685"/>
            <a:ext cx="16177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Cluster 2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9B4533-A53E-49BF-895D-BA41A24E8100}"/>
              </a:ext>
            </a:extLst>
          </p:cNvPr>
          <p:cNvSpPr/>
          <p:nvPr/>
        </p:nvSpPr>
        <p:spPr>
          <a:xfrm>
            <a:off x="10434171" y="3351154"/>
            <a:ext cx="16177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Cluster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38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801330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large datasets efficiently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Reduces computational complexity compared to K-Means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Can handle varying densities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May not always find optimal clusters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initial cluster selection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Can be slow for very large datasets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E6699-5A23-4A3A-BFE9-0CA7A8190DFF}"/>
              </a:ext>
            </a:extLst>
          </p:cNvPr>
          <p:cNvSpPr txBox="1"/>
          <p:nvPr/>
        </p:nvSpPr>
        <p:spPr>
          <a:xfrm>
            <a:off x="3028079" y="202679"/>
            <a:ext cx="5854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Bisecting </a:t>
            </a:r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7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AB69F2-174E-4BC7-91D9-212DC5350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657819"/>
              </p:ext>
            </p:extLst>
          </p:nvPr>
        </p:nvGraphicFramePr>
        <p:xfrm>
          <a:off x="806551" y="1477108"/>
          <a:ext cx="3133970" cy="227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46F47CC-0F4B-43E8-8002-BDCE12125C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6294138"/>
              </p:ext>
            </p:extLst>
          </p:nvPr>
        </p:nvGraphicFramePr>
        <p:xfrm>
          <a:off x="4304714" y="1477107"/>
          <a:ext cx="3133970" cy="227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C7B6502-2F59-47F2-8C2D-DD77945BBA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915321"/>
              </p:ext>
            </p:extLst>
          </p:nvPr>
        </p:nvGraphicFramePr>
        <p:xfrm>
          <a:off x="7802877" y="1477106"/>
          <a:ext cx="3133970" cy="227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01E3EA2-F8F5-40DD-869C-AC9BD231B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6513843"/>
              </p:ext>
            </p:extLst>
          </p:nvPr>
        </p:nvGraphicFramePr>
        <p:xfrm>
          <a:off x="806551" y="4160898"/>
          <a:ext cx="3133970" cy="227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F287A6C-A09B-44DF-96DC-32CE66659C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2424320"/>
              </p:ext>
            </p:extLst>
          </p:nvPr>
        </p:nvGraphicFramePr>
        <p:xfrm>
          <a:off x="4304714" y="4160897"/>
          <a:ext cx="3133970" cy="227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AC876E1-6A30-4FDB-8CEA-F1818B2B6E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4804943"/>
              </p:ext>
            </p:extLst>
          </p:nvPr>
        </p:nvGraphicFramePr>
        <p:xfrm>
          <a:off x="7802877" y="4160896"/>
          <a:ext cx="3133970" cy="227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78979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AB69F2-174E-4BC7-91D9-212DC5350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99299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249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AB69F2-174E-4BC7-91D9-212DC5350EB1}"/>
              </a:ext>
            </a:extLst>
          </p:cNvPr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381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70246-F957-4C92-8A18-7658DBEB3C73}"/>
              </a:ext>
            </a:extLst>
          </p:cNvPr>
          <p:cNvSpPr txBox="1"/>
          <p:nvPr/>
        </p:nvSpPr>
        <p:spPr>
          <a:xfrm>
            <a:off x="1435108" y="2840708"/>
            <a:ext cx="9321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Machine Learning Clustering Algorithms</a:t>
            </a:r>
            <a:endParaRPr lang="en-IN" sz="3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38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2333478" y="1773907"/>
            <a:ext cx="7426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Clustering is an unsupervised machine learning technique designed to group unlabeled examples based on their similarity to each other.</a:t>
            </a:r>
            <a:endParaRPr lang="en-IN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953700" y="647114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Clustering</a:t>
            </a:r>
            <a:endParaRPr lang="en-IN" sz="2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4FF4C1-E1C9-42AF-BF8C-90D9B58AE0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1812234"/>
              </p:ext>
            </p:extLst>
          </p:nvPr>
        </p:nvGraphicFramePr>
        <p:xfrm>
          <a:off x="1819730" y="3689963"/>
          <a:ext cx="3133970" cy="227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9D83E04-C12E-48AA-BFF3-AFF0A99DC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295" y="3595643"/>
            <a:ext cx="3228975" cy="2447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F3AA2F-E34E-4D31-BACD-596D9672D0C6}"/>
              </a:ext>
            </a:extLst>
          </p:cNvPr>
          <p:cNvSpPr txBox="1"/>
          <p:nvPr/>
        </p:nvSpPr>
        <p:spPr>
          <a:xfrm>
            <a:off x="2632574" y="3226311"/>
            <a:ext cx="14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Data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3B425-AA41-4009-8803-E4A429A62D3E}"/>
              </a:ext>
            </a:extLst>
          </p:cNvPr>
          <p:cNvSpPr txBox="1"/>
          <p:nvPr/>
        </p:nvSpPr>
        <p:spPr>
          <a:xfrm>
            <a:off x="8054769" y="3226311"/>
            <a:ext cx="156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Clustered Data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983CBBB-378D-4632-8672-FE8CDA8C5A13}"/>
              </a:ext>
            </a:extLst>
          </p:cNvPr>
          <p:cNvSpPr/>
          <p:nvPr/>
        </p:nvSpPr>
        <p:spPr>
          <a:xfrm>
            <a:off x="4953700" y="4515729"/>
            <a:ext cx="1812860" cy="52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12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3846486" y="2143960"/>
            <a:ext cx="472074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BisectingKMeansClustering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AgglomerativeClustering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BirchClustering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MeanShiftClustering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AffinityPropagationClustering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DBScanClustering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HDBScanClustering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OpticsClustering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SpectralClustering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2958762" y="633047"/>
            <a:ext cx="6274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Different Types of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4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2101362" y="139148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partition-based clustering algorithm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Divides data into K clusters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Each cluster represented by centroid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Iterative refinement of centroids</a:t>
            </a:r>
            <a:endParaRPr lang="en-IN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218723" y="647113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2101362" y="3142803"/>
            <a:ext cx="7426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K centroids randomly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Assign each data point to nearest centroid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Update centroids as mean of assigned points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Repeat steps 2-3 until convergence</a:t>
            </a:r>
            <a:endParaRPr lang="en-IN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B73DE-E688-4080-8521-135A9C361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362" y="5241925"/>
            <a:ext cx="62388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9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D7DA1E7-A215-48ED-828E-09F7F40F43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2730320"/>
              </p:ext>
            </p:extLst>
          </p:nvPr>
        </p:nvGraphicFramePr>
        <p:xfrm>
          <a:off x="778416" y="1150033"/>
          <a:ext cx="3133970" cy="227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E5F9E21-27A1-4E44-8415-509715B9E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378" y="1150033"/>
            <a:ext cx="3248025" cy="2324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E376CB-B0A0-4FE2-B529-5AD3FCB27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441" y="1078668"/>
            <a:ext cx="3209925" cy="2352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278576-48CB-488C-BCE8-6C80ECB01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36" y="4198766"/>
            <a:ext cx="3219450" cy="2343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F95AC7-7A01-4430-9AB6-E1E5B6CE7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4428" y="4093991"/>
            <a:ext cx="3228975" cy="2447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082B2D-6687-41B6-8638-D1E40CBD1082}"/>
              </a:ext>
            </a:extLst>
          </p:cNvPr>
          <p:cNvSpPr txBox="1"/>
          <p:nvPr/>
        </p:nvSpPr>
        <p:spPr>
          <a:xfrm>
            <a:off x="1275433" y="965367"/>
            <a:ext cx="173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Data set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B90A28-7764-4E9F-92A0-E35992E082E8}"/>
              </a:ext>
            </a:extLst>
          </p:cNvPr>
          <p:cNvSpPr txBox="1"/>
          <p:nvPr/>
        </p:nvSpPr>
        <p:spPr>
          <a:xfrm>
            <a:off x="5073650" y="1005838"/>
            <a:ext cx="233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a centroids. K=3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662BAB-1327-486B-8088-B0E3748B058A}"/>
              </a:ext>
            </a:extLst>
          </p:cNvPr>
          <p:cNvSpPr txBox="1"/>
          <p:nvPr/>
        </p:nvSpPr>
        <p:spPr>
          <a:xfrm>
            <a:off x="8754667" y="544173"/>
            <a:ext cx="337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each datapoints to nearest centroid. It will create a 3 cluster.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D3753-311F-4034-87BA-50E38E46A932}"/>
              </a:ext>
            </a:extLst>
          </p:cNvPr>
          <p:cNvSpPr txBox="1"/>
          <p:nvPr/>
        </p:nvSpPr>
        <p:spPr>
          <a:xfrm>
            <a:off x="1267249" y="3909325"/>
            <a:ext cx="216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new centroids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B2F15D-9768-4C65-ABD1-06C213F7E985}"/>
              </a:ext>
            </a:extLst>
          </p:cNvPr>
          <p:cNvSpPr txBox="1"/>
          <p:nvPr/>
        </p:nvSpPr>
        <p:spPr>
          <a:xfrm>
            <a:off x="4848974" y="3586159"/>
            <a:ext cx="337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each datapoints to nearest centroid. It will create a 3 cluster.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F6FF25-6008-40A4-9EF1-026582C29F12}"/>
              </a:ext>
            </a:extLst>
          </p:cNvPr>
          <p:cNvSpPr txBox="1"/>
          <p:nvPr/>
        </p:nvSpPr>
        <p:spPr>
          <a:xfrm>
            <a:off x="4092113" y="228702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15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9007</TotalTime>
  <Words>385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Cascadia Code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28</cp:revision>
  <dcterms:created xsi:type="dcterms:W3CDTF">2024-08-23T23:19:52Z</dcterms:created>
  <dcterms:modified xsi:type="dcterms:W3CDTF">2024-09-07T13:07:50Z</dcterms:modified>
</cp:coreProperties>
</file>