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8" r:id="rId2"/>
    <p:sldId id="320" r:id="rId3"/>
    <p:sldId id="259" r:id="rId4"/>
    <p:sldId id="260" r:id="rId5"/>
    <p:sldId id="26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293" r:id="rId28"/>
    <p:sldId id="294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3" r:id="rId46"/>
    <p:sldId id="314" r:id="rId47"/>
    <p:sldId id="315" r:id="rId48"/>
    <p:sldId id="317" r:id="rId49"/>
    <p:sldId id="316" r:id="rId50"/>
    <p:sldId id="318" r:id="rId51"/>
    <p:sldId id="319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2910238451549"/>
          <c:y val="4.0708794818003068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FE-4FDB-A1BA-C4B5226C2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C96-4D50-8C07-EE21BFA36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52405113723864E-2"/>
          <c:y val="6.678028795711826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E07B-4151-411A-A48D-7B840AF9CC49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04D0-FB09-41F4-AF52-3E0A7537A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2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799-2F53-40AF-B2A2-A6D6CF49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426F-8D60-4D34-A8DB-4E50AED7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388A-B005-4A09-840E-D91F599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C3BD-A7E0-481E-B4FB-7EC8776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E50D-AF5E-4E0D-9767-0B1671B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8E6-572B-4C79-8B1A-A9798AB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4B68-39D3-46B0-81B6-65AE775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98B-C44C-4925-B636-FE453B0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DA6-2622-429C-B6FF-4D39C81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57FA-5858-4339-99E0-9BDBF22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F001-04B8-4B99-9EFD-9D59EC83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B7B6-AF4A-4BE3-B2F2-38DC536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9FE-97AD-4E44-8DA3-BCE35E0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6DC5-C1BA-48DD-89A1-78EC444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6D8-EB93-4BC3-9E3A-A79937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90B7-E368-44D7-8E1F-165C8F45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32E-E2A0-44C2-8023-167D89F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FF1E-9EFD-41C4-A81F-34578E50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8704-1AA5-4E7D-903F-40B9E0B4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A03C-073B-4102-8EE5-EA932C8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3219-504F-477D-B654-DBFA825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F70C-BA60-4DA4-A206-4659F27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643F-9BA4-479E-8D3C-A062A7E7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1CBC-7AC7-45EF-8207-8009AF0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C8A5-1C1F-4E97-A47A-D77161A2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2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BC6B-2D98-4D20-870D-309D4C2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58A-8336-4FA2-AE24-72F9866D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5D07-91FF-4958-BFDF-DFC08C12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C2CA-C2B4-4FA6-A5FF-251189F5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BFD1-65C1-4112-8DCD-D2C1486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23A7-1869-4620-AAD8-B100BEC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E50D-24EF-4F7B-887D-0E04ADE0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A789-78B2-4377-B6B4-F68C3988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9BBA-A5C5-4098-8CCC-AE9A38CD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339A-C736-4BBD-860B-3134D253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37B5-AD68-44E8-97E4-1FF30D58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D9B9-4668-4613-B94D-36D44DC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BDAE-862A-4024-8201-B751D41F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2806-0625-47A7-9EEF-BF214FE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C8A-7F73-4D39-9512-82232419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ACA9F-A4EA-4111-8FE8-2575DF3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E8C83-2F2E-47AE-B237-2E424A5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5860-4996-498A-A386-D43A3B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4190-561E-455B-9F05-C025092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1676-D98E-4D09-BE19-1763396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8ADE-71BE-43B4-81CB-AF1D575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079-2A43-451B-992D-052EE560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F45-0B2B-44BD-93C7-3BC0F6E7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05521-211C-4354-8753-12407FA5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0BB0-362C-4B55-893C-3A2ABD0E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AB6B-FD4A-4D35-8CA2-12A1782E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167C-705E-4419-A44A-E07E602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4-5424-41F2-B45C-306801E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D6004-B71F-46F6-BF0C-1193C4CA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055C-FE98-439C-9C77-A56989B0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AA68-B7BC-4D07-8E95-793DEB4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BEDF-0269-44CB-BEE5-A8D4A9A3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9EF2-1EF1-460B-81DE-F6A1D2C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33A59-CD26-46F2-AE23-61113FCC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6B0C-CA41-4660-B945-CBE1CCFF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38B8-5ADC-4315-ADB3-1A5B4502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2BD0-17E5-4CD3-8A8A-078C365EACCB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41A9-B951-4F0E-B846-EC73A046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103B-DB6D-4748-8FCD-09751D50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h_ERcST7mc?si=lOkOBzUTSv0JLv19" TargetMode="External"/><Relationship Id="rId2" Type="http://schemas.openxmlformats.org/officeDocument/2006/relationships/hyperlink" Target="https://www.youtube.com/watch?v=oh_ERcST7m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0246-F957-4C92-8A18-7658DBEB3C73}"/>
              </a:ext>
            </a:extLst>
          </p:cNvPr>
          <p:cNvSpPr txBox="1"/>
          <p:nvPr/>
        </p:nvSpPr>
        <p:spPr>
          <a:xfrm>
            <a:off x="1435108" y="2840708"/>
            <a:ext cx="932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Machine Learning Clustering Algorithms</a:t>
            </a:r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8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80133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efficiently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Reduces computational complexity compared to K-Means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handle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cluster selection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E6699-5A23-4A3A-BFE9-0CA7A8190DFF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48142" y="131817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sliding-window based clustering algorithm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Non-parametric, non-hierarchical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fixed number of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Initialize kernel bandwidth (h)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For each data point:    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mean shift vector (direction of maximum density)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data point to new location (mean shift)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Repeat step 2 until convergence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Group points into clusters based on convergence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783D-84FA-4D64-A1DA-EEBED0E4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388946"/>
            <a:ext cx="346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869AB-C977-4BBA-9A17-8A34409E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1057877"/>
            <a:ext cx="3439691" cy="1987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45F4A-F8CB-4F83-A291-E70BA22A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98" y="923621"/>
            <a:ext cx="3720839" cy="2176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A9CAE-20B1-43B5-A4CF-1D5A9EC8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1" y="1089388"/>
            <a:ext cx="3434342" cy="198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E35C4-E812-400E-8512-0D3B8EE84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1" y="3646715"/>
            <a:ext cx="4087487" cy="215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26C4E-2335-473B-BE0D-8EB377E9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520" y="3646715"/>
            <a:ext cx="3702811" cy="2153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51804-D8AD-4A0F-9C7F-17ECC81E4E2A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bandwidth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Object tracking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0929B-2CFD-40C6-87EE-6934EAD8C527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48142" y="1323130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bottom-up hierarchical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Starts with individual data points as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Merges closest clusters iteratively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Forms a tree-like structure (dendrogram)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each data point as a separate cluster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pairwise distances between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 the closest two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distances between merged cluster and other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3-4 until desired number of clusters is reached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7A96C-5F5B-4F39-88AC-717771A1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5282784"/>
            <a:ext cx="4619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2887E-13F6-411A-B58A-763A4F50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1258358"/>
            <a:ext cx="3371851" cy="2334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121D54-922B-4695-8056-401BF088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463145"/>
            <a:ext cx="582930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EA3C0-8D4C-442C-A204-15E028B8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" y="3987271"/>
            <a:ext cx="3133726" cy="229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86C17-8C30-4715-8F39-52705AB3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8" y="4130146"/>
            <a:ext cx="6362700" cy="1714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B1628D-2AE3-49B8-963D-6DBE82AE7AD6}"/>
              </a:ext>
            </a:extLst>
          </p:cNvPr>
          <p:cNvSpPr txBox="1"/>
          <p:nvPr/>
        </p:nvSpPr>
        <p:spPr>
          <a:xfrm>
            <a:off x="3483746" y="368425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1192E3-7AAA-42DF-8554-87DF2567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1" y="747712"/>
            <a:ext cx="3705225" cy="2731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52296-4C17-4328-9BC6-B8B54957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5" y="1238249"/>
            <a:ext cx="64198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E0353-D67E-4C6A-920E-8D724EA5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0" y="3686175"/>
            <a:ext cx="3705225" cy="2757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46DE1-BBB0-4981-9BB1-737D40A77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324" y="2653512"/>
            <a:ext cx="5095877" cy="3790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08D88E-490E-4D5D-999C-0ADE6951231C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a hierarchical structure (dendrogram)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visualize and interpret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 to choose optimal number of clusters- Sensitive to noise and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Social network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2B663-3D7D-48F7-B7A4-CE9085A62683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62709" y="1318175"/>
            <a:ext cx="9712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hierarchical clustering algorithm for large datasets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Balanced Iterative Reducing and Clustering using Hierarchies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Balances computational efficiency and clustering quality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Uses a tree-like data structure (Clustering Feature (CF)-Tree)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and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62709" y="3046835"/>
            <a:ext cx="10044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CF-Tree with a single leaf node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Scan data points and insert into CF-Tree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leaf node is full, split and create new leaf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tree height exceeds threshold, merge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all data points are inserted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Perform clustering on leaf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96AB6-8029-4C67-B6B2-97417AD7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3" y="5576887"/>
            <a:ext cx="3152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761416"/>
              </p:ext>
            </p:extLst>
          </p:nvPr>
        </p:nvGraphicFramePr>
        <p:xfrm>
          <a:off x="8175623" y="3043237"/>
          <a:ext cx="3711577" cy="255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F9A2D33-DFED-4BAF-B823-DEB2A738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262591"/>
            <a:ext cx="5533359" cy="1626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1B059-4A87-40E9-B222-24708E06D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3290623"/>
            <a:ext cx="6434194" cy="230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36F2A-AFE4-4E8A-AC65-7117F3BB6179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0246-F957-4C92-8A18-7658DBEB3C73}"/>
              </a:ext>
            </a:extLst>
          </p:cNvPr>
          <p:cNvSpPr txBox="1"/>
          <p:nvPr/>
        </p:nvSpPr>
        <p:spPr>
          <a:xfrm>
            <a:off x="0" y="49729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Brief Introduction of</a:t>
            </a:r>
          </a:p>
          <a:p>
            <a:pPr algn="ctr"/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10 Machine Learning Clustering Algorithms</a:t>
            </a:r>
          </a:p>
          <a:p>
            <a:pPr algn="ctr"/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In Tamil</a:t>
            </a:r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F2256-0F6D-4158-9FF6-94F5F087063A}"/>
              </a:ext>
            </a:extLst>
          </p:cNvPr>
          <p:cNvSpPr txBox="1"/>
          <p:nvPr/>
        </p:nvSpPr>
        <p:spPr>
          <a:xfrm>
            <a:off x="3382028" y="2434245"/>
            <a:ext cx="60993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 Algorithm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 Algorithm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MeanShift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 Algorithm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 Algorithm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 Algorithm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 Algorithm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 Algorithm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 Algorithm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 Algorithm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79817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52631-88BF-43E8-87E5-CA765E7C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3" y="1142699"/>
            <a:ext cx="4279771" cy="1081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A5D19-D1CB-4919-B4C0-EADB6775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3" y="2849758"/>
            <a:ext cx="5553075" cy="2562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2A9DF-6BDB-48DA-8196-AD7524BFC6C3}"/>
              </a:ext>
            </a:extLst>
          </p:cNvPr>
          <p:cNvSpPr/>
          <p:nvPr/>
        </p:nvSpPr>
        <p:spPr>
          <a:xfrm>
            <a:off x="9158289" y="2053226"/>
            <a:ext cx="2075371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</a:t>
            </a:r>
          </a:p>
          <a:p>
            <a:pPr algn="ctr"/>
            <a:r>
              <a:rPr lang="en-US" sz="1200" dirty="0"/>
              <a:t>N=1, LS=(2,3), SS=(4,9)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4D975F-C35A-4743-B818-753B4F0BEE41}"/>
              </a:ext>
            </a:extLst>
          </p:cNvPr>
          <p:cNvSpPr/>
          <p:nvPr/>
        </p:nvSpPr>
        <p:spPr>
          <a:xfrm>
            <a:off x="9180038" y="5238160"/>
            <a:ext cx="2077146" cy="39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9E38C-074B-4A47-8DE5-BF7CC50C92BF}"/>
              </a:ext>
            </a:extLst>
          </p:cNvPr>
          <p:cNvSpPr/>
          <p:nvPr/>
        </p:nvSpPr>
        <p:spPr>
          <a:xfrm>
            <a:off x="9156515" y="1142699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3AEC9-BDB0-4680-A1E1-5BBD9FDFD8D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195088" y="1641571"/>
            <a:ext cx="887" cy="41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0C346B-DE0A-466C-8AC7-F12BCD9DBB98}"/>
              </a:ext>
            </a:extLst>
          </p:cNvPr>
          <p:cNvSpPr/>
          <p:nvPr/>
        </p:nvSpPr>
        <p:spPr>
          <a:xfrm>
            <a:off x="9156514" y="4293398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222FF7-B3F3-487E-80FC-F78A103519FE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10195087" y="4792270"/>
            <a:ext cx="23524" cy="4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E72C238-EC50-4A6C-92F2-B6CBE14B8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13" y="966486"/>
            <a:ext cx="2761540" cy="19210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8A4993-A4D3-4680-AD82-D6E8E197D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13" y="4395057"/>
            <a:ext cx="3012315" cy="19944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DE1189-B692-45F9-943D-271722151695}"/>
              </a:ext>
            </a:extLst>
          </p:cNvPr>
          <p:cNvSpPr txBox="1"/>
          <p:nvPr/>
        </p:nvSpPr>
        <p:spPr>
          <a:xfrm>
            <a:off x="4323720" y="440226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59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D76D48-AE49-4AE0-82C3-FB0BC52F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03" y="903514"/>
            <a:ext cx="6065393" cy="2525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4B396A-9A0D-4FEB-A393-E8E55E742876}"/>
              </a:ext>
            </a:extLst>
          </p:cNvPr>
          <p:cNvSpPr/>
          <p:nvPr/>
        </p:nvSpPr>
        <p:spPr>
          <a:xfrm>
            <a:off x="708218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BB4BA-612E-42C2-B52C-B1E48281FA99}"/>
              </a:ext>
            </a:extLst>
          </p:cNvPr>
          <p:cNvSpPr/>
          <p:nvPr/>
        </p:nvSpPr>
        <p:spPr>
          <a:xfrm>
            <a:off x="8434562" y="4037480"/>
            <a:ext cx="1467200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0E43C8-61B0-4CB9-8D88-8A82B1426494}"/>
              </a:ext>
            </a:extLst>
          </p:cNvPr>
          <p:cNvSpPr/>
          <p:nvPr/>
        </p:nvSpPr>
        <p:spPr>
          <a:xfrm>
            <a:off x="936766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26AAFA-0FDD-42FF-B506-9E22C77BE453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8125174" y="4332756"/>
            <a:ext cx="1042988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B16FC3-F3DA-4CFF-950F-BD4213AB346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168162" y="4332756"/>
            <a:ext cx="1242492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CAB9674-552C-45E5-ADFF-9CAFBF32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3734921"/>
            <a:ext cx="3667125" cy="24288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550641-AC54-4053-9169-94898E3355FF}"/>
              </a:ext>
            </a:extLst>
          </p:cNvPr>
          <p:cNvSpPr txBox="1"/>
          <p:nvPr/>
        </p:nvSpPr>
        <p:spPr>
          <a:xfrm>
            <a:off x="4323720" y="392333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5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DB02A4-1FD7-45AF-8EE3-466EE8D2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357312"/>
            <a:ext cx="5629275" cy="1962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F09C19-7204-4A70-9BEB-B82C510369AB}"/>
              </a:ext>
            </a:extLst>
          </p:cNvPr>
          <p:cNvSpPr/>
          <p:nvPr/>
        </p:nvSpPr>
        <p:spPr>
          <a:xfrm>
            <a:off x="63911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BD7D8B-B936-4748-A0A9-BDB697603266}"/>
              </a:ext>
            </a:extLst>
          </p:cNvPr>
          <p:cNvSpPr/>
          <p:nvPr/>
        </p:nvSpPr>
        <p:spPr>
          <a:xfrm>
            <a:off x="8568084" y="3783440"/>
            <a:ext cx="1253426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84ADA-0972-4A51-BAB5-A04B42B13D10}"/>
              </a:ext>
            </a:extLst>
          </p:cNvPr>
          <p:cNvSpPr/>
          <p:nvPr/>
        </p:nvSpPr>
        <p:spPr>
          <a:xfrm>
            <a:off x="82939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5BFC55-E4FE-4348-8067-03F55A3CAF1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7282209" y="4078716"/>
            <a:ext cx="19125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08A3BC-907C-4DBE-B966-03B3722FE2D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85009" y="4078716"/>
            <a:ext cx="97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91D8C-D4E4-46D9-8D61-5C2D8F71CB3A}"/>
              </a:ext>
            </a:extLst>
          </p:cNvPr>
          <p:cNvSpPr/>
          <p:nvPr/>
        </p:nvSpPr>
        <p:spPr>
          <a:xfrm>
            <a:off x="10238415" y="4823748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CF3: (8,8)</a:t>
            </a:r>
          </a:p>
          <a:p>
            <a:pPr algn="ctr"/>
            <a:r>
              <a:rPr lang="en-US" sz="1200" dirty="0"/>
              <a:t>N=1, LS=(8,8), SS=(64,64)</a:t>
            </a:r>
            <a:endParaRPr lang="en-IN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FE2448-2E0A-4A63-B504-CA867E0CCBE1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9194797" y="4078716"/>
            <a:ext cx="1934641" cy="7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196D7AB-211D-452A-AF88-089E95D1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80" y="3571141"/>
            <a:ext cx="3771980" cy="271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4EE05-DC37-461D-A27B-F8BA0213ECAA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6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for large datasets (O(n)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threshold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mining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Network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C46E0-DA23-431B-B97F-288FC313E42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62709" y="1301575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clustering algorithm based on message passing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exemplars (representative data points)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Clusters data points around exemplars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62709" y="3046835"/>
            <a:ext cx="1004411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similarity matrix (S)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responsibility matrix (R)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availability matrix (A)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R and A matrices iteratively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exemplars and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4AB6E-15CE-4B51-BC68-E7D1668C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09" y="5462587"/>
            <a:ext cx="4200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94525-2439-40B0-8FD7-FA6A13E3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63" y="1709765"/>
            <a:ext cx="42005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0F7BD-ED8A-4CC1-A14A-555282A8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56" y="1276617"/>
            <a:ext cx="2516652" cy="169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40A06-16B0-4772-B8B4-02AFE835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124" y="3449639"/>
            <a:ext cx="6425346" cy="24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6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3C5FFC-2FD8-41D5-9DF8-D5416321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29" y="1415121"/>
            <a:ext cx="6286361" cy="4366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34700-5D5D-4C8F-8859-2BE6C90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05" y="1208869"/>
            <a:ext cx="3924300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ECC7D-CBFF-481F-9F8A-A8ED9F424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05" y="3429000"/>
            <a:ext cx="3539564" cy="23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3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damping factor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CF237-C0F2-4A9E-A498-FD266F4A2868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6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80211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density-based clustering algorithm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Groups data points into clusters based on density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noise points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425779"/>
            <a:ext cx="971243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epsilon (ε) and minimum points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For each data point:   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Find neighboring points within ε    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≥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mark as core point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core points into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Assign non-core points to nearest cluster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noise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A5537-2277-4197-B9B6-A2F2DE4E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287119"/>
            <a:ext cx="3495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08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E8280-61F0-45C2-B9B4-CE5F67A6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61" y="1095959"/>
            <a:ext cx="6008371" cy="2079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634016-328B-4A70-ADC8-034F837D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36" y="3502372"/>
            <a:ext cx="7285835" cy="1914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9A9B8E-B48F-4D54-BC59-779062A37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199" y="1210451"/>
            <a:ext cx="3896022" cy="24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9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333478" y="1773907"/>
            <a:ext cx="742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 is an unsupervised machine learning technique designed to group unlabeled examples based on their similarity to each other.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953700" y="647114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</a:t>
            </a:r>
            <a:endParaRPr lang="en-IN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4FF4C1-E1C9-42AF-BF8C-90D9B58AE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812234"/>
              </p:ext>
            </p:extLst>
          </p:nvPr>
        </p:nvGraphicFramePr>
        <p:xfrm>
          <a:off x="1819730" y="368996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9D83E04-C12E-48AA-BFF3-AFF0A99D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95" y="3595643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3AA2F-E34E-4D31-BACD-596D9672D0C6}"/>
              </a:ext>
            </a:extLst>
          </p:cNvPr>
          <p:cNvSpPr txBox="1"/>
          <p:nvPr/>
        </p:nvSpPr>
        <p:spPr>
          <a:xfrm>
            <a:off x="2632574" y="3226311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3B425-AA41-4009-8803-E4A429A62D3E}"/>
              </a:ext>
            </a:extLst>
          </p:cNvPr>
          <p:cNvSpPr txBox="1"/>
          <p:nvPr/>
        </p:nvSpPr>
        <p:spPr>
          <a:xfrm>
            <a:off x="8054769" y="3226311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Data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83CBBB-378D-4632-8672-FE8CDA8C5A13}"/>
              </a:ext>
            </a:extLst>
          </p:cNvPr>
          <p:cNvSpPr/>
          <p:nvPr/>
        </p:nvSpPr>
        <p:spPr>
          <a:xfrm>
            <a:off x="4953700" y="4515729"/>
            <a:ext cx="1812860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12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78FB0-AEFB-4FF8-90D5-EC89B81A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07" y="921248"/>
            <a:ext cx="5745700" cy="5356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92142-D98D-4780-B103-F185559D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07" y="833973"/>
            <a:ext cx="4660278" cy="2765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F2C4C-9E40-479E-9E80-C06CD218F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84" y="4000934"/>
            <a:ext cx="4943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67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A44BF-14F5-48DE-B228-98FBEB42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89" y="1151402"/>
            <a:ext cx="5977401" cy="3452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37BBA-DEA6-48C1-A06A-9FA6FC18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90" y="4744197"/>
            <a:ext cx="3321624" cy="11030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7F0849-7E92-4018-8E20-8EFD9108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376" y="1151402"/>
            <a:ext cx="4552241" cy="2295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8C61E-0A8D-452B-805D-8A08FD88B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29" y="3267428"/>
            <a:ext cx="4993972" cy="26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9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ε and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handling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Spatial data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Anomaly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3F37B-B3B4-4553-BADF-99AD398B95C3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22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52734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hierarchical density-based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Extends DBSCAN with hierarchical approach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varying densities and noise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425779"/>
            <a:ext cx="971243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minimum cluster size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min_cluster_size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mutual reachability distance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mutual_reachability_distance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Build minimum spanning tree (MST)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clusters from MST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Refine clusters using hierarchical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1DDA7-0A37-41AC-BFE6-1B81A0D0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070450"/>
            <a:ext cx="5840950" cy="11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1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A840D-C9A4-4B60-9B1D-25E90FF6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83" y="1499066"/>
            <a:ext cx="5181380" cy="1711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FB4B1-11B6-4125-B6F0-8B9696D6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83" y="3647333"/>
            <a:ext cx="5304762" cy="2232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6DD1A-56DF-4D45-B72A-D38BBB233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145" y="2814784"/>
            <a:ext cx="4871283" cy="24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29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5B1216-ED85-4F9C-BBD4-257D5A2F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31" y="1461940"/>
            <a:ext cx="5897343" cy="171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44B40-DA7E-4A79-98DD-947F2250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3" y="3590735"/>
            <a:ext cx="5897344" cy="53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28EAC-E920-4294-9C9F-C493A664F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3" y="4559586"/>
            <a:ext cx="3480268" cy="1213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C6D9A-5B12-495D-B244-0855E78B6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621" y="4175131"/>
            <a:ext cx="3964547" cy="20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46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52912-7F06-4EFA-A892-3F311477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29" y="1332767"/>
            <a:ext cx="5986656" cy="1438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FD3DF-2B39-4714-BEB9-37FAFCEB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28" y="3253442"/>
            <a:ext cx="6117919" cy="833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0CAFB-0D3D-4C2E-90ED-1A2DBB571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25" y="4439791"/>
            <a:ext cx="4247076" cy="10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88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3EB484-E941-42D7-92A4-D7BB068F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227603"/>
            <a:ext cx="6139710" cy="1937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D1DDB-5331-4168-A5C0-B261AD7B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15" y="3550525"/>
            <a:ext cx="235267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1D960-0DEA-4788-973D-F9DF03660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532" y="2297863"/>
            <a:ext cx="6498959" cy="34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9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96251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hierarchical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883749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min_cluster_size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handling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399865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Anomaly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3F37B-B3B4-4553-BADF-99AD398B95C3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8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52734"/>
            <a:ext cx="9712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density-based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Ordering Points To Identify the Clustering Structure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Orders points based on density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clusters of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795619"/>
            <a:ext cx="971243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epsilon (ε) and minimum points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core distances and reachability distances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Build reachability graph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clusters from reachability graph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Extract density-based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6BCE-4271-45C2-BC04-E44810DF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039050"/>
            <a:ext cx="6285376" cy="11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3846486" y="2143960"/>
            <a:ext cx="47207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BisectingKMeansClustering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MeanShiftClustering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AgglomerativeClustering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BirchClustering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AffinityPropagationClustering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OpticsClustering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SpectralClustering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958762" y="633047"/>
            <a:ext cx="6274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Different Types of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8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2363D-A516-4628-B013-1CFF6144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57" y="1279647"/>
            <a:ext cx="4254500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DEFCE-6C82-4B5F-9CF8-3EA2682CB595}"/>
              </a:ext>
            </a:extLst>
          </p:cNvPr>
          <p:cNvSpPr txBox="1"/>
          <p:nvPr/>
        </p:nvSpPr>
        <p:spPr>
          <a:xfrm>
            <a:off x="1633257" y="1805112"/>
            <a:ext cx="446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Points: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{(1,2),(2,3),(3,4),(8,8),(8,9),(25,30)}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02D86-DD24-45BF-BD47-16A07FD4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57" y="2860674"/>
            <a:ext cx="6712415" cy="27581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F334B4-08C3-4E9F-9946-69A96C50C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303" y="1279647"/>
            <a:ext cx="4867275" cy="32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7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866BA-37AA-4BF0-BEC9-47E3EFE7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22" y="1082358"/>
            <a:ext cx="5589637" cy="5033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6DFDB-0766-4F5C-8CE9-CA5D85BF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87" y="1225794"/>
            <a:ext cx="2984491" cy="1911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4FA0D2-3EB2-409D-B3F8-285540C1C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488" y="3434129"/>
            <a:ext cx="4114800" cy="26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76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7B2F1-1536-413E-8FB7-85708D0D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9" y="1287119"/>
            <a:ext cx="7152727" cy="38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7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81167-429D-4F31-8A73-A45D33DE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83" y="1036977"/>
            <a:ext cx="7032161" cy="5124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736FB-92E7-4184-8125-348AC381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6862"/>
            <a:ext cx="5638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9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F6748-E52C-4757-B4A2-A3E7F834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84" y="1139917"/>
            <a:ext cx="6330127" cy="2340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156E3-305B-4B1C-8072-9903749D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57" y="3480565"/>
            <a:ext cx="4114799" cy="27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49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96251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hierarchical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883749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ε and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handling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399865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Anomaly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4991B-24DF-43CA-876B-A5895C9F0E1F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94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52734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graph-based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Uses eigenvectors of graph Laplacian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Clusters data points based on graph structure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592663"/>
            <a:ext cx="971243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Construct similarity graph (e.g., K-NN graph)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graph Laplacian (L)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Compute eigenvectors of L (v1, v2, ...,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Normalize eigenvectors (u1, u2, ...,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 points based on eigenvectors (k-means)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22EDD-A36C-4267-8097-FF2CBA5F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4940478"/>
            <a:ext cx="7195576" cy="10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35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2363D-A516-4628-B013-1CFF6144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57" y="1279647"/>
            <a:ext cx="4254500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DEFCE-6C82-4B5F-9CF8-3EA2682CB595}"/>
              </a:ext>
            </a:extLst>
          </p:cNvPr>
          <p:cNvSpPr txBox="1"/>
          <p:nvPr/>
        </p:nvSpPr>
        <p:spPr>
          <a:xfrm>
            <a:off x="1633257" y="1805112"/>
            <a:ext cx="446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Points: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{(1,2),(2,3),(3,4),(8,8),(8,9),(25,30)}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F334B4-08C3-4E9F-9946-69A96C50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75" y="1279647"/>
            <a:ext cx="4462743" cy="29575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13A6B3-09BC-4D00-BF18-AE2B90624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57" y="2198296"/>
            <a:ext cx="5387486" cy="38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2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2BDDF-881F-4A0F-A460-9D65AA92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14" y="1161977"/>
            <a:ext cx="6777698" cy="48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86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57F80-6966-4BB7-AE83-370089A7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275690"/>
            <a:ext cx="7300254" cy="1031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41E9D-7D91-486D-898B-138B994D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633569"/>
            <a:ext cx="7262154" cy="662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3A66E-6F1E-44C5-8EAE-9C82304B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44" y="3561777"/>
            <a:ext cx="4536756" cy="943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0DDCE-E2F8-4BF5-9285-8DC2FE7A0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976" y="3343934"/>
            <a:ext cx="5241534" cy="26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partition-based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K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Each cluster represented by centroid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Iterative refinement of centroids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647113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1428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centroids randomly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Assign each data point to nearest centroid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centroids as mean of assigned points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2-3 until convergence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B73DE-E688-4080-8521-135A9C36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2" y="5241925"/>
            <a:ext cx="6238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8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3F0401-9EB5-44AF-BB93-091162F0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002103"/>
            <a:ext cx="7171839" cy="1290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52143-E9EA-4E62-AF76-56B66259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8" y="2594126"/>
            <a:ext cx="6152664" cy="2311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5A64D-EBA3-4428-BFE6-778822C9A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36" y="2293034"/>
            <a:ext cx="4852987" cy="31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96251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non-linear relationships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handle high-dimensional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731179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graph construction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choosing number of clusters (k)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66107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Social network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B80CF-C79E-4FFF-A949-E9DF89ED74E8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96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D5A70246-F957-4C92-8A18-7658DBEB3C73}"/>
              </a:ext>
            </a:extLst>
          </p:cNvPr>
          <p:cNvSpPr txBox="1"/>
          <p:nvPr/>
        </p:nvSpPr>
        <p:spPr>
          <a:xfrm>
            <a:off x="1435108" y="2840708"/>
            <a:ext cx="93217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Machine Learning Clustering Algorithms</a:t>
            </a:r>
          </a:p>
          <a:p>
            <a:pPr algn="ctr"/>
            <a:r>
              <a:rPr lang="en-US" sz="3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Youtube</a:t>
            </a:r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 Link</a:t>
            </a:r>
          </a:p>
          <a:p>
            <a:pPr algn="ctr"/>
            <a:endParaRPr lang="en-US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623BF-A7DD-4DDE-A986-F558206DEE03}"/>
              </a:ext>
            </a:extLst>
          </p:cNvPr>
          <p:cNvSpPr/>
          <p:nvPr/>
        </p:nvSpPr>
        <p:spPr>
          <a:xfrm>
            <a:off x="3306592" y="4383817"/>
            <a:ext cx="526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https://youtu.be/oh_ERcST7mc?si=lOkOBzUTSv0JLv19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95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7DA1E7-A215-48ED-828E-09F7F40F4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730320"/>
              </p:ext>
            </p:extLst>
          </p:nvPr>
        </p:nvGraphicFramePr>
        <p:xfrm>
          <a:off x="778416" y="115003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E5F9E21-27A1-4E44-8415-509715B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78" y="1150033"/>
            <a:ext cx="3248025" cy="2324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376CB-B0A0-4FE2-B529-5AD3FCB27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41" y="1078668"/>
            <a:ext cx="3209925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78576-48CB-488C-BCE8-6C80ECB01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36" y="4198766"/>
            <a:ext cx="321945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95AC7-7A01-4430-9AB6-E1E5B6CE7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428" y="4093991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275433" y="965367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5073650" y="1005838"/>
            <a:ext cx="233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a centroids. K=3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8754667" y="544173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1267249" y="3909325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new centroids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4848974" y="3586159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FF25-6008-40A4-9EF1-026582C29F12}"/>
              </a:ext>
            </a:extLst>
          </p:cNvPr>
          <p:cNvSpPr txBox="1"/>
          <p:nvPr/>
        </p:nvSpPr>
        <p:spPr>
          <a:xfrm>
            <a:off x="4092113" y="228702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5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and scalable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implement and interpret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Fast convergence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441034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centroid placement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Sensitivity to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Scalability issues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compression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251533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hybrid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Combines K-Means and hierarchical clustering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two clusters at each step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Suitable for large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098098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(number of clusters)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a cluster to bisect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Apply K-Means on the selected cluster with K=2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Split the cluster into two new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K clusters are obtained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583B-3C09-4697-AA67-2CE32D87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286894"/>
            <a:ext cx="7048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123626" y="2597220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389020" y="2226393"/>
            <a:ext cx="293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Cluster Needed=3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1030024" y="186793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3551015" y="1632623"/>
            <a:ext cx="50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 will be split into 2 (K=2)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7511511" y="709293"/>
            <a:ext cx="468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Splitting the cluster with highest SSE into 2 (K=2). Now we reached the required number of cluster(3). No further split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299A1-D3D5-4194-8D20-911823B5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6" y="2595725"/>
            <a:ext cx="1914525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5EE18-B11C-422C-944F-1FB88569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10" y="2045158"/>
            <a:ext cx="3886200" cy="2981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0109C-6AEB-4BAF-9EB8-0DD562F2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1740068"/>
            <a:ext cx="4514850" cy="4124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2BBC17-505C-4C57-963E-66CB9EE69B36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0FB12-78CE-4740-B8D9-CF209E1634A4}"/>
              </a:ext>
            </a:extLst>
          </p:cNvPr>
          <p:cNvSpPr/>
          <p:nvPr/>
        </p:nvSpPr>
        <p:spPr>
          <a:xfrm>
            <a:off x="7597710" y="47003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0A590-7CA6-4318-81C3-86C36911BBE1}"/>
              </a:ext>
            </a:extLst>
          </p:cNvPr>
          <p:cNvSpPr/>
          <p:nvPr/>
        </p:nvSpPr>
        <p:spPr>
          <a:xfrm>
            <a:off x="9410098" y="4720685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2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B4533-A53E-49BF-895D-BA41A24E8100}"/>
              </a:ext>
            </a:extLst>
          </p:cNvPr>
          <p:cNvSpPr/>
          <p:nvPr/>
        </p:nvSpPr>
        <p:spPr>
          <a:xfrm>
            <a:off x="10434171" y="33511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8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21798</TotalTime>
  <Words>1828</Words>
  <Application>Microsoft Office PowerPoint</Application>
  <PresentationFormat>Widescreen</PresentationFormat>
  <Paragraphs>401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Cascadia Code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99</cp:revision>
  <dcterms:created xsi:type="dcterms:W3CDTF">2024-08-23T23:19:52Z</dcterms:created>
  <dcterms:modified xsi:type="dcterms:W3CDTF">2024-09-26T15:24:35Z</dcterms:modified>
</cp:coreProperties>
</file>