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8" r:id="rId2"/>
    <p:sldId id="259" r:id="rId3"/>
    <p:sldId id="260" r:id="rId4"/>
    <p:sldId id="262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7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1" r:id="rId25"/>
    <p:sldId id="292" r:id="rId26"/>
    <p:sldId id="293" r:id="rId27"/>
    <p:sldId id="294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3" r:id="rId45"/>
    <p:sldId id="314" r:id="rId46"/>
    <p:sldId id="315" r:id="rId47"/>
    <p:sldId id="317" r:id="rId48"/>
    <p:sldId id="316" r:id="rId49"/>
    <p:sldId id="318" r:id="rId50"/>
    <p:sldId id="31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22910238451549"/>
          <c:y val="4.0708794818003068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Y-Values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93FE-4FDB-A1BA-C4B5226C2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Y-Values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EC96-4D50-8C07-EE21BFA362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852405113723864E-2"/>
          <c:y val="6.678028795711826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FA-43B0-872F-BB02B438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7T08:16:20.1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7T08:16:20.1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7T08:16:20.1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7T08:16:20.1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BE07B-4151-411A-A48D-7B840AF9CC49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504D0-FB09-41F4-AF52-3E0A7537A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52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5799-2F53-40AF-B2A2-A6D6CF49B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6426F-8D60-4D34-A8DB-4E50AED70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388A-B005-4A09-840E-D91F599C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9C3BD-A7E0-481E-B4FB-7EC87765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E50D-AF5E-4E0D-9767-0B1671BE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97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38E6-572B-4C79-8B1A-A9798AB2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74B68-39D3-46B0-81B6-65AE7759F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A98B-C44C-4925-B636-FE453B0A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5DA6-2622-429C-B6FF-4D39C811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57FA-5858-4339-99E0-9BDBF221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7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6F001-04B8-4B99-9EFD-9D59EC83A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DB7B6-AF4A-4BE3-B2F2-38DC536BA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9FE-97AD-4E44-8DA3-BCE35E07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76DC5-C1BA-48DD-89A1-78EC444F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16D8-EB93-4BC3-9E3A-A79937CC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14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90B7-E368-44D7-8E1F-165C8F45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932E-E2A0-44C2-8023-167D89F1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8FF1E-9EFD-41C4-A81F-34578E50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48704-1AA5-4E7D-903F-40B9E0B4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A03C-073B-4102-8EE5-EA932C81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0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3219-504F-477D-B654-DBFA8251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DF70C-BA60-4DA4-A206-4659F2729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643F-9BA4-479E-8D3C-A062A7E7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1CBC-7AC7-45EF-8207-8009AF01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6C8A5-1C1F-4E97-A47A-D77161A2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42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BC6B-2D98-4D20-870D-309D4C28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A58A-8336-4FA2-AE24-72F9866D2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45D07-91FF-4958-BFDF-DFC08C128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EC2CA-C2B4-4FA6-A5FF-251189F5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0BFD1-65C1-4112-8DCD-D2C14869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123A7-1869-4620-AAD8-B100BEC8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9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E50D-24EF-4F7B-887D-0E04ADE0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DA789-78B2-4377-B6B4-F68C39880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59BBA-A5C5-4098-8CCC-AE9A38CD1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C339A-C736-4BBD-860B-3134D2530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837B5-AD68-44E8-97E4-1FF30D58E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7D9B9-4668-4613-B94D-36D44DC9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DBDAE-862A-4024-8201-B751D41F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F2806-0625-47A7-9EEF-BF214FE1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6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AC8A-7F73-4D39-9512-82232419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ACA9F-A4EA-4111-8FE8-2575DF3C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E8C83-2F2E-47AE-B237-2E424A56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D5860-4996-498A-A386-D43A3B73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96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F4190-561E-455B-9F05-C025092E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91676-D98E-4D09-BE19-17633969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A8ADE-71BE-43B4-81CB-AF1D5751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3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2079-2A43-451B-992D-052EE560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2F45-0B2B-44BD-93C7-3BC0F6E7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05521-211C-4354-8753-12407FA58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50BB0-362C-4B55-893C-3A2ABD0E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2AB6B-FD4A-4D35-8CA2-12A1782E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B167C-705E-4419-A44A-E07E602E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47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464-5424-41F2-B45C-306801E0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D6004-B71F-46F6-BF0C-1193C4CAC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A055C-FE98-439C-9C77-A56989B0E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9AA68-B7BC-4D07-8E95-793DEB4A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1BEDF-0269-44CB-BEE5-A8D4A9A3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D9EF2-1EF1-460B-81DE-F6A1D2CB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0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33A59-CD26-46F2-AE23-61113FCC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B6B0C-CA41-4660-B945-CBE1CCFF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38B8-5ADC-4315-ADB3-1A5B4502F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2BD0-17E5-4CD3-8A8A-078C365EAC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41A9-B951-4F0E-B846-EC73A0464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103B-DB6D-4748-8FCD-09751D503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6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omments" Target="../comments/comment1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70246-F957-4C92-8A18-7658DBEB3C73}"/>
              </a:ext>
            </a:extLst>
          </p:cNvPr>
          <p:cNvSpPr txBox="1"/>
          <p:nvPr/>
        </p:nvSpPr>
        <p:spPr>
          <a:xfrm>
            <a:off x="1435108" y="2840708"/>
            <a:ext cx="932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Machine Learning Clustering Algorithms</a:t>
            </a:r>
            <a:endParaRPr lang="en-IN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89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848142" y="131817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sliding-window based clustering algorithm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Non-parametric, non-hierarchical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fixed number of clusters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3168756" y="572663"/>
            <a:ext cx="4594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Mean Shift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848142" y="2822646"/>
            <a:ext cx="95607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Initialize kernel bandwidth (h)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For each data point:    </a:t>
            </a:r>
          </a:p>
          <a:p>
            <a:pPr marL="1257300" lvl="2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mean shift vector (direction of maximum density)</a:t>
            </a:r>
          </a:p>
          <a:p>
            <a:pPr marL="1257300" lvl="2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 data point to new location (mean shift)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Repeat step 2 until convergence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Group points into clusters based on convergence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6783D-84FA-4D64-A1DA-EEBED0E4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44" y="5388946"/>
            <a:ext cx="3467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1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A869AB-C977-4BBA-9A17-8A34409E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1057877"/>
            <a:ext cx="3439691" cy="1987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A45F4A-F8CB-4F83-A291-E70BA22AD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398" y="923621"/>
            <a:ext cx="3720839" cy="2176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A9CAE-20B1-43B5-A4CF-1D5A9EC8D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1" y="1089388"/>
            <a:ext cx="3434342" cy="1987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AE35C4-E812-400E-8512-0D3B8EE84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1" y="3646715"/>
            <a:ext cx="4087487" cy="2153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726C4E-2335-473B-BE0D-8EB377E9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7520" y="3646715"/>
            <a:ext cx="3702811" cy="21534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A51804-D8AD-4A0F-9C7F-17ECC81E4E2A}"/>
              </a:ext>
            </a:extLst>
          </p:cNvPr>
          <p:cNvSpPr txBox="1"/>
          <p:nvPr/>
        </p:nvSpPr>
        <p:spPr>
          <a:xfrm>
            <a:off x="3680256" y="234059"/>
            <a:ext cx="4594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Mean Shift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varying densities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Computationally expensive (O(n^2) complexity)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bandwidth parameter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be slow for large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Object tracking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0929B-2CFD-40C6-87EE-6934EAD8C527}"/>
              </a:ext>
            </a:extLst>
          </p:cNvPr>
          <p:cNvSpPr txBox="1"/>
          <p:nvPr/>
        </p:nvSpPr>
        <p:spPr>
          <a:xfrm>
            <a:off x="3680256" y="234059"/>
            <a:ext cx="4594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Mean Shift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2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848142" y="1323130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bottom-up hierarchical clustering approach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Starts with individual data points as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Merges closest clusters iteratively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Forms a tree-like structure (dendrogram)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3168756" y="572663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Agglomerative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848142" y="2822646"/>
            <a:ext cx="956075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each data point as a separate cluster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pairwise distances between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Merge the closest two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 distances between merged cluster and other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Repeat steps 3-4 until desired number of clusters is reached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7A96C-5F5B-4F39-88AC-717771A17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5282784"/>
            <a:ext cx="46196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5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2887E-13F6-411A-B58A-763A4F509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1258358"/>
            <a:ext cx="3371851" cy="2334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121D54-922B-4695-8056-401BF0884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5" y="1463145"/>
            <a:ext cx="5829300" cy="1933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AEA3C0-8D4C-442C-A204-15E028B83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" y="3987271"/>
            <a:ext cx="3133726" cy="2298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86C17-8C30-4715-8F39-52705AB37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338" y="4130146"/>
            <a:ext cx="6362700" cy="17145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B1628D-2AE3-49B8-963D-6DBE82AE7AD6}"/>
              </a:ext>
            </a:extLst>
          </p:cNvPr>
          <p:cNvSpPr txBox="1"/>
          <p:nvPr/>
        </p:nvSpPr>
        <p:spPr>
          <a:xfrm>
            <a:off x="3483746" y="368425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Agglomerative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65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1192E3-7AAA-42DF-8554-87DF25678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51" y="747712"/>
            <a:ext cx="3705225" cy="2731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C52296-4C17-4328-9BC6-B8B54957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975" y="1238249"/>
            <a:ext cx="6419850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DE0353-D67E-4C6A-920E-8D724EA5D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50" y="3686175"/>
            <a:ext cx="3705225" cy="2757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46DE1-BBB0-4981-9BB1-737D40A77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324" y="2653512"/>
            <a:ext cx="5095877" cy="37903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08D88E-490E-4D5D-999C-0ADE6951231C}"/>
              </a:ext>
            </a:extLst>
          </p:cNvPr>
          <p:cNvSpPr txBox="1"/>
          <p:nvPr/>
        </p:nvSpPr>
        <p:spPr>
          <a:xfrm>
            <a:off x="3233070" y="382837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Agglomerative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6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varying densities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Provides a hierarchical structure (dendrogram)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Easy to visualize and interpret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Computationally expensive (O(n^2) complexity)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Difficult to choose optimal number of clusters- Sensitive to noise and outliers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Social network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2B663-3D7D-48F7-B7A4-CE9085A62683}"/>
              </a:ext>
            </a:extLst>
          </p:cNvPr>
          <p:cNvSpPr txBox="1"/>
          <p:nvPr/>
        </p:nvSpPr>
        <p:spPr>
          <a:xfrm>
            <a:off x="3233070" y="382837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Agglomerative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7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862709" y="1318175"/>
            <a:ext cx="97124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hierarchical clustering algorithm for large datasets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Balanced Iterative Reducing and Clustering using Hierarchies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Balances computational efficiency and clustering quality 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Uses a tree-like data structure (Clustering Feature (CF)-Tree)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large datasets and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323720" y="514814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862709" y="3046835"/>
            <a:ext cx="100441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CF-Tree with a single leaf node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Scan data points and insert into CF-Tree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If leaf node is full, split and create new leaf nodes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If tree height exceeds threshold, merge nodes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Repeat steps 2-4 until all data points are inserted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Perform clustering on leaf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96AB6-8029-4C67-B6B2-97417AD74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43" y="5576887"/>
            <a:ext cx="31527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6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AB69F2-174E-4BC7-91D9-212DC5350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0761416"/>
              </p:ext>
            </p:extLst>
          </p:nvPr>
        </p:nvGraphicFramePr>
        <p:xfrm>
          <a:off x="8175623" y="3043237"/>
          <a:ext cx="3711577" cy="2552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F9A2D33-DFED-4BAF-B823-DEB2A7384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1262591"/>
            <a:ext cx="5533359" cy="16261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C1B059-4A87-40E9-B222-24708E06D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12" y="3290623"/>
            <a:ext cx="6434194" cy="2304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36F2A-AFE4-4E8A-AC65-7117F3BB6179}"/>
              </a:ext>
            </a:extLst>
          </p:cNvPr>
          <p:cNvSpPr txBox="1"/>
          <p:nvPr/>
        </p:nvSpPr>
        <p:spPr>
          <a:xfrm>
            <a:off x="4323720" y="514814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71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252631-88BF-43E8-87E5-CA765E7C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03" y="1142699"/>
            <a:ext cx="4279771" cy="1081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BA5D19-D1CB-4919-B4C0-EADB6775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03" y="2849758"/>
            <a:ext cx="5553075" cy="25622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C2A9DF-6BDB-48DA-8196-AD7524BFC6C3}"/>
              </a:ext>
            </a:extLst>
          </p:cNvPr>
          <p:cNvSpPr/>
          <p:nvPr/>
        </p:nvSpPr>
        <p:spPr>
          <a:xfrm>
            <a:off x="9158289" y="2053226"/>
            <a:ext cx="2075371" cy="49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CF1: (2,3)</a:t>
            </a:r>
          </a:p>
          <a:p>
            <a:pPr algn="ctr"/>
            <a:r>
              <a:rPr lang="en-US" sz="1200" dirty="0"/>
              <a:t>N=1, LS=(2,3), SS=(4,9)</a:t>
            </a:r>
            <a:endParaRPr lang="en-IN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4D975F-C35A-4743-B818-753B4F0BEE41}"/>
              </a:ext>
            </a:extLst>
          </p:cNvPr>
          <p:cNvSpPr/>
          <p:nvPr/>
        </p:nvSpPr>
        <p:spPr>
          <a:xfrm>
            <a:off x="9180038" y="5238160"/>
            <a:ext cx="2077146" cy="395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CF1: (2,3) , (3,3)</a:t>
            </a:r>
          </a:p>
          <a:p>
            <a:pPr algn="ctr"/>
            <a:r>
              <a:rPr lang="en-US" sz="1200" dirty="0"/>
              <a:t>N=2, LS=(5,6), SS=(13,18)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99E38C-074B-4A47-8DE5-BF7CC50C92BF}"/>
              </a:ext>
            </a:extLst>
          </p:cNvPr>
          <p:cNvSpPr/>
          <p:nvPr/>
        </p:nvSpPr>
        <p:spPr>
          <a:xfrm>
            <a:off x="9156515" y="1142699"/>
            <a:ext cx="2077145" cy="49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Root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B3AEC9-BDB0-4680-A1E1-5BBD9FDFD8D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10195088" y="1641571"/>
            <a:ext cx="887" cy="41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70C346B-DE0A-466C-8AC7-F12BCD9DBB98}"/>
              </a:ext>
            </a:extLst>
          </p:cNvPr>
          <p:cNvSpPr/>
          <p:nvPr/>
        </p:nvSpPr>
        <p:spPr>
          <a:xfrm>
            <a:off x="9156514" y="4293398"/>
            <a:ext cx="2077145" cy="49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Root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222FF7-B3F3-487E-80FC-F78A103519FE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10195087" y="4792270"/>
            <a:ext cx="23524" cy="44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E72C238-EC50-4A6C-92F2-B6CBE14B8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13" y="966486"/>
            <a:ext cx="2761540" cy="19210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58A4993-A4D3-4680-AD82-D6E8E197D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13" y="4395057"/>
            <a:ext cx="3012315" cy="199441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7DE1189-B692-45F9-943D-271722151695}"/>
              </a:ext>
            </a:extLst>
          </p:cNvPr>
          <p:cNvSpPr txBox="1"/>
          <p:nvPr/>
        </p:nvSpPr>
        <p:spPr>
          <a:xfrm>
            <a:off x="4323720" y="440226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5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2333478" y="1773907"/>
            <a:ext cx="7426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Clustering is an unsupervised machine learning technique designed to group unlabeled examples based on their similarity to each other.</a:t>
            </a:r>
            <a:endParaRPr lang="en-I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953700" y="647114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Clustering</a:t>
            </a:r>
            <a:endParaRPr lang="en-IN" sz="2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4FF4C1-E1C9-42AF-BF8C-90D9B58AE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812234"/>
              </p:ext>
            </p:extLst>
          </p:nvPr>
        </p:nvGraphicFramePr>
        <p:xfrm>
          <a:off x="1819730" y="3689963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9D83E04-C12E-48AA-BFF3-AFF0A99DC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295" y="3595643"/>
            <a:ext cx="3228975" cy="244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F3AA2F-E34E-4D31-BACD-596D9672D0C6}"/>
              </a:ext>
            </a:extLst>
          </p:cNvPr>
          <p:cNvSpPr txBox="1"/>
          <p:nvPr/>
        </p:nvSpPr>
        <p:spPr>
          <a:xfrm>
            <a:off x="2632574" y="3226311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3B425-AA41-4009-8803-E4A429A62D3E}"/>
              </a:ext>
            </a:extLst>
          </p:cNvPr>
          <p:cNvSpPr txBox="1"/>
          <p:nvPr/>
        </p:nvSpPr>
        <p:spPr>
          <a:xfrm>
            <a:off x="8054769" y="3226311"/>
            <a:ext cx="156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Clustered Data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983CBBB-378D-4632-8672-FE8CDA8C5A13}"/>
              </a:ext>
            </a:extLst>
          </p:cNvPr>
          <p:cNvSpPr/>
          <p:nvPr/>
        </p:nvSpPr>
        <p:spPr>
          <a:xfrm>
            <a:off x="4953700" y="4515729"/>
            <a:ext cx="1812860" cy="52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126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D76D48-AE49-4AE0-82C3-FB0BC52FB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03" y="903514"/>
            <a:ext cx="6065393" cy="25254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4B396A-9A0D-4FEB-A393-E8E55E742876}"/>
              </a:ext>
            </a:extLst>
          </p:cNvPr>
          <p:cNvSpPr/>
          <p:nvPr/>
        </p:nvSpPr>
        <p:spPr>
          <a:xfrm>
            <a:off x="7082185" y="4878394"/>
            <a:ext cx="2085977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CF1: (2,3) , (3,3)</a:t>
            </a:r>
          </a:p>
          <a:p>
            <a:pPr algn="ctr"/>
            <a:r>
              <a:rPr lang="en-US" sz="1200" dirty="0"/>
              <a:t>N=2, LS=(5,6), SS=(13,18)</a:t>
            </a:r>
            <a:endParaRPr lang="en-IN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0BB4BA-612E-42C2-B52C-B1E48281FA99}"/>
              </a:ext>
            </a:extLst>
          </p:cNvPr>
          <p:cNvSpPr/>
          <p:nvPr/>
        </p:nvSpPr>
        <p:spPr>
          <a:xfrm>
            <a:off x="8434562" y="4037480"/>
            <a:ext cx="1467200" cy="29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Root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0E43C8-61B0-4CB9-8D88-8A82B1426494}"/>
              </a:ext>
            </a:extLst>
          </p:cNvPr>
          <p:cNvSpPr/>
          <p:nvPr/>
        </p:nvSpPr>
        <p:spPr>
          <a:xfrm>
            <a:off x="9367665" y="4878394"/>
            <a:ext cx="2085977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CF2: (6,5)</a:t>
            </a:r>
          </a:p>
          <a:p>
            <a:pPr algn="ctr"/>
            <a:r>
              <a:rPr lang="en-US" sz="1200" dirty="0"/>
              <a:t>N=1, LS=(6,5), SS=(36,25)</a:t>
            </a:r>
            <a:endParaRPr lang="en-IN" sz="1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26AAFA-0FDD-42FF-B506-9E22C77BE453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8125174" y="4332756"/>
            <a:ext cx="1042988" cy="54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B16FC3-F3DA-4CFF-950F-BD4213AB346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168162" y="4332756"/>
            <a:ext cx="1242492" cy="54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ECAB9674-552C-45E5-ADFF-9CAFBF324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3734921"/>
            <a:ext cx="3667125" cy="24288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F550641-AC54-4053-9169-94898E3355FF}"/>
              </a:ext>
            </a:extLst>
          </p:cNvPr>
          <p:cNvSpPr txBox="1"/>
          <p:nvPr/>
        </p:nvSpPr>
        <p:spPr>
          <a:xfrm>
            <a:off x="4323720" y="392333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57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DB02A4-1FD7-45AF-8EE3-466EE8D27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1357312"/>
            <a:ext cx="5629275" cy="19621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2F09C19-7204-4A70-9BEB-B82C510369AB}"/>
              </a:ext>
            </a:extLst>
          </p:cNvPr>
          <p:cNvSpPr/>
          <p:nvPr/>
        </p:nvSpPr>
        <p:spPr>
          <a:xfrm>
            <a:off x="6391186" y="4822592"/>
            <a:ext cx="1782046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CF1: (2,3) , (3,3)</a:t>
            </a:r>
          </a:p>
          <a:p>
            <a:pPr algn="ctr"/>
            <a:r>
              <a:rPr lang="en-US" sz="1200" dirty="0"/>
              <a:t>N=2, LS=(5,6), SS=(13,18)</a:t>
            </a:r>
            <a:endParaRPr lang="en-IN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BD7D8B-B936-4748-A0A9-BDB697603266}"/>
              </a:ext>
            </a:extLst>
          </p:cNvPr>
          <p:cNvSpPr/>
          <p:nvPr/>
        </p:nvSpPr>
        <p:spPr>
          <a:xfrm>
            <a:off x="8568084" y="3783440"/>
            <a:ext cx="1253426" cy="29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Root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184ADA-0972-4A51-BAB5-A04B42B13D10}"/>
              </a:ext>
            </a:extLst>
          </p:cNvPr>
          <p:cNvSpPr/>
          <p:nvPr/>
        </p:nvSpPr>
        <p:spPr>
          <a:xfrm>
            <a:off x="8293986" y="4822592"/>
            <a:ext cx="1782046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CF2: (6,5)</a:t>
            </a:r>
          </a:p>
          <a:p>
            <a:pPr algn="ctr"/>
            <a:r>
              <a:rPr lang="en-US" sz="1200" dirty="0"/>
              <a:t>N=1, LS=(6,5), SS=(36,25)</a:t>
            </a:r>
            <a:endParaRPr lang="en-IN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5BFC55-E4FE-4348-8067-03F55A3CAF16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7282209" y="4078716"/>
            <a:ext cx="1912588" cy="74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08A3BC-907C-4DBE-B966-03B3722FE2D1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85009" y="4078716"/>
            <a:ext cx="9788" cy="74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A091D8C-D4E4-46D9-8D61-5C2D8F71CB3A}"/>
              </a:ext>
            </a:extLst>
          </p:cNvPr>
          <p:cNvSpPr/>
          <p:nvPr/>
        </p:nvSpPr>
        <p:spPr>
          <a:xfrm>
            <a:off x="10238415" y="4823748"/>
            <a:ext cx="1782046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CF3: (8,8)</a:t>
            </a:r>
          </a:p>
          <a:p>
            <a:pPr algn="ctr"/>
            <a:r>
              <a:rPr lang="en-US" sz="1200" dirty="0"/>
              <a:t>N=1, LS=(8,8), SS=(64,64)</a:t>
            </a:r>
            <a:endParaRPr lang="en-IN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FE2448-2E0A-4A63-B504-CA867E0CCBE1}"/>
              </a:ext>
            </a:extLst>
          </p:cNvPr>
          <p:cNvCxnSpPr>
            <a:stCxn id="17" idx="2"/>
            <a:endCxn id="22" idx="0"/>
          </p:cNvCxnSpPr>
          <p:nvPr/>
        </p:nvCxnSpPr>
        <p:spPr>
          <a:xfrm>
            <a:off x="9194797" y="4078716"/>
            <a:ext cx="1934641" cy="7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196D7AB-211D-452A-AF88-089E95D1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80" y="3571141"/>
            <a:ext cx="3771980" cy="27171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D4EE05-DC37-461D-A27B-F8BA0213ECAA}"/>
              </a:ext>
            </a:extLst>
          </p:cNvPr>
          <p:cNvSpPr txBox="1"/>
          <p:nvPr/>
        </p:nvSpPr>
        <p:spPr>
          <a:xfrm>
            <a:off x="4323720" y="514814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66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Efficient for large datasets (O(n) complexity)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varying densities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May not always find optimal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threshold parameters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be slow for very high-dimensional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Data mining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Network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C46E0-DA23-431B-B97F-288FC313E425}"/>
              </a:ext>
            </a:extLst>
          </p:cNvPr>
          <p:cNvSpPr txBox="1"/>
          <p:nvPr/>
        </p:nvSpPr>
        <p:spPr>
          <a:xfrm>
            <a:off x="4323720" y="514814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32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862709" y="1301575"/>
            <a:ext cx="971243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clustering algorithm based on message passing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Identifies exemplars (representative data points) 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Clusters data points around exemplars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2748769" y="501650"/>
            <a:ext cx="669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Affinity Propagation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862709" y="3046835"/>
            <a:ext cx="1004411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similarity matrix (S)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responsibility matrix (R)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availability matrix (A)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 R and A matrices iteratively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Identify exemplars and clusters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4AB6E-15CE-4B51-BC68-E7D1668C9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09" y="5462587"/>
            <a:ext cx="42005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96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2748769" y="501650"/>
            <a:ext cx="669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Affinity Propagation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94525-2439-40B0-8FD7-FA6A13E3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063" y="1709765"/>
            <a:ext cx="4200525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70F7BD-ED8A-4CC1-A14A-555282A81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56" y="1276617"/>
            <a:ext cx="2516652" cy="1697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40A06-16B0-4772-B8B4-02AFE8354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124" y="3449639"/>
            <a:ext cx="6425346" cy="24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62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2748769" y="501650"/>
            <a:ext cx="669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Affinity Propagation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3C5FFC-2FD8-41D5-9DF8-D54163213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29" y="1415121"/>
            <a:ext cx="6286361" cy="4366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734700-5D5D-4C8F-8859-2BE6C90B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705" y="1208869"/>
            <a:ext cx="3924300" cy="2105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ECC7D-CBFF-481F-9F8A-A8ED9F424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705" y="3429000"/>
            <a:ext cx="3539564" cy="237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36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varying densities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Computationally expensive (O(n^2) complexity)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damping factor parameter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be slow for large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Recommendation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CF237-C0F2-4A9E-A498-FD266F4A2868}"/>
              </a:ext>
            </a:extLst>
          </p:cNvPr>
          <p:cNvSpPr txBox="1"/>
          <p:nvPr/>
        </p:nvSpPr>
        <p:spPr>
          <a:xfrm>
            <a:off x="2748769" y="501650"/>
            <a:ext cx="669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Affinity Propagation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6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643062" y="980211"/>
            <a:ext cx="971243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density-based clustering algorithm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Groups data points into clusters based on density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Identifies noise points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643062" y="2425779"/>
            <a:ext cx="9712432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epsilon (ε) and minimum points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MinPts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For each data point:    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Find neighboring points within ε    </a:t>
            </a:r>
          </a:p>
          <a:p>
            <a:pPr marL="1257300" lvl="2" indent="-342900">
              <a:spcBef>
                <a:spcPts val="600"/>
              </a:spcBef>
              <a:buFont typeface="+mj-lt"/>
              <a:buAutoNum type="alphaL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If ≥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MinPts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mark as core point</a:t>
            </a:r>
          </a:p>
          <a:p>
            <a:pPr marL="1257300" lvl="2" indent="-342900">
              <a:spcBef>
                <a:spcPts val="600"/>
              </a:spcBef>
              <a:buFont typeface="+mj-lt"/>
              <a:buAutoNum type="alphaL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Group core points into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Assign non-core points to nearest cluster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Identify noise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A5537-2277-4197-B9B6-A2F2DE4E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5287119"/>
            <a:ext cx="34956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08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E8280-61F0-45C2-B9B4-CE5F67A6C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61" y="1095959"/>
            <a:ext cx="6008371" cy="2079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634016-328B-4A70-ADC8-034F837DB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336" y="3502372"/>
            <a:ext cx="7285835" cy="19145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9A9B8E-B48F-4D54-BC59-779062A37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199" y="1210451"/>
            <a:ext cx="3896022" cy="247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94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F78FB0-AEFB-4FF8-90D5-EC89B81AE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07" y="921248"/>
            <a:ext cx="5745700" cy="53561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592142-D98D-4780-B103-F185559DB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807" y="833973"/>
            <a:ext cx="4660278" cy="2765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F2C4C-9E40-479E-9E80-C06CD218F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884" y="4000934"/>
            <a:ext cx="49434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6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3846486" y="2143960"/>
            <a:ext cx="47207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BisectingKMeansClustering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MeanShiftClustering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AgglomerativeClustering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BirchClustering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AffinityPropagationClustering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DBScanClustering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HDBScanClustering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OpticsClustering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SpectralClustering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2958762" y="633047"/>
            <a:ext cx="6274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Different Types of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48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A44BF-14F5-48DE-B228-98FBEB42B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789" y="1151402"/>
            <a:ext cx="5977401" cy="3452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37BBA-DEA6-48C1-A06A-9FA6FC18D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090" y="4744197"/>
            <a:ext cx="3321624" cy="11030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7F0849-7E92-4018-8E20-8EFD9108C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376" y="1151402"/>
            <a:ext cx="4552241" cy="2295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8C61E-0A8D-452B-805D-8A08FD88B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329" y="3267428"/>
            <a:ext cx="4993972" cy="267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9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varying densities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ε and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MinPts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parameters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be slow for large datasets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Difficulty in handling high-dimensional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Spatial data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Anomaly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3F37B-B3B4-4553-BADF-99AD398B95C3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22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643062" y="952734"/>
            <a:ext cx="971243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hierarchical density-based clustering algorithm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Extends DBSCAN with hierarchical approach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varying densities and noise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643062" y="2425779"/>
            <a:ext cx="9712432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minimum cluster size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min_cluster_size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mutual reachability distance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mutual_reachability_distance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Build minimum spanning tree (MST)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Identify clusters from MST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Refine clusters using hierarchical approach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1DDA7-0A37-41AC-BFE6-1B81A0D02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5070450"/>
            <a:ext cx="5840950" cy="112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31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A840D-C9A4-4B60-9B1D-25E90FF6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83" y="1499066"/>
            <a:ext cx="5181380" cy="1711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DFB4B1-11B6-4125-B6F0-8B9696D6A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383" y="3647333"/>
            <a:ext cx="5304762" cy="2232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56DD1A-56DF-4D45-B72A-D38BBB233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145" y="2814784"/>
            <a:ext cx="4871283" cy="24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29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5B1216-ED85-4F9C-BBD4-257D5A2FF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31" y="1461940"/>
            <a:ext cx="5897343" cy="1717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E44B40-DA7E-4A79-98DD-947F22501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3" y="3590735"/>
            <a:ext cx="5897344" cy="531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28EAC-E920-4294-9C9F-C493A664F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113" y="4559586"/>
            <a:ext cx="3480268" cy="1213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8C6D9A-5B12-495D-B244-0855E78B6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621" y="4175131"/>
            <a:ext cx="3964547" cy="20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46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52912-7F06-4EFA-A892-3F3114774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29" y="1332767"/>
            <a:ext cx="5986656" cy="1438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9FD3DF-2B39-4714-BEB9-37FAFCEB5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228" y="3253442"/>
            <a:ext cx="6117919" cy="833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0CAFB-0D3D-4C2E-90ED-1A2DBB571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925" y="4439791"/>
            <a:ext cx="4247076" cy="10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88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3EB484-E941-42D7-92A4-D7BB068F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82" y="1227603"/>
            <a:ext cx="6139710" cy="1937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D1DDB-5331-4168-A5C0-B261AD7B5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15" y="3550525"/>
            <a:ext cx="2352675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1D960-0DEA-4788-973D-F9DF03660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532" y="2297863"/>
            <a:ext cx="6498959" cy="347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49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96251"/>
            <a:ext cx="7426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varying densities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Provides hierarchical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883749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Computationally expensive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min_cluster_size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parameter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Difficulty in handling high-dimensional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399865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Anomaly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3F37B-B3B4-4553-BADF-99AD398B95C3}"/>
              </a:ext>
            </a:extLst>
          </p:cNvPr>
          <p:cNvSpPr txBox="1"/>
          <p:nvPr/>
        </p:nvSpPr>
        <p:spPr>
          <a:xfrm>
            <a:off x="4185957" y="31908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89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643062" y="952734"/>
            <a:ext cx="97124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density-based clustering algorithm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Ordering Points To Identify the Clustering Structure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Orders points based on density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Identifies clusters of varying densities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OPTICS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643062" y="2795619"/>
            <a:ext cx="971243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epsilon (ε) and minimum points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MinPts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core distances and reachability distances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Build reachability graph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Identify clusters from reachability graph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Extract density-based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B6BCE-4271-45C2-BC04-E44810DF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5039050"/>
            <a:ext cx="6285376" cy="11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56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OPTICS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2363D-A516-4628-B013-1CFF6144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57" y="1279647"/>
            <a:ext cx="4254500" cy="365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CDEFCE-6C82-4B5F-9CF8-3EA2682CB595}"/>
              </a:ext>
            </a:extLst>
          </p:cNvPr>
          <p:cNvSpPr txBox="1"/>
          <p:nvPr/>
        </p:nvSpPr>
        <p:spPr>
          <a:xfrm>
            <a:off x="1633257" y="1805112"/>
            <a:ext cx="446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Points:</a:t>
            </a:r>
            <a:r>
              <a:rPr lang="en-US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{(1,2),(2,3),(3,4),(8,8),(8,9),(25,30)}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802D86-DD24-45BF-BD47-16A07FD41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57" y="2860674"/>
            <a:ext cx="6712415" cy="27581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F334B4-08C3-4E9F-9946-69A96C50C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303" y="1279647"/>
            <a:ext cx="4867275" cy="322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2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2101362" y="139148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partition-based clustering algorithm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Divides data into K clusters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Each cluster represented by centroid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Iterative refinement of centroids</a:t>
            </a:r>
            <a:endParaRPr lang="en-I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218723" y="647113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2101362" y="3142803"/>
            <a:ext cx="7426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K centroids randomly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Assign each data point to nearest centroid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 centroids as mean of assigned points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Repeat steps 2-3 until convergence</a:t>
            </a:r>
            <a:endParaRPr lang="en-I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B73DE-E688-4080-8521-135A9C36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362" y="5241925"/>
            <a:ext cx="62388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98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OPTICS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8866BA-37AA-4BF0-BEC9-47E3EFE78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22" y="1082358"/>
            <a:ext cx="5589637" cy="5033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A6DFDB-0766-4F5C-8CE9-CA5D85BF1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487" y="1225794"/>
            <a:ext cx="2984491" cy="1911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4FA0D2-3EB2-409D-B3F8-285540C1C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488" y="3434129"/>
            <a:ext cx="4114800" cy="26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76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OPTICS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7B2F1-1536-413E-8FB7-85708D0D5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9" y="1287119"/>
            <a:ext cx="7152727" cy="38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97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OPTICS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881167-429D-4F31-8A73-A45D33DE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83" y="1036977"/>
            <a:ext cx="7032161" cy="5124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2736FB-92E7-4184-8125-348AC381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6862"/>
            <a:ext cx="56388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093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OPTICS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F6748-E52C-4757-B4A2-A3E7F834F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84" y="1139917"/>
            <a:ext cx="6330127" cy="2340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B156E3-305B-4B1C-8072-9903749D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057" y="3480565"/>
            <a:ext cx="4114799" cy="273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499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96251"/>
            <a:ext cx="7426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varying densities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Provides hierarchical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883749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Computationally expensive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ε and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MinPts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parameters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Difficulty in handling high-dimensional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399865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Anomaly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4991B-24DF-43CA-876B-A5895C9F0E1F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OPTICS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794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643062" y="952734"/>
            <a:ext cx="971243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graph-based clustering algorithm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Uses eigenvectors of graph Laplacian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Clusters data points based on graph structure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Spectral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643062" y="2592663"/>
            <a:ext cx="971243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Construct similarity graph (e.g., K-NN graph)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graph Laplacian (L)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Compute eigenvectors of L (v1, v2, ...,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vk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Normalize eigenvectors (u1, u2, ...,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uk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Cluster points based on eigenvectors (k-means)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522EDD-A36C-4267-8097-FF2CBA5F8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4940478"/>
            <a:ext cx="7195576" cy="10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355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Spectral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2363D-A516-4628-B013-1CFF6144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57" y="1279647"/>
            <a:ext cx="4254500" cy="365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CDEFCE-6C82-4B5F-9CF8-3EA2682CB595}"/>
              </a:ext>
            </a:extLst>
          </p:cNvPr>
          <p:cNvSpPr txBox="1"/>
          <p:nvPr/>
        </p:nvSpPr>
        <p:spPr>
          <a:xfrm>
            <a:off x="1633257" y="1805112"/>
            <a:ext cx="446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Points:</a:t>
            </a:r>
            <a:r>
              <a:rPr lang="en-US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{(1,2),(2,3),(3,4),(8,8),(8,9),(25,30)}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F334B4-08C3-4E9F-9946-69A96C50C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475" y="1279647"/>
            <a:ext cx="4462743" cy="29575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13A6B3-09BC-4D00-BF18-AE2B90624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257" y="2198296"/>
            <a:ext cx="5387486" cy="389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32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Spectral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2BDDF-881F-4A0F-A460-9D65AA92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14" y="1161977"/>
            <a:ext cx="6777698" cy="480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86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Spectral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57F80-6966-4BB7-AE83-370089A75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275690"/>
            <a:ext cx="7300254" cy="1031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141E9D-7D91-486D-898B-138B994D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2633569"/>
            <a:ext cx="7262154" cy="662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53A66E-6F1E-44C5-8EAE-9C82304BA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244" y="3561777"/>
            <a:ext cx="4536756" cy="9436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70DDCE-E2F8-4BF5-9285-8DC2FE7A0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976" y="3343934"/>
            <a:ext cx="5241534" cy="262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48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Spectral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3F0401-9EB5-44AF-BB93-091162F09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9" y="1002103"/>
            <a:ext cx="7171839" cy="1290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F52143-E9EA-4E62-AF76-56B66259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68" y="2594126"/>
            <a:ext cx="6152664" cy="2311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15A64D-EBA3-4428-BFE6-778822C9A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536" y="2293034"/>
            <a:ext cx="4852987" cy="317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D7DA1E7-A215-48ED-828E-09F7F40F43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730320"/>
              </p:ext>
            </p:extLst>
          </p:nvPr>
        </p:nvGraphicFramePr>
        <p:xfrm>
          <a:off x="778416" y="1150033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E5F9E21-27A1-4E44-8415-509715B9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378" y="1150033"/>
            <a:ext cx="3248025" cy="2324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E376CB-B0A0-4FE2-B529-5AD3FCB27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441" y="1078668"/>
            <a:ext cx="3209925" cy="235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278576-48CB-488C-BCE8-6C80ECB01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36" y="4198766"/>
            <a:ext cx="3219450" cy="2343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F95AC7-7A01-4430-9AB6-E1E5B6CE7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4428" y="4093991"/>
            <a:ext cx="3228975" cy="244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082B2D-6687-41B6-8638-D1E40CBD1082}"/>
              </a:ext>
            </a:extLst>
          </p:cNvPr>
          <p:cNvSpPr txBox="1"/>
          <p:nvPr/>
        </p:nvSpPr>
        <p:spPr>
          <a:xfrm>
            <a:off x="1275433" y="965367"/>
            <a:ext cx="173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 set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90A28-7764-4E9F-92A0-E35992E082E8}"/>
              </a:ext>
            </a:extLst>
          </p:cNvPr>
          <p:cNvSpPr txBox="1"/>
          <p:nvPr/>
        </p:nvSpPr>
        <p:spPr>
          <a:xfrm>
            <a:off x="5073650" y="1005838"/>
            <a:ext cx="233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a centroids. K=3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62BAB-1327-486B-8088-B0E3748B058A}"/>
              </a:ext>
            </a:extLst>
          </p:cNvPr>
          <p:cNvSpPr txBox="1"/>
          <p:nvPr/>
        </p:nvSpPr>
        <p:spPr>
          <a:xfrm>
            <a:off x="8754667" y="544173"/>
            <a:ext cx="337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each datapoints to nearest centroid. It will create a 3 cluster.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D3753-311F-4034-87BA-50E38E46A932}"/>
              </a:ext>
            </a:extLst>
          </p:cNvPr>
          <p:cNvSpPr txBox="1"/>
          <p:nvPr/>
        </p:nvSpPr>
        <p:spPr>
          <a:xfrm>
            <a:off x="1267249" y="3909325"/>
            <a:ext cx="216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new centroids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B2F15D-9768-4C65-ABD1-06C213F7E985}"/>
              </a:ext>
            </a:extLst>
          </p:cNvPr>
          <p:cNvSpPr txBox="1"/>
          <p:nvPr/>
        </p:nvSpPr>
        <p:spPr>
          <a:xfrm>
            <a:off x="4848974" y="3586159"/>
            <a:ext cx="337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each datapoints to nearest centroid. It will create a 3 cluster.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6FF25-6008-40A4-9EF1-026582C29F12}"/>
              </a:ext>
            </a:extLst>
          </p:cNvPr>
          <p:cNvSpPr txBox="1"/>
          <p:nvPr/>
        </p:nvSpPr>
        <p:spPr>
          <a:xfrm>
            <a:off x="4092113" y="228702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1537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96251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non-linear relationships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handle high-dimensional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731179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Computationally expensive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graph construction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Difficulty in choosing number of clusters (k)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66107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Social network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B80CF-C79E-4FFF-A949-E9DF89ED74E8}"/>
              </a:ext>
            </a:extLst>
          </p:cNvPr>
          <p:cNvSpPr txBox="1"/>
          <p:nvPr/>
        </p:nvSpPr>
        <p:spPr>
          <a:xfrm>
            <a:off x="4185957" y="319088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Spectral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49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Efficient and scalable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Easy to implement and interpret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Fast convergence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218723" y="441034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initial centroid placement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Sensitivity to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Scalability issues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compression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251533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2101362" y="139148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hybrid clustering approach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Combines K-Means and hierarchical clustering 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Divides data into two clusters at each step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Suitable for large 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3168756" y="572663"/>
            <a:ext cx="5854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Bisecting </a:t>
            </a:r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2101362" y="3098098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K (number of clusters)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Select a cluster to bisect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Apply K-Means on the selected cluster with K=2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Split the cluster into two new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Repeat steps 2-4 until K clusters are obtained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F583B-3C09-4697-AA67-2CE32D87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44" y="5286894"/>
            <a:ext cx="70485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7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4082B2D-6687-41B6-8638-D1E40CBD1082}"/>
              </a:ext>
            </a:extLst>
          </p:cNvPr>
          <p:cNvSpPr txBox="1"/>
          <p:nvPr/>
        </p:nvSpPr>
        <p:spPr>
          <a:xfrm>
            <a:off x="1123626" y="2597220"/>
            <a:ext cx="173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 set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90A28-7764-4E9F-92A0-E35992E082E8}"/>
              </a:ext>
            </a:extLst>
          </p:cNvPr>
          <p:cNvSpPr txBox="1"/>
          <p:nvPr/>
        </p:nvSpPr>
        <p:spPr>
          <a:xfrm>
            <a:off x="389020" y="2226393"/>
            <a:ext cx="293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Cluster Needed=3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62BAB-1327-486B-8088-B0E3748B058A}"/>
              </a:ext>
            </a:extLst>
          </p:cNvPr>
          <p:cNvSpPr txBox="1"/>
          <p:nvPr/>
        </p:nvSpPr>
        <p:spPr>
          <a:xfrm>
            <a:off x="1030024" y="1867930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D3753-311F-4034-87BA-50E38E46A932}"/>
              </a:ext>
            </a:extLst>
          </p:cNvPr>
          <p:cNvSpPr txBox="1"/>
          <p:nvPr/>
        </p:nvSpPr>
        <p:spPr>
          <a:xfrm>
            <a:off x="3551015" y="1632623"/>
            <a:ext cx="50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 will be split into 2 (K=2)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B2F15D-9768-4C65-ABD1-06C213F7E985}"/>
              </a:ext>
            </a:extLst>
          </p:cNvPr>
          <p:cNvSpPr txBox="1"/>
          <p:nvPr/>
        </p:nvSpPr>
        <p:spPr>
          <a:xfrm>
            <a:off x="7511511" y="709293"/>
            <a:ext cx="468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Splitting the cluster with highest SSE into 2 (K=2). Now we reached the required number of cluster(3). No further split needed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299A1-D3D5-4194-8D20-911823B5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36" y="2595725"/>
            <a:ext cx="1914525" cy="163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25EE18-B11C-422C-944F-1FB88569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10" y="2045158"/>
            <a:ext cx="3886200" cy="2981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0109C-6AEB-4BAF-9EB8-0DD562F2D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1740068"/>
            <a:ext cx="4514850" cy="4124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2BBC17-505C-4C57-963E-66CB9EE69B36}"/>
              </a:ext>
            </a:extLst>
          </p:cNvPr>
          <p:cNvSpPr txBox="1"/>
          <p:nvPr/>
        </p:nvSpPr>
        <p:spPr>
          <a:xfrm>
            <a:off x="3028079" y="202679"/>
            <a:ext cx="5854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Bisecting </a:t>
            </a:r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50FB12-78CE-4740-B8D9-CF209E1634A4}"/>
              </a:ext>
            </a:extLst>
          </p:cNvPr>
          <p:cNvSpPr/>
          <p:nvPr/>
        </p:nvSpPr>
        <p:spPr>
          <a:xfrm>
            <a:off x="7597710" y="4700354"/>
            <a:ext cx="16177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Cluster 1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D0A590-7CA6-4318-81C3-86C36911BBE1}"/>
              </a:ext>
            </a:extLst>
          </p:cNvPr>
          <p:cNvSpPr/>
          <p:nvPr/>
        </p:nvSpPr>
        <p:spPr>
          <a:xfrm>
            <a:off x="9410098" y="4720685"/>
            <a:ext cx="16177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Cluster 2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9B4533-A53E-49BF-895D-BA41A24E8100}"/>
              </a:ext>
            </a:extLst>
          </p:cNvPr>
          <p:cNvSpPr/>
          <p:nvPr/>
        </p:nvSpPr>
        <p:spPr>
          <a:xfrm>
            <a:off x="10434171" y="3351154"/>
            <a:ext cx="16177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Cluster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38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801330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large datasets efficiently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Reduces computational complexity compared to K-Means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handle varying densities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May not always find optimal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initial cluster selection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be slow for very large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E6699-5A23-4A3A-BFE9-0CA7A8190DFF}"/>
              </a:ext>
            </a:extLst>
          </p:cNvPr>
          <p:cNvSpPr txBox="1"/>
          <p:nvPr/>
        </p:nvSpPr>
        <p:spPr>
          <a:xfrm>
            <a:off x="3028079" y="202679"/>
            <a:ext cx="5854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Bisecting </a:t>
            </a:r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14331</TotalTime>
  <Words>1759</Words>
  <Application>Microsoft Office PowerPoint</Application>
  <PresentationFormat>Widescreen</PresentationFormat>
  <Paragraphs>383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Cascadia Code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96</cp:revision>
  <dcterms:created xsi:type="dcterms:W3CDTF">2024-08-23T23:19:52Z</dcterms:created>
  <dcterms:modified xsi:type="dcterms:W3CDTF">2024-09-19T17:52:35Z</dcterms:modified>
</cp:coreProperties>
</file>