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57" r:id="rId4"/>
    <p:sldId id="279" r:id="rId5"/>
    <p:sldId id="265" r:id="rId6"/>
    <p:sldId id="258" r:id="rId7"/>
    <p:sldId id="259" r:id="rId8"/>
    <p:sldId id="260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2910238451549"/>
          <c:y val="4.0708794818003068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FE-4FDB-A1BA-C4B5226C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C96-4D50-8C07-EE21BFA36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52405113723864E-2"/>
          <c:y val="6.678028795711826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32-4FCB-83B6-364BA5FB9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8C-49B2-8B29-48EA67E53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49-4D1D-A533-B601AAF21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EA-4C2C-9694-9A259282F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BF-423E-AAA0-4E00F2F83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lustering in Machine Learning">
            <a:extLst>
              <a:ext uri="{FF2B5EF4-FFF2-40B4-BE49-F238E27FC236}">
                <a16:creationId xmlns:a16="http://schemas.microsoft.com/office/drawing/2014/main" id="{9040C1BC-1139-44A9-9D4F-C66DF8F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8738"/>
            <a:ext cx="9753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7DA1E7-A215-48ED-828E-09F7F40F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730320"/>
              </p:ext>
            </p:extLst>
          </p:nvPr>
        </p:nvGraphicFramePr>
        <p:xfrm>
          <a:off x="778416" y="115003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5F9E21-27A1-4E44-8415-509715B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8" y="1150033"/>
            <a:ext cx="3248025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376CB-B0A0-4FE2-B529-5AD3FCB2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41" y="1078668"/>
            <a:ext cx="32099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8576-48CB-488C-BCE8-6C80ECB0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" y="4198766"/>
            <a:ext cx="32194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5AC7-7A01-4430-9AB6-E1E5B6C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28" y="4093991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275433" y="965367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5073650" y="1005838"/>
            <a:ext cx="23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a centroids. K=3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8754667" y="544173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1267249" y="3909325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new centroids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4848974" y="3586159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F25-6008-40A4-9EF1-026582C29F12}"/>
              </a:ext>
            </a:extLst>
          </p:cNvPr>
          <p:cNvSpPr txBox="1"/>
          <p:nvPr/>
        </p:nvSpPr>
        <p:spPr>
          <a:xfrm>
            <a:off x="4092113" y="22870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and scalable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implement and interpret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Fast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441034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centroid placement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Sensitivity to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Scalability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compression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51533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hybrid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Combines K-Means and hierarchical clustering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two clusters at each step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Suitable for large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098098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(number of clusters)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a cluster to bisect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Apply K-Means on the selected cluster with K=2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Split the cluster into two new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K clusters are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583B-3C09-4697-AA67-2CE32D8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286894"/>
            <a:ext cx="7048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123626" y="2597220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389020" y="2226393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 Needed=3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1030024" y="186793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3551015" y="1632623"/>
            <a:ext cx="50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will be split into 2 (K=2)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7511511" y="709293"/>
            <a:ext cx="468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the cluster with highest SSE into 2 (K=2). Now we reached the required number of cluster(3). No further split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99A1-D3D5-4194-8D20-911823B5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6" y="2595725"/>
            <a:ext cx="19145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5EE18-B11C-422C-944F-1FB88569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0" y="2045158"/>
            <a:ext cx="3886200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0109C-6AEB-4BAF-9EB8-0DD562F2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1740068"/>
            <a:ext cx="4514850" cy="412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2BBC17-505C-4C57-963E-66CB9EE69B36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0FB12-78CE-4740-B8D9-CF209E1634A4}"/>
              </a:ext>
            </a:extLst>
          </p:cNvPr>
          <p:cNvSpPr/>
          <p:nvPr/>
        </p:nvSpPr>
        <p:spPr>
          <a:xfrm>
            <a:off x="7597710" y="47003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0A590-7CA6-4318-81C3-86C36911BBE1}"/>
              </a:ext>
            </a:extLst>
          </p:cNvPr>
          <p:cNvSpPr/>
          <p:nvPr/>
        </p:nvSpPr>
        <p:spPr>
          <a:xfrm>
            <a:off x="9410098" y="4720685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B4533-A53E-49BF-895D-BA41A24E8100}"/>
              </a:ext>
            </a:extLst>
          </p:cNvPr>
          <p:cNvSpPr/>
          <p:nvPr/>
        </p:nvSpPr>
        <p:spPr>
          <a:xfrm>
            <a:off x="10434171" y="33511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8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80133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efficiently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Reduces computational complexity compared to K-Means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cluster selection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6699-5A23-4A3A-BFE9-0CA7A8190DFF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sliding-window 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Non-parametric, non-hierarchical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fixed number of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Initialize kernel bandwidth (h)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For each data point: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mean shift vector (direction of maximum density)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data point to new location (mean shift)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Repeat step 2 until convergence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Group points into clusters based on convergence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83D-84FA-4D64-A1DA-EEBED0E4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388946"/>
            <a:ext cx="346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869AB-C977-4BBA-9A17-8A34409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057877"/>
            <a:ext cx="3439691" cy="198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45F4A-F8CB-4F83-A291-E70BA22A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98" y="923621"/>
            <a:ext cx="3720839" cy="2176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A9CAE-20B1-43B5-A4CF-1D5A9EC8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1089388"/>
            <a:ext cx="3434342" cy="198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E35C4-E812-400E-8512-0D3B8EE84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3646715"/>
            <a:ext cx="4087487" cy="215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26C4E-2335-473B-BE0D-8EB377E9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520" y="3646715"/>
            <a:ext cx="3702811" cy="215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51804-D8AD-4A0F-9C7F-17ECC81E4E2A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bandwidth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Object tracking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0929B-2CFD-40C6-87EE-6934EAD8C527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4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bottom-up hierarchical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Starts with individual data points as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Merges closest clusters iteratively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Forms a tree-like structure (dendrogram)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each data point as a separate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pairwise distances between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 the closest two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distances between merged cluster and other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3-4 until desired number of clusters is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7A96C-5F5B-4F39-88AC-717771A1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5282784"/>
            <a:ext cx="4619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887E-13F6-411A-B58A-763A4F50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258358"/>
            <a:ext cx="3371851" cy="2334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21D54-922B-4695-8056-401BF088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463145"/>
            <a:ext cx="58293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EA3C0-8D4C-442C-A204-15E028B8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3987271"/>
            <a:ext cx="3133726" cy="229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86C17-8C30-4715-8F39-52705AB3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8" y="4130146"/>
            <a:ext cx="6362700" cy="1714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B1628D-2AE3-49B8-963D-6DBE82AE7AD6}"/>
              </a:ext>
            </a:extLst>
          </p:cNvPr>
          <p:cNvSpPr txBox="1"/>
          <p:nvPr/>
        </p:nvSpPr>
        <p:spPr>
          <a:xfrm>
            <a:off x="3483746" y="368425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657819"/>
              </p:ext>
            </p:extLst>
          </p:nvPr>
        </p:nvGraphicFramePr>
        <p:xfrm>
          <a:off x="806551" y="1477108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6F47CC-0F4B-43E8-8002-BDCE12125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294138"/>
              </p:ext>
            </p:extLst>
          </p:nvPr>
        </p:nvGraphicFramePr>
        <p:xfrm>
          <a:off x="4304714" y="1477107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7B6502-2F59-47F2-8C2D-DD77945BB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5321"/>
              </p:ext>
            </p:extLst>
          </p:nvPr>
        </p:nvGraphicFramePr>
        <p:xfrm>
          <a:off x="7802877" y="1477106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1E3EA2-F8F5-40DD-869C-AC9BD231B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513843"/>
              </p:ext>
            </p:extLst>
          </p:nvPr>
        </p:nvGraphicFramePr>
        <p:xfrm>
          <a:off x="806551" y="4160898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287A6C-A09B-44DF-96DC-32CE66659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424320"/>
              </p:ext>
            </p:extLst>
          </p:nvPr>
        </p:nvGraphicFramePr>
        <p:xfrm>
          <a:off x="4304714" y="4160897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C876E1-6A30-4FDB-8CEA-F1818B2B6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804943"/>
              </p:ext>
            </p:extLst>
          </p:nvPr>
        </p:nvGraphicFramePr>
        <p:xfrm>
          <a:off x="7802877" y="4160896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8979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192E3-7AAA-42DF-8554-87DF2567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1" y="747712"/>
            <a:ext cx="3705225" cy="273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52296-4C17-4328-9BC6-B8B5495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5" y="1238249"/>
            <a:ext cx="64198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E0353-D67E-4C6A-920E-8D724EA5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0" y="3686175"/>
            <a:ext cx="3705225" cy="275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46DE1-BBB0-4981-9BB1-737D40A7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324" y="2653512"/>
            <a:ext cx="5095877" cy="379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8D88E-490E-4D5D-999C-0ADE6951231C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a hierarchical structure (dendrogram)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visualize and interpret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 to choose optimal number of clusters- Sensitive to noise and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2B663-3D7D-48F7-B7A4-CE9085A62683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7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3" y="1318175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clustering algorithm for large datasets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Balanced Iterative Reducing and Clustering using Hierarchies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Balances computational efficiency and clustering quality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a tree-like data structure (Clustering Feature (CF)-Tree)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and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CF-Tree with a single leaf node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Scan data points and insert into CF-Tree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leaf node is full, split and create new leaf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tree height exceeds threshold, merge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all data points are inserted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Perform clustering on leaf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96AB6-8029-4C67-B6B2-97417AD7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3" y="5576887"/>
            <a:ext cx="3152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761416"/>
              </p:ext>
            </p:extLst>
          </p:nvPr>
        </p:nvGraphicFramePr>
        <p:xfrm>
          <a:off x="8175623" y="3043237"/>
          <a:ext cx="3711577" cy="255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F9A2D33-DFED-4BAF-B823-DEB2A738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262591"/>
            <a:ext cx="5533359" cy="16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1B059-4A87-40E9-B222-24708E06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3290623"/>
            <a:ext cx="6434194" cy="230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F2A-AFE4-4E8A-AC65-7117F3BB6179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52631-88BF-43E8-87E5-CA765E7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3" y="1142699"/>
            <a:ext cx="4279771" cy="1081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5D19-D1CB-4919-B4C0-EADB6775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3" y="2849758"/>
            <a:ext cx="5553075" cy="2562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2A9DF-6BDB-48DA-8196-AD7524BFC6C3}"/>
              </a:ext>
            </a:extLst>
          </p:cNvPr>
          <p:cNvSpPr/>
          <p:nvPr/>
        </p:nvSpPr>
        <p:spPr>
          <a:xfrm>
            <a:off x="9158289" y="2053226"/>
            <a:ext cx="2075371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</a:t>
            </a:r>
          </a:p>
          <a:p>
            <a:pPr algn="ctr"/>
            <a:r>
              <a:rPr lang="en-US" sz="1200" dirty="0"/>
              <a:t>N=1, LS=(2,3), SS=(4,9)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4D975F-C35A-4743-B818-753B4F0BEE41}"/>
              </a:ext>
            </a:extLst>
          </p:cNvPr>
          <p:cNvSpPr/>
          <p:nvPr/>
        </p:nvSpPr>
        <p:spPr>
          <a:xfrm>
            <a:off x="9180038" y="5238160"/>
            <a:ext cx="2077146" cy="39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E38C-074B-4A47-8DE5-BF7CC50C92BF}"/>
              </a:ext>
            </a:extLst>
          </p:cNvPr>
          <p:cNvSpPr/>
          <p:nvPr/>
        </p:nvSpPr>
        <p:spPr>
          <a:xfrm>
            <a:off x="9156515" y="1142699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3AEC9-BDB0-4680-A1E1-5BBD9FDFD8D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195088" y="1641571"/>
            <a:ext cx="887" cy="41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C346B-DE0A-466C-8AC7-F12BCD9DBB98}"/>
              </a:ext>
            </a:extLst>
          </p:cNvPr>
          <p:cNvSpPr/>
          <p:nvPr/>
        </p:nvSpPr>
        <p:spPr>
          <a:xfrm>
            <a:off x="9156514" y="4293398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222FF7-B3F3-487E-80FC-F78A103519FE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10195087" y="4792270"/>
            <a:ext cx="23524" cy="4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E72C238-EC50-4A6C-92F2-B6CBE14B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3" y="966486"/>
            <a:ext cx="2761540" cy="1921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8A4993-A4D3-4680-AD82-D6E8E197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13" y="4395057"/>
            <a:ext cx="3012315" cy="19944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DE1189-B692-45F9-943D-271722151695}"/>
              </a:ext>
            </a:extLst>
          </p:cNvPr>
          <p:cNvSpPr txBox="1"/>
          <p:nvPr/>
        </p:nvSpPr>
        <p:spPr>
          <a:xfrm>
            <a:off x="4323720" y="44022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9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D76D48-AE49-4AE0-82C3-FB0BC52F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03" y="903514"/>
            <a:ext cx="6065393" cy="2525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B396A-9A0D-4FEB-A393-E8E55E742876}"/>
              </a:ext>
            </a:extLst>
          </p:cNvPr>
          <p:cNvSpPr/>
          <p:nvPr/>
        </p:nvSpPr>
        <p:spPr>
          <a:xfrm>
            <a:off x="708218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BB4BA-612E-42C2-B52C-B1E48281FA99}"/>
              </a:ext>
            </a:extLst>
          </p:cNvPr>
          <p:cNvSpPr/>
          <p:nvPr/>
        </p:nvSpPr>
        <p:spPr>
          <a:xfrm>
            <a:off x="8434562" y="4037480"/>
            <a:ext cx="1467200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E43C8-61B0-4CB9-8D88-8A82B1426494}"/>
              </a:ext>
            </a:extLst>
          </p:cNvPr>
          <p:cNvSpPr/>
          <p:nvPr/>
        </p:nvSpPr>
        <p:spPr>
          <a:xfrm>
            <a:off x="936766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6AAFA-0FDD-42FF-B506-9E22C77BE45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8125174" y="4332756"/>
            <a:ext cx="1042988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B16FC3-F3DA-4CFF-950F-BD4213AB346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68162" y="4332756"/>
            <a:ext cx="1242492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B9674-552C-45E5-ADFF-9CAFBF3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734921"/>
            <a:ext cx="3667125" cy="2428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550641-AC54-4053-9169-94898E3355FF}"/>
              </a:ext>
            </a:extLst>
          </p:cNvPr>
          <p:cNvSpPr txBox="1"/>
          <p:nvPr/>
        </p:nvSpPr>
        <p:spPr>
          <a:xfrm>
            <a:off x="4323720" y="392333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5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B02A4-1FD7-45AF-8EE3-466EE8D2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357312"/>
            <a:ext cx="5629275" cy="196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F09C19-7204-4A70-9BEB-B82C510369AB}"/>
              </a:ext>
            </a:extLst>
          </p:cNvPr>
          <p:cNvSpPr/>
          <p:nvPr/>
        </p:nvSpPr>
        <p:spPr>
          <a:xfrm>
            <a:off x="63911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D7D8B-B936-4748-A0A9-BDB697603266}"/>
              </a:ext>
            </a:extLst>
          </p:cNvPr>
          <p:cNvSpPr/>
          <p:nvPr/>
        </p:nvSpPr>
        <p:spPr>
          <a:xfrm>
            <a:off x="8568084" y="3783440"/>
            <a:ext cx="1253426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84ADA-0972-4A51-BAB5-A04B42B13D10}"/>
              </a:ext>
            </a:extLst>
          </p:cNvPr>
          <p:cNvSpPr/>
          <p:nvPr/>
        </p:nvSpPr>
        <p:spPr>
          <a:xfrm>
            <a:off x="82939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BFC55-E4FE-4348-8067-03F55A3CAF1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282209" y="4078716"/>
            <a:ext cx="19125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08A3BC-907C-4DBE-B966-03B3722FE2D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85009" y="4078716"/>
            <a:ext cx="97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1D8C-D4E4-46D9-8D61-5C2D8F71CB3A}"/>
              </a:ext>
            </a:extLst>
          </p:cNvPr>
          <p:cNvSpPr/>
          <p:nvPr/>
        </p:nvSpPr>
        <p:spPr>
          <a:xfrm>
            <a:off x="10238415" y="4823748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CF3: (8,8)</a:t>
            </a:r>
          </a:p>
          <a:p>
            <a:pPr algn="ctr"/>
            <a:r>
              <a:rPr lang="en-US" sz="1200" dirty="0"/>
              <a:t>N=1, LS=(8,8), SS=(64,64)</a:t>
            </a:r>
            <a:endParaRPr lang="en-IN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E2448-2E0A-4A63-B504-CA867E0CCBE1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194797" y="4078716"/>
            <a:ext cx="1934641" cy="7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196D7AB-211D-452A-AF88-089E95D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80" y="3571141"/>
            <a:ext cx="3771980" cy="271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4EE05-DC37-461D-A27B-F8BA0213ECAA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6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for large datasets (O(n)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threshold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mining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46E0-DA23-431B-B97F-288FC313E42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929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49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403600"/>
              </p:ext>
            </p:extLst>
          </p:nvPr>
        </p:nvGraphicFramePr>
        <p:xfrm>
          <a:off x="2031998" y="719666"/>
          <a:ext cx="4954589" cy="362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7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1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333478" y="1773907"/>
            <a:ext cx="742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 is an unsupervised machine learning technique designed to group unlabeled examples based on their similarity to each other.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953700" y="64711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</a:t>
            </a:r>
            <a:endParaRPr lang="en-IN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FF4C1-E1C9-42AF-BF8C-90D9B58AE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12234"/>
              </p:ext>
            </p:extLst>
          </p:nvPr>
        </p:nvGraphicFramePr>
        <p:xfrm>
          <a:off x="1819730" y="368996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D83E04-C12E-48AA-BFF3-AFF0A99D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5" y="3595643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3AA2F-E34E-4D31-BACD-596D9672D0C6}"/>
              </a:ext>
            </a:extLst>
          </p:cNvPr>
          <p:cNvSpPr txBox="1"/>
          <p:nvPr/>
        </p:nvSpPr>
        <p:spPr>
          <a:xfrm>
            <a:off x="2632574" y="322631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B425-AA41-4009-8803-E4A429A62D3E}"/>
              </a:ext>
            </a:extLst>
          </p:cNvPr>
          <p:cNvSpPr txBox="1"/>
          <p:nvPr/>
        </p:nvSpPr>
        <p:spPr>
          <a:xfrm>
            <a:off x="8054769" y="3226311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83CBBB-378D-4632-8672-FE8CDA8C5A13}"/>
              </a:ext>
            </a:extLst>
          </p:cNvPr>
          <p:cNvSpPr/>
          <p:nvPr/>
        </p:nvSpPr>
        <p:spPr>
          <a:xfrm>
            <a:off x="4953700" y="4515729"/>
            <a:ext cx="1812860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1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3846486" y="2143960"/>
            <a:ext cx="47207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BisectingKMeansClustering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AgglomerativeClustering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BirchClustering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AffinityPropagationClustering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OpticsClustering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SpectralClustering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958762" y="633047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Different Types of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partition-based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K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Each cluster represented by centroid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Iterative refinement of centroids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647113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1428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centroids randomly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each data point to nearest centroid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centroids as mean of assigned points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2-3 until convergence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73DE-E688-4080-8521-135A9C3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5241925"/>
            <a:ext cx="6238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14074</TotalTime>
  <Words>974</Words>
  <Application>Microsoft Office PowerPoint</Application>
  <PresentationFormat>Widescreen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57</cp:revision>
  <dcterms:created xsi:type="dcterms:W3CDTF">2024-08-23T23:19:52Z</dcterms:created>
  <dcterms:modified xsi:type="dcterms:W3CDTF">2024-09-11T01:37:23Z</dcterms:modified>
</cp:coreProperties>
</file>