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59" r:id="rId6"/>
    <p:sldId id="268" r:id="rId7"/>
    <p:sldId id="260" r:id="rId8"/>
    <p:sldId id="261"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B95149EA-2C21-4D25-A8CF-EE7D349CC2FB}" type="slidenum">
              <a:rPr lang="en-IN" smtClean="0"/>
              <a:t>‹#›</a:t>
            </a:fld>
            <a:endParaRPr lang="en-IN"/>
          </a:p>
        </p:txBody>
      </p:sp>
    </p:spTree>
    <p:extLst>
      <p:ext uri="{BB962C8B-B14F-4D97-AF65-F5344CB8AC3E}">
        <p14:creationId xmlns:p14="http://schemas.microsoft.com/office/powerpoint/2010/main" val="4235964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79126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62195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69755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16641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61DA8B-4A88-435A-8140-EE3C7DBF4153}"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945651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961DA8B-4A88-435A-8140-EE3C7DBF4153}"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152627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528820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96703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32053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61DA8B-4A88-435A-8140-EE3C7DBF4153}" type="datetimeFigureOut">
              <a:rPr lang="en-IN" smtClean="0"/>
              <a:t>19-07-2024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13094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38715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1DA8B-4A88-435A-8140-EE3C7DBF4153}" type="datetimeFigureOut">
              <a:rPr lang="en-IN" smtClean="0"/>
              <a:t>19-07-2024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1775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61DA8B-4A88-435A-8140-EE3C7DBF4153}" type="datetimeFigureOut">
              <a:rPr lang="en-IN" smtClean="0"/>
              <a:t>19-07-2024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45419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61DA8B-4A88-435A-8140-EE3C7DBF4153}" type="datetimeFigureOut">
              <a:rPr lang="en-IN" smtClean="0"/>
              <a:t>19-07-2024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2849797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357836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61DA8B-4A88-435A-8140-EE3C7DBF4153}" type="datetimeFigureOut">
              <a:rPr lang="en-IN" smtClean="0"/>
              <a:t>19-07-2024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95149EA-2C21-4D25-A8CF-EE7D349CC2FB}" type="slidenum">
              <a:rPr lang="en-IN" smtClean="0"/>
              <a:t>‹#›</a:t>
            </a:fld>
            <a:endParaRPr lang="en-IN"/>
          </a:p>
        </p:txBody>
      </p:sp>
    </p:spTree>
    <p:extLst>
      <p:ext uri="{BB962C8B-B14F-4D97-AF65-F5344CB8AC3E}">
        <p14:creationId xmlns:p14="http://schemas.microsoft.com/office/powerpoint/2010/main" val="139203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961DA8B-4A88-435A-8140-EE3C7DBF4153}" type="datetimeFigureOut">
              <a:rPr lang="en-IN" smtClean="0"/>
              <a:t>19-07-2024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B95149EA-2C21-4D25-A8CF-EE7D349CC2FB}" type="slidenum">
              <a:rPr lang="en-IN" smtClean="0"/>
              <a:t>‹#›</a:t>
            </a:fld>
            <a:endParaRPr lang="en-IN"/>
          </a:p>
        </p:txBody>
      </p:sp>
    </p:spTree>
    <p:extLst>
      <p:ext uri="{BB962C8B-B14F-4D97-AF65-F5344CB8AC3E}">
        <p14:creationId xmlns:p14="http://schemas.microsoft.com/office/powerpoint/2010/main" val="22760394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63A5-D5B1-4679-B5A6-5212FE64C087}"/>
              </a:ext>
            </a:extLst>
          </p:cNvPr>
          <p:cNvSpPr>
            <a:spLocks noGrp="1"/>
          </p:cNvSpPr>
          <p:nvPr>
            <p:ph type="ctrTitle"/>
          </p:nvPr>
        </p:nvSpPr>
        <p:spPr>
          <a:xfrm>
            <a:off x="1683171" y="2318711"/>
            <a:ext cx="8825658" cy="1348381"/>
          </a:xfrm>
        </p:spPr>
        <p:txBody>
          <a:bodyPr/>
          <a:lstStyle/>
          <a:p>
            <a:r>
              <a:rPr lang="en-US" dirty="0" err="1">
                <a:latin typeface="Bahnschrift SemiBold" panose="020B0502040204020203" pitchFamily="34" charset="0"/>
              </a:rPr>
              <a:t>Xg</a:t>
            </a:r>
            <a:r>
              <a:rPr lang="en-US" dirty="0">
                <a:latin typeface="Bahnschrift SemiBold" panose="020B0502040204020203" pitchFamily="34" charset="0"/>
              </a:rPr>
              <a:t> Boosting Regression</a:t>
            </a:r>
            <a:endParaRPr lang="en-IN" dirty="0">
              <a:latin typeface="Bahnschrift SemiBold" panose="020B0502040204020203" pitchFamily="34" charset="0"/>
            </a:endParaRPr>
          </a:p>
        </p:txBody>
      </p:sp>
    </p:spTree>
    <p:extLst>
      <p:ext uri="{BB962C8B-B14F-4D97-AF65-F5344CB8AC3E}">
        <p14:creationId xmlns:p14="http://schemas.microsoft.com/office/powerpoint/2010/main" val="197711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2135943" y="2600180"/>
            <a:ext cx="873838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solidFill>
                  <a:schemeClr val="bg1"/>
                </a:solidFill>
                <a:latin typeface="Bahnschrift SemiBold" panose="020B0502040204020203" pitchFamily="34" charset="0"/>
              </a:rPr>
              <a:t>XGBoost</a:t>
            </a:r>
            <a:r>
              <a:rPr lang="en-US" sz="2400" dirty="0">
                <a:solidFill>
                  <a:schemeClr val="bg1"/>
                </a:solidFill>
                <a:latin typeface="Bahnschrift SemiBold" panose="020B0502040204020203" pitchFamily="34" charset="0"/>
              </a:rPr>
              <a:t> stands for </a:t>
            </a:r>
            <a:r>
              <a:rPr lang="en-US" sz="2400" dirty="0" err="1">
                <a:solidFill>
                  <a:schemeClr val="bg1"/>
                </a:solidFill>
                <a:latin typeface="Bahnschrift SemiBold" panose="020B0502040204020203" pitchFamily="34" charset="0"/>
              </a:rPr>
              <a:t>eXtreme</a:t>
            </a:r>
            <a:r>
              <a:rPr lang="en-US" sz="2400" dirty="0">
                <a:solidFill>
                  <a:schemeClr val="bg1"/>
                </a:solidFill>
                <a:latin typeface="Bahnschrift SemiBold" panose="020B0502040204020203" pitchFamily="34" charset="0"/>
              </a:rPr>
              <a:t> Gradient Boosting</a:t>
            </a:r>
            <a:endParaRPr lang="en-IN" sz="2400" dirty="0">
              <a:solidFill>
                <a:schemeClr val="bg1"/>
              </a:solidFill>
              <a:latin typeface="Bahnschrift SemiBold" panose="020B0502040204020203" pitchFamily="34" charset="0"/>
            </a:endParaRP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Developed by </a:t>
            </a:r>
            <a:r>
              <a:rPr lang="en-US" sz="2400" dirty="0" err="1">
                <a:solidFill>
                  <a:schemeClr val="bg1"/>
                </a:solidFill>
                <a:latin typeface="Bahnschrift SemiBold" panose="020B0502040204020203" pitchFamily="34" charset="0"/>
              </a:rPr>
              <a:t>Tianqi</a:t>
            </a:r>
            <a:r>
              <a:rPr lang="en-US" sz="2400" dirty="0">
                <a:solidFill>
                  <a:schemeClr val="bg1"/>
                </a:solidFill>
                <a:latin typeface="Bahnschrift SemiBold" panose="020B0502040204020203" pitchFamily="34" charset="0"/>
              </a:rPr>
              <a:t> Chen in 2016</a:t>
            </a: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An implementation of gradient boosted decision trees designed for speed and performance</a:t>
            </a: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Ensemble method that combines the predictions of several base estimators to improve robustness</a:t>
            </a:r>
          </a:p>
          <a:p>
            <a:pPr marL="285750" indent="-285750">
              <a:buFont typeface="Arial" panose="020B0604020202020204" pitchFamily="34" charset="0"/>
              <a:buChar char="•"/>
            </a:pPr>
            <a:r>
              <a:rPr lang="en-US" sz="2400" dirty="0">
                <a:solidFill>
                  <a:schemeClr val="bg1"/>
                </a:solidFill>
                <a:latin typeface="Bahnschrift SemiBold" panose="020B0502040204020203" pitchFamily="34" charset="0"/>
              </a:rPr>
              <a:t>Sequentially adds new models that correct errors made by previous models</a:t>
            </a:r>
          </a:p>
          <a:p>
            <a:pPr marL="285750" indent="-285750">
              <a:buFont typeface="Arial" panose="020B0604020202020204" pitchFamily="34" charset="0"/>
              <a:buChar char="•"/>
            </a:pPr>
            <a:endParaRPr lang="en-IN" sz="24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44715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pic>
        <p:nvPicPr>
          <p:cNvPr id="8" name="Picture 7">
            <a:extLst>
              <a:ext uri="{FF2B5EF4-FFF2-40B4-BE49-F238E27FC236}">
                <a16:creationId xmlns:a16="http://schemas.microsoft.com/office/drawing/2014/main" id="{80CE02D5-B10A-4431-A14A-49395C2B1C51}"/>
              </a:ext>
            </a:extLst>
          </p:cNvPr>
          <p:cNvPicPr>
            <a:picLocks noChangeAspect="1"/>
          </p:cNvPicPr>
          <p:nvPr/>
        </p:nvPicPr>
        <p:blipFill>
          <a:blip r:embed="rId2"/>
          <a:stretch>
            <a:fillRect/>
          </a:stretch>
        </p:blipFill>
        <p:spPr>
          <a:xfrm>
            <a:off x="1675863" y="1886912"/>
            <a:ext cx="7974574" cy="4287496"/>
          </a:xfrm>
          <a:prstGeom prst="rect">
            <a:avLst/>
          </a:prstGeom>
        </p:spPr>
      </p:pic>
    </p:spTree>
    <p:extLst>
      <p:ext uri="{BB962C8B-B14F-4D97-AF65-F5344CB8AC3E}">
        <p14:creationId xmlns:p14="http://schemas.microsoft.com/office/powerpoint/2010/main" val="41825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XgBosst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pic>
        <p:nvPicPr>
          <p:cNvPr id="2" name="Picture 1">
            <a:extLst>
              <a:ext uri="{FF2B5EF4-FFF2-40B4-BE49-F238E27FC236}">
                <a16:creationId xmlns:a16="http://schemas.microsoft.com/office/drawing/2014/main" id="{9B8437AD-B472-4258-9BD7-01D3C23E0DE7}"/>
              </a:ext>
            </a:extLst>
          </p:cNvPr>
          <p:cNvPicPr>
            <a:picLocks noChangeAspect="1"/>
          </p:cNvPicPr>
          <p:nvPr/>
        </p:nvPicPr>
        <p:blipFill>
          <a:blip r:embed="rId2"/>
          <a:stretch>
            <a:fillRect/>
          </a:stretch>
        </p:blipFill>
        <p:spPr>
          <a:xfrm>
            <a:off x="789542" y="2764116"/>
            <a:ext cx="10612916" cy="2162885"/>
          </a:xfrm>
          <a:prstGeom prst="rect">
            <a:avLst/>
          </a:prstGeom>
        </p:spPr>
      </p:pic>
    </p:spTree>
    <p:extLst>
      <p:ext uri="{BB962C8B-B14F-4D97-AF65-F5344CB8AC3E}">
        <p14:creationId xmlns:p14="http://schemas.microsoft.com/office/powerpoint/2010/main" val="349639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1460695" y="1949067"/>
            <a:ext cx="9469902" cy="2862322"/>
          </a:xfrm>
          <a:prstGeom prst="rect">
            <a:avLst/>
          </a:prstGeom>
          <a:noFill/>
        </p:spPr>
        <p:txBody>
          <a:bodyPr wrap="square" rtlCol="0">
            <a:spAutoFit/>
          </a:bodyPr>
          <a:lstStyle/>
          <a:p>
            <a:pPr marL="342900" indent="-342900">
              <a:buFont typeface="+mj-lt"/>
              <a:buAutoNum type="arabicPeriod"/>
            </a:pPr>
            <a:r>
              <a:rPr lang="en-US" sz="2000" dirty="0">
                <a:solidFill>
                  <a:schemeClr val="bg1"/>
                </a:solidFill>
                <a:latin typeface="Bahnschrift SemiBold" panose="020B0502040204020203" pitchFamily="34" charset="0"/>
              </a:rPr>
              <a:t>Create a single leaf tree.</a:t>
            </a:r>
          </a:p>
          <a:p>
            <a:pPr marL="342900" indent="-342900">
              <a:buFont typeface="+mj-lt"/>
              <a:buAutoNum type="arabicPeriod"/>
            </a:pPr>
            <a:r>
              <a:rPr lang="en-US" sz="2000" dirty="0">
                <a:solidFill>
                  <a:schemeClr val="bg1"/>
                </a:solidFill>
                <a:latin typeface="Bahnschrift SemiBold" panose="020B0502040204020203" pitchFamily="34" charset="0"/>
              </a:rPr>
              <a:t>For the first tree, compute the average of target variable as prediction and calculate the residuals using the desired loss function. For subsequent trees the residuals come from prediction made by previous tree.</a:t>
            </a:r>
          </a:p>
          <a:p>
            <a:pPr marL="342900" indent="-342900">
              <a:buFont typeface="+mj-lt"/>
              <a:buAutoNum type="arabicPeriod"/>
            </a:pPr>
            <a:r>
              <a:rPr lang="en-US" sz="2000" dirty="0">
                <a:solidFill>
                  <a:schemeClr val="bg1"/>
                </a:solidFill>
                <a:latin typeface="Bahnschrift SemiBold" panose="020B0502040204020203" pitchFamily="34" charset="0"/>
              </a:rPr>
              <a:t>Calculate the similarity score using the following formula:  where, Hessian is equal to number of residuals; Gradient2 = squared sum of residuals;  λ is a regularization hyperparameter.</a:t>
            </a:r>
          </a:p>
          <a:p>
            <a:pPr marL="342900" indent="-342900">
              <a:buFont typeface="+mj-lt"/>
              <a:buAutoNum type="arabicPeriod"/>
            </a:pPr>
            <a:r>
              <a:rPr lang="en-US" sz="2000" dirty="0">
                <a:solidFill>
                  <a:schemeClr val="bg1"/>
                </a:solidFill>
                <a:latin typeface="Bahnschrift SemiBold" panose="020B0502040204020203" pitchFamily="34" charset="0"/>
              </a:rPr>
              <a:t>Using similarity score we select the appropriate node. Higher the similarity score more the homogeneity.</a:t>
            </a:r>
          </a:p>
        </p:txBody>
      </p:sp>
      <p:pic>
        <p:nvPicPr>
          <p:cNvPr id="6" name="Picture 5">
            <a:extLst>
              <a:ext uri="{FF2B5EF4-FFF2-40B4-BE49-F238E27FC236}">
                <a16:creationId xmlns:a16="http://schemas.microsoft.com/office/drawing/2014/main" id="{99F1AAD3-DE9C-4D7E-8EB4-669BF513F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934" y="5026404"/>
            <a:ext cx="5328131" cy="1065627"/>
          </a:xfrm>
          <a:prstGeom prst="rect">
            <a:avLst/>
          </a:prstGeom>
        </p:spPr>
      </p:pic>
    </p:spTree>
    <p:extLst>
      <p:ext uri="{BB962C8B-B14F-4D97-AF65-F5344CB8AC3E}">
        <p14:creationId xmlns:p14="http://schemas.microsoft.com/office/powerpoint/2010/main" val="263087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1516966" y="1861516"/>
            <a:ext cx="9469902" cy="3785652"/>
          </a:xfrm>
          <a:prstGeom prst="rect">
            <a:avLst/>
          </a:prstGeom>
          <a:noFill/>
        </p:spPr>
        <p:txBody>
          <a:bodyPr wrap="square" rtlCol="0">
            <a:spAutoFit/>
          </a:bodyPr>
          <a:lstStyle/>
          <a:p>
            <a:pPr marL="457200" indent="-457200">
              <a:buAutoNum type="arabicPeriod" startAt="5"/>
            </a:pPr>
            <a:r>
              <a:rPr lang="en-US" sz="2000" dirty="0">
                <a:solidFill>
                  <a:schemeClr val="bg1"/>
                </a:solidFill>
                <a:latin typeface="Bahnschrift SemiBold" panose="020B0502040204020203" pitchFamily="34" charset="0"/>
              </a:rPr>
              <a:t>Using similarity score we calculate Information gain. Information gain gives the difference between old similarity and new similarity and thus tells how much homogeneity is achieved by splitting the node at a given point. It is calculated using the following formula: </a:t>
            </a:r>
          </a:p>
          <a:p>
            <a:pPr marL="457200" indent="-457200">
              <a:buAutoNum type="arabicPeriod" startAt="5"/>
            </a:pPr>
            <a:endParaRPr lang="en-US" sz="2000" dirty="0">
              <a:solidFill>
                <a:schemeClr val="bg1"/>
              </a:solidFill>
              <a:latin typeface="Bahnschrift SemiBold" panose="020B0502040204020203" pitchFamily="34" charset="0"/>
            </a:endParaRPr>
          </a:p>
          <a:p>
            <a:pPr marL="457200" indent="-457200">
              <a:buAutoNum type="arabicPeriod" startAt="5"/>
            </a:pPr>
            <a:endParaRPr lang="en-US" sz="2000" dirty="0">
              <a:solidFill>
                <a:schemeClr val="bg1"/>
              </a:solidFill>
              <a:latin typeface="Bahnschrift SemiBold" panose="020B0502040204020203" pitchFamily="34" charset="0"/>
            </a:endParaRPr>
          </a:p>
          <a:p>
            <a:r>
              <a:rPr lang="en-US" sz="2000" dirty="0">
                <a:solidFill>
                  <a:schemeClr val="bg1"/>
                </a:solidFill>
                <a:latin typeface="Bahnschrift SemiBold" panose="020B0502040204020203" pitchFamily="34" charset="0"/>
              </a:rPr>
              <a:t>6.	Create the tree of desired length using the above method. Pruning and regularization would be done by playing with the regularization hyperparameter.</a:t>
            </a:r>
          </a:p>
          <a:p>
            <a:r>
              <a:rPr lang="en-US" sz="2000" dirty="0">
                <a:solidFill>
                  <a:schemeClr val="bg1"/>
                </a:solidFill>
                <a:latin typeface="Bahnschrift SemiBold" panose="020B0502040204020203" pitchFamily="34" charset="0"/>
              </a:rPr>
              <a:t>7.	Predict the  residual values using the Decision Tree you constructed.</a:t>
            </a:r>
          </a:p>
          <a:p>
            <a:r>
              <a:rPr lang="en-US" sz="2000" dirty="0">
                <a:solidFill>
                  <a:schemeClr val="bg1"/>
                </a:solidFill>
                <a:latin typeface="Bahnschrift SemiBold" panose="020B0502040204020203" pitchFamily="34" charset="0"/>
              </a:rPr>
              <a:t>8.	The new set of residuals is calculated using the following formula: where ρ is the learning rate.</a:t>
            </a:r>
          </a:p>
          <a:p>
            <a:r>
              <a:rPr lang="en-US" sz="2000" dirty="0">
                <a:solidFill>
                  <a:schemeClr val="bg1"/>
                </a:solidFill>
                <a:latin typeface="Bahnschrift SemiBold" panose="020B0502040204020203" pitchFamily="34" charset="0"/>
              </a:rPr>
              <a:t>9.	Go back to step 1 and repeat the process for all the trees.</a:t>
            </a:r>
          </a:p>
        </p:txBody>
      </p:sp>
      <p:pic>
        <p:nvPicPr>
          <p:cNvPr id="6" name="Picture 5">
            <a:extLst>
              <a:ext uri="{FF2B5EF4-FFF2-40B4-BE49-F238E27FC236}">
                <a16:creationId xmlns:a16="http://schemas.microsoft.com/office/drawing/2014/main" id="{6FE03154-98CA-4202-912E-45C35765C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829" y="3227582"/>
            <a:ext cx="7318167" cy="402835"/>
          </a:xfrm>
          <a:prstGeom prst="rect">
            <a:avLst/>
          </a:prstGeom>
        </p:spPr>
      </p:pic>
      <p:pic>
        <p:nvPicPr>
          <p:cNvPr id="8" name="Picture 7">
            <a:extLst>
              <a:ext uri="{FF2B5EF4-FFF2-40B4-BE49-F238E27FC236}">
                <a16:creationId xmlns:a16="http://schemas.microsoft.com/office/drawing/2014/main" id="{F4C6D40C-E7BE-4055-9CF6-437E3679F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830" y="5647168"/>
            <a:ext cx="7318166" cy="402835"/>
          </a:xfrm>
          <a:prstGeom prst="rect">
            <a:avLst/>
          </a:prstGeom>
        </p:spPr>
      </p:pic>
    </p:spTree>
    <p:extLst>
      <p:ext uri="{BB962C8B-B14F-4D97-AF65-F5344CB8AC3E}">
        <p14:creationId xmlns:p14="http://schemas.microsoft.com/office/powerpoint/2010/main" val="377328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2135943" y="2600180"/>
            <a:ext cx="8738383" cy="2677656"/>
          </a:xfrm>
          <a:prstGeom prst="rect">
            <a:avLst/>
          </a:prstGeom>
          <a:noFill/>
        </p:spPr>
        <p:txBody>
          <a:bodyPr wrap="square" rtlCol="0">
            <a:spAutoFit/>
          </a:bodyPr>
          <a:lstStyle/>
          <a:p>
            <a:r>
              <a:rPr lang="en-US" sz="2400" dirty="0">
                <a:solidFill>
                  <a:schemeClr val="bg1"/>
                </a:solidFill>
                <a:latin typeface="Bahnschrift SemiBold" panose="020B0502040204020203" pitchFamily="34" charset="0"/>
              </a:rPr>
              <a:t>Pros</a:t>
            </a:r>
          </a:p>
          <a:p>
            <a:endParaRPr lang="en-US" sz="2400" dirty="0">
              <a:solidFill>
                <a:schemeClr val="bg1"/>
              </a:solidFill>
              <a:latin typeface="Bahnschrift SemiBold" panose="020B0502040204020203" pitchFamily="34" charset="0"/>
            </a:endParaRP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High Performance</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Fast and efficient implementation</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Parallel Processing</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Efficiently handles missing data.</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Flexibility. </a:t>
            </a:r>
            <a:endParaRPr lang="en-IN" sz="24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71384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2135943" y="2600180"/>
            <a:ext cx="8738383" cy="2308324"/>
          </a:xfrm>
          <a:prstGeom prst="rect">
            <a:avLst/>
          </a:prstGeom>
          <a:noFill/>
        </p:spPr>
        <p:txBody>
          <a:bodyPr wrap="square" rtlCol="0">
            <a:spAutoFit/>
          </a:bodyPr>
          <a:lstStyle/>
          <a:p>
            <a:r>
              <a:rPr lang="en-US" sz="2400" dirty="0">
                <a:solidFill>
                  <a:schemeClr val="bg1"/>
                </a:solidFill>
                <a:latin typeface="Bahnschrift SemiBold" panose="020B0502040204020203" pitchFamily="34" charset="0"/>
              </a:rPr>
              <a:t>Cons</a:t>
            </a:r>
          </a:p>
          <a:p>
            <a:endParaRPr lang="en-US" sz="2400" dirty="0">
              <a:solidFill>
                <a:schemeClr val="bg1"/>
              </a:solidFill>
              <a:latin typeface="Bahnschrift SemiBold" panose="020B0502040204020203" pitchFamily="34" charset="0"/>
            </a:endParaRP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complex algorithm and can be difficult to interpret</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can be slow to train due to its many hyperparameters</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 can be memory intensive and is not suitable for low-end systems</a:t>
            </a:r>
          </a:p>
        </p:txBody>
      </p:sp>
    </p:spTree>
    <p:extLst>
      <p:ext uri="{BB962C8B-B14F-4D97-AF65-F5344CB8AC3E}">
        <p14:creationId xmlns:p14="http://schemas.microsoft.com/office/powerpoint/2010/main" val="21479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CEB3F-8140-4E91-968C-71E83F89C621}"/>
              </a:ext>
            </a:extLst>
          </p:cNvPr>
          <p:cNvSpPr txBox="1"/>
          <p:nvPr/>
        </p:nvSpPr>
        <p:spPr>
          <a:xfrm>
            <a:off x="3030414" y="1210832"/>
            <a:ext cx="6949440" cy="523220"/>
          </a:xfrm>
          <a:prstGeom prst="rect">
            <a:avLst/>
          </a:prstGeom>
          <a:noFill/>
        </p:spPr>
        <p:txBody>
          <a:bodyPr wrap="square" rtlCol="0">
            <a:spAutoFit/>
          </a:bodyPr>
          <a:lstStyle/>
          <a:p>
            <a:r>
              <a:rPr lang="en-US" sz="2800" dirty="0" err="1">
                <a:solidFill>
                  <a:schemeClr val="bg1"/>
                </a:solidFill>
                <a:latin typeface="Bahnschrift SemiBold" panose="020B0502040204020203" pitchFamily="34" charset="0"/>
              </a:rPr>
              <a:t>XGBoost</a:t>
            </a:r>
            <a:r>
              <a:rPr lang="en-US" sz="2800" dirty="0">
                <a:solidFill>
                  <a:schemeClr val="bg1"/>
                </a:solidFill>
                <a:latin typeface="Bahnschrift SemiBold" panose="020B0502040204020203" pitchFamily="34" charset="0"/>
              </a:rPr>
              <a:t> Regression Algorithm</a:t>
            </a:r>
            <a:endParaRPr lang="en-IN" sz="2800" dirty="0">
              <a:solidFill>
                <a:schemeClr val="bg1"/>
              </a:solidFill>
              <a:latin typeface="Bahnschrift SemiBold" panose="020B0502040204020203" pitchFamily="34" charset="0"/>
            </a:endParaRPr>
          </a:p>
        </p:txBody>
      </p:sp>
      <p:sp>
        <p:nvSpPr>
          <p:cNvPr id="4" name="TextBox 3">
            <a:extLst>
              <a:ext uri="{FF2B5EF4-FFF2-40B4-BE49-F238E27FC236}">
                <a16:creationId xmlns:a16="http://schemas.microsoft.com/office/drawing/2014/main" id="{299F27D2-713D-4BD6-8533-432786687B58}"/>
              </a:ext>
            </a:extLst>
          </p:cNvPr>
          <p:cNvSpPr txBox="1"/>
          <p:nvPr/>
        </p:nvSpPr>
        <p:spPr>
          <a:xfrm>
            <a:off x="2023401" y="2234420"/>
            <a:ext cx="8738383" cy="3785652"/>
          </a:xfrm>
          <a:prstGeom prst="rect">
            <a:avLst/>
          </a:prstGeom>
          <a:noFill/>
        </p:spPr>
        <p:txBody>
          <a:bodyPr wrap="square" rtlCol="0">
            <a:spAutoFit/>
          </a:bodyPr>
          <a:lstStyle/>
          <a:p>
            <a:r>
              <a:rPr lang="en-US" sz="2400" dirty="0">
                <a:solidFill>
                  <a:schemeClr val="bg1"/>
                </a:solidFill>
                <a:latin typeface="Bahnschrift SemiBold" panose="020B0502040204020203" pitchFamily="34" charset="0"/>
              </a:rPr>
              <a:t>Application</a:t>
            </a:r>
          </a:p>
          <a:p>
            <a:endParaRPr lang="en-US" sz="2400" dirty="0">
              <a:solidFill>
                <a:schemeClr val="bg1"/>
              </a:solidFill>
              <a:latin typeface="Bahnschrift SemiBold" panose="020B0502040204020203" pitchFamily="34" charset="0"/>
            </a:endParaRP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Used in Kaggle competitions for its superior performance</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Applied in various domains such as finance (credit scoring, fraud detection), healthcare (disease prediction), marketing (customer segmentation), and more</a:t>
            </a:r>
          </a:p>
          <a:p>
            <a:pPr marL="800100" lvl="1" indent="-342900">
              <a:buFont typeface="Arial" panose="020B0604020202020204" pitchFamily="34" charset="0"/>
              <a:buChar char="•"/>
            </a:pPr>
            <a:r>
              <a:rPr lang="en-US" sz="2400" dirty="0">
                <a:solidFill>
                  <a:schemeClr val="bg1"/>
                </a:solidFill>
                <a:latin typeface="Bahnschrift SemiBold" panose="020B0502040204020203" pitchFamily="34" charset="0"/>
              </a:rPr>
              <a:t>Recognized for its accuracy and efficiency in both classification and regression tasks.</a:t>
            </a:r>
          </a:p>
        </p:txBody>
      </p:sp>
    </p:spTree>
    <p:extLst>
      <p:ext uri="{BB962C8B-B14F-4D97-AF65-F5344CB8AC3E}">
        <p14:creationId xmlns:p14="http://schemas.microsoft.com/office/powerpoint/2010/main" val="1097829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8953</TotalTime>
  <Words>385</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SemiBold</vt:lpstr>
      <vt:lpstr>Century Gothic</vt:lpstr>
      <vt:lpstr>Wingdings 3</vt:lpstr>
      <vt:lpstr>Ion Boardroom</vt:lpstr>
      <vt:lpstr>Xg Boosting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Boosting Regression</dc:title>
  <dc:creator>User</dc:creator>
  <cp:lastModifiedBy>User</cp:lastModifiedBy>
  <cp:revision>12</cp:revision>
  <dcterms:created xsi:type="dcterms:W3CDTF">2024-07-09T16:34:22Z</dcterms:created>
  <dcterms:modified xsi:type="dcterms:W3CDTF">2024-07-19T16:34:37Z</dcterms:modified>
</cp:coreProperties>
</file>