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 id="2147483686"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gamreddy, Paramjit Reddy" initials="EPR" lastIdx="1" clrIdx="0">
    <p:extLst>
      <p:ext uri="{19B8F6BF-5375-455C-9EA6-DF929625EA0E}">
        <p15:presenceInfo xmlns:p15="http://schemas.microsoft.com/office/powerpoint/2012/main" userId="S::paramjit-reddy.ergamreddy@capgemini.com::fd13cb5a-c531-4322-b18a-fb2e1caee64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CA789E-0AB3-4017-AEA3-BCE9A2790676}">
  <a:tblStyle styleId="{AFCA789E-0AB3-4017-AEA3-BCE9A2790676}"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341"/>
        <p:guide pos="365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0" name="Google Shape;31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2"/>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2"/>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2"/>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2"/>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2"/>
          <p:cNvGrpSpPr/>
          <p:nvPr/>
        </p:nvGrpSpPr>
        <p:grpSpPr>
          <a:xfrm>
            <a:off x="2349500" y="1057275"/>
            <a:ext cx="1566863" cy="1108075"/>
            <a:chOff x="2384425" y="1239838"/>
            <a:chExt cx="1143000" cy="898525"/>
          </a:xfrm>
        </p:grpSpPr>
        <p:sp>
          <p:nvSpPr>
            <p:cNvPr id="24" name="Google Shape;24;p2"/>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2"/>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2"/>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2"/>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2"/>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2"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2"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2"/>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2"/>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2"/>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2"/>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1"/>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1"/>
          <p:cNvGrpSpPr/>
          <p:nvPr/>
        </p:nvGrpSpPr>
        <p:grpSpPr>
          <a:xfrm>
            <a:off x="416888" y="4537346"/>
            <a:ext cx="5040000" cy="1123654"/>
            <a:chOff x="728663" y="4465638"/>
            <a:chExt cx="5354637" cy="1193801"/>
          </a:xfrm>
        </p:grpSpPr>
        <p:sp>
          <p:nvSpPr>
            <p:cNvPr id="98" name="Google Shape;98;p11"/>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1"/>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1"/>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1"/>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1"/>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1"/>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1"/>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236"/>
        <p:cNvGrpSpPr/>
        <p:nvPr/>
      </p:nvGrpSpPr>
      <p:grpSpPr>
        <a:xfrm>
          <a:off x="0" y="0"/>
          <a:ext cx="0" cy="0"/>
          <a:chOff x="0" y="0"/>
          <a:chExt cx="0" cy="0"/>
        </a:xfrm>
      </p:grpSpPr>
      <p:sp>
        <p:nvSpPr>
          <p:cNvPr id="237" name="Google Shape;237;p2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8" name="Google Shape;238;p2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239"/>
        <p:cNvGrpSpPr/>
        <p:nvPr/>
      </p:nvGrpSpPr>
      <p:grpSpPr>
        <a:xfrm>
          <a:off x="0" y="0"/>
          <a:ext cx="0" cy="0"/>
          <a:chOff x="0" y="0"/>
          <a:chExt cx="0" cy="0"/>
        </a:xfrm>
      </p:grpSpPr>
      <p:sp>
        <p:nvSpPr>
          <p:cNvPr id="240" name="Google Shape;240;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1" name="Google Shape;241;p2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2" name="Google Shape;242;p2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243"/>
        <p:cNvGrpSpPr/>
        <p:nvPr/>
      </p:nvGrpSpPr>
      <p:grpSpPr>
        <a:xfrm>
          <a:off x="0" y="0"/>
          <a:ext cx="0" cy="0"/>
          <a:chOff x="0" y="0"/>
          <a:chExt cx="0" cy="0"/>
        </a:xfrm>
      </p:grpSpPr>
      <p:sp>
        <p:nvSpPr>
          <p:cNvPr id="244" name="Google Shape;244;p2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5" name="Google Shape;245;p2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6" name="Google Shape;246;p2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247"/>
        <p:cNvGrpSpPr/>
        <p:nvPr/>
      </p:nvGrpSpPr>
      <p:grpSpPr>
        <a:xfrm>
          <a:off x="0" y="0"/>
          <a:ext cx="0" cy="0"/>
          <a:chOff x="0" y="0"/>
          <a:chExt cx="0" cy="0"/>
        </a:xfrm>
      </p:grpSpPr>
      <p:sp>
        <p:nvSpPr>
          <p:cNvPr id="248" name="Google Shape;248;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9" name="Google Shape;249;p2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0" name="Google Shape;250;p2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1" name="Google Shape;251;p2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2" name="Google Shape;252;p2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253"/>
        <p:cNvGrpSpPr/>
        <p:nvPr/>
      </p:nvGrpSpPr>
      <p:grpSpPr>
        <a:xfrm>
          <a:off x="0" y="0"/>
          <a:ext cx="0" cy="0"/>
          <a:chOff x="0" y="0"/>
          <a:chExt cx="0" cy="0"/>
        </a:xfrm>
      </p:grpSpPr>
      <p:sp>
        <p:nvSpPr>
          <p:cNvPr id="254" name="Google Shape;254;p2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5" name="Google Shape;255;p2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56" name="Google Shape;256;p2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257" name="Google Shape;257;p2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58" name="Google Shape;258;p2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259" name="Google Shape;259;p2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60" name="Google Shape;260;p2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261" name="Google Shape;261;p2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62" name="Google Shape;262;p2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263"/>
        <p:cNvGrpSpPr/>
        <p:nvPr/>
      </p:nvGrpSpPr>
      <p:grpSpPr>
        <a:xfrm>
          <a:off x="0" y="0"/>
          <a:ext cx="0" cy="0"/>
          <a:chOff x="0" y="0"/>
          <a:chExt cx="0" cy="0"/>
        </a:xfrm>
      </p:grpSpPr>
      <p:sp>
        <p:nvSpPr>
          <p:cNvPr id="264" name="Google Shape;264;p2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265"/>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266"/>
        <p:cNvGrpSpPr/>
        <p:nvPr/>
      </p:nvGrpSpPr>
      <p:grpSpPr>
        <a:xfrm>
          <a:off x="0" y="0"/>
          <a:ext cx="0" cy="0"/>
          <a:chOff x="0" y="0"/>
          <a:chExt cx="0" cy="0"/>
        </a:xfrm>
      </p:grpSpPr>
      <p:sp>
        <p:nvSpPr>
          <p:cNvPr id="267" name="Google Shape;267;p3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8" name="Google Shape;268;p3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69" name="Google Shape;269;p3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270"/>
        <p:cNvGrpSpPr/>
        <p:nvPr/>
      </p:nvGrpSpPr>
      <p:grpSpPr>
        <a:xfrm>
          <a:off x="0" y="0"/>
          <a:ext cx="0" cy="0"/>
          <a:chOff x="0" y="0"/>
          <a:chExt cx="0" cy="0"/>
        </a:xfrm>
      </p:grpSpPr>
      <p:sp>
        <p:nvSpPr>
          <p:cNvPr id="271" name="Google Shape;271;p3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2" name="Google Shape;272;p3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3"/>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273"/>
        <p:cNvGrpSpPr/>
        <p:nvPr/>
      </p:nvGrpSpPr>
      <p:grpSpPr>
        <a:xfrm>
          <a:off x="0" y="0"/>
          <a:ext cx="0" cy="0"/>
          <a:chOff x="0" y="0"/>
          <a:chExt cx="0" cy="0"/>
        </a:xfrm>
      </p:grpSpPr>
      <p:sp>
        <p:nvSpPr>
          <p:cNvPr id="274" name="Google Shape;274;p3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5" name="Google Shape;275;p3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6" name="Google Shape;276;p3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277"/>
        <p:cNvGrpSpPr/>
        <p:nvPr/>
      </p:nvGrpSpPr>
      <p:grpSpPr>
        <a:xfrm>
          <a:off x="0" y="0"/>
          <a:ext cx="0" cy="0"/>
          <a:chOff x="0" y="0"/>
          <a:chExt cx="0" cy="0"/>
        </a:xfrm>
      </p:grpSpPr>
      <p:sp>
        <p:nvSpPr>
          <p:cNvPr id="278" name="Google Shape;278;p3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9" name="Google Shape;279;p3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0" name="Google Shape;280;p3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1" name="Google Shape;281;p3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2" name="Google Shape;282;p3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283"/>
        <p:cNvGrpSpPr/>
        <p:nvPr/>
      </p:nvGrpSpPr>
      <p:grpSpPr>
        <a:xfrm>
          <a:off x="0" y="0"/>
          <a:ext cx="0" cy="0"/>
          <a:chOff x="0" y="0"/>
          <a:chExt cx="0" cy="0"/>
        </a:xfrm>
      </p:grpSpPr>
      <p:sp>
        <p:nvSpPr>
          <p:cNvPr id="284" name="Google Shape;284;p3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3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6" name="Google Shape;286;p3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7" name="Google Shape;287;p3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8" name="Google Shape;288;p3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9" name="Google Shape;289;p3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0" name="Google Shape;290;p3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291"/>
        <p:cNvGrpSpPr/>
        <p:nvPr/>
      </p:nvGrpSpPr>
      <p:grpSpPr>
        <a:xfrm>
          <a:off x="0" y="0"/>
          <a:ext cx="0" cy="0"/>
          <a:chOff x="0" y="0"/>
          <a:chExt cx="0" cy="0"/>
        </a:xfrm>
      </p:grpSpPr>
      <p:sp>
        <p:nvSpPr>
          <p:cNvPr id="292" name="Google Shape;292;p3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3" name="Google Shape;293;p3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4" name="Google Shape;294;p3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3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3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7" name="Google Shape;297;p3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98"/>
        <p:cNvGrpSpPr/>
        <p:nvPr/>
      </p:nvGrpSpPr>
      <p:grpSpPr>
        <a:xfrm>
          <a:off x="0" y="0"/>
          <a:ext cx="0" cy="0"/>
          <a:chOff x="0" y="0"/>
          <a:chExt cx="0" cy="0"/>
        </a:xfrm>
      </p:grpSpPr>
      <p:sp>
        <p:nvSpPr>
          <p:cNvPr id="299" name="Google Shape;299;p3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300"/>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301"/>
        <p:cNvGrpSpPr/>
        <p:nvPr/>
      </p:nvGrpSpPr>
      <p:grpSpPr>
        <a:xfrm>
          <a:off x="0" y="0"/>
          <a:ext cx="0" cy="0"/>
          <a:chOff x="0" y="0"/>
          <a:chExt cx="0" cy="0"/>
        </a:xfrm>
      </p:grpSpPr>
      <p:sp>
        <p:nvSpPr>
          <p:cNvPr id="302" name="Google Shape;302;p3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3" name="Google Shape;303;p3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4" name="Google Shape;304;p3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5" name="Google Shape;305;p3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6" name="Google Shape;306;p3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7" name="Google Shape;307;p3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4"/>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5"/>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5"/>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5"/>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5"/>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6"/>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6"/>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6"/>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6"/>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6"/>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7"/>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7"/>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7"/>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7"/>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7"/>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7"/>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8"/>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9"/>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9"/>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9"/>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9"/>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0"/>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0"/>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0"/>
          <p:cNvGrpSpPr/>
          <p:nvPr/>
        </p:nvGrpSpPr>
        <p:grpSpPr>
          <a:xfrm>
            <a:off x="4979035" y="2404110"/>
            <a:ext cx="735013" cy="682321"/>
            <a:chOff x="5662614" y="3032124"/>
            <a:chExt cx="863600" cy="801689"/>
          </a:xfrm>
        </p:grpSpPr>
        <p:sp>
          <p:nvSpPr>
            <p:cNvPr id="82" name="Google Shape;82;p10"/>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0"/>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0"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0"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0"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0"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0"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0"/>
          <p:cNvSpPr/>
          <p:nvPr/>
        </p:nvSpPr>
        <p:spPr>
          <a:xfrm>
            <a:off x="415038" y="5640913"/>
            <a:ext cx="4198620" cy="569387"/>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0"/>
          <p:cNvSpPr/>
          <p:nvPr/>
        </p:nvSpPr>
        <p:spPr>
          <a:xfrm>
            <a:off x="6536184" y="5933302"/>
            <a:ext cx="5219699" cy="276999"/>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0"/>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0"/>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0"/>
          <p:cNvSpPr/>
          <p:nvPr/>
        </p:nvSpPr>
        <p:spPr>
          <a:xfrm>
            <a:off x="6536184" y="2507082"/>
            <a:ext cx="2219960" cy="229615"/>
          </a:xfrm>
          <a:prstGeom prst="rect">
            <a:avLst/>
          </a:prstGeom>
          <a:noFill/>
          <a:ln>
            <a:noFill/>
          </a:ln>
        </p:spPr>
        <p:txBody>
          <a:bodyPr spcFirstLastPara="1" wrap="square" lIns="0" tIns="0" rIns="0" bIns="0" anchor="t" anchorCtr="0">
            <a:no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0">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11501102" y="171573"/>
            <a:ext cx="419436" cy="388988"/>
            <a:chOff x="11501102" y="171573"/>
            <a:chExt cx="419436" cy="388988"/>
          </a:xfrm>
        </p:grpSpPr>
        <p:sp>
          <p:nvSpPr>
            <p:cNvPr id="11" name="Google Shape;11;p1"/>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1"/>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1"/>
          <p:cNvSpPr/>
          <p:nvPr/>
        </p:nvSpPr>
        <p:spPr>
          <a:xfrm>
            <a:off x="11751670" y="6650661"/>
            <a:ext cx="176330" cy="123111"/>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1"/>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1"/>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1"/>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1"/>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1"/>
        <p:cNvGrpSpPr/>
        <p:nvPr/>
      </p:nvGrpSpPr>
      <p:grpSpPr>
        <a:xfrm>
          <a:off x="0" y="0"/>
          <a:ext cx="0" cy="0"/>
          <a:chOff x="0" y="0"/>
          <a:chExt cx="0" cy="0"/>
        </a:xfrm>
      </p:grpSpPr>
      <p:sp>
        <p:nvSpPr>
          <p:cNvPr id="202" name="Google Shape;202;p2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3" name="Google Shape;203;p2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4" name="Google Shape;204;p2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205" name="Google Shape;205;p2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206" name="Google Shape;206;p23"/>
          <p:cNvGrpSpPr/>
          <p:nvPr/>
        </p:nvGrpSpPr>
        <p:grpSpPr>
          <a:xfrm>
            <a:off x="11501102" y="171573"/>
            <a:ext cx="419436" cy="388988"/>
            <a:chOff x="11501102" y="171573"/>
            <a:chExt cx="419436" cy="388988"/>
          </a:xfrm>
        </p:grpSpPr>
        <p:sp>
          <p:nvSpPr>
            <p:cNvPr id="207" name="Google Shape;207;p2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8" name="Google Shape;208;p2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209" name="Google Shape;209;p2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210" name="Google Shape;210;p23"/>
          <p:cNvGrpSpPr/>
          <p:nvPr/>
        </p:nvGrpSpPr>
        <p:grpSpPr>
          <a:xfrm>
            <a:off x="11501102" y="171573"/>
            <a:ext cx="419436" cy="388988"/>
            <a:chOff x="11501102" y="171573"/>
            <a:chExt cx="419436" cy="388988"/>
          </a:xfrm>
        </p:grpSpPr>
        <p:sp>
          <p:nvSpPr>
            <p:cNvPr id="211" name="Google Shape;211;p2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2" name="Google Shape;212;p2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213" name="Google Shape;213;p23"/>
          <p:cNvSpPr/>
          <p:nvPr/>
        </p:nvSpPr>
        <p:spPr>
          <a:xfrm>
            <a:off x="11751670" y="6650661"/>
            <a:ext cx="176330" cy="123111"/>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214" name="Google Shape;214;p2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215" name="Google Shape;215;p23"/>
          <p:cNvGrpSpPr/>
          <p:nvPr/>
        </p:nvGrpSpPr>
        <p:grpSpPr>
          <a:xfrm>
            <a:off x="12355040" y="33161"/>
            <a:ext cx="360000" cy="1800000"/>
            <a:chOff x="12355040" y="33161"/>
            <a:chExt cx="360000" cy="1800000"/>
          </a:xfrm>
        </p:grpSpPr>
        <p:sp>
          <p:nvSpPr>
            <p:cNvPr id="216" name="Google Shape;216;p2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17" name="Google Shape;217;p2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18" name="Google Shape;218;p2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19" name="Google Shape;219;p2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20" name="Google Shape;220;p2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221" name="Google Shape;221;p23"/>
          <p:cNvGrpSpPr/>
          <p:nvPr/>
        </p:nvGrpSpPr>
        <p:grpSpPr>
          <a:xfrm>
            <a:off x="12355040" y="1954479"/>
            <a:ext cx="360000" cy="4875772"/>
            <a:chOff x="12355040" y="1954479"/>
            <a:chExt cx="360000" cy="4875772"/>
          </a:xfrm>
        </p:grpSpPr>
        <p:sp>
          <p:nvSpPr>
            <p:cNvPr id="222" name="Google Shape;222;p2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23" name="Google Shape;223;p2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24" name="Google Shape;224;p2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25" name="Google Shape;225;p2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26" name="Google Shape;226;p2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27" name="Google Shape;227;p2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28" name="Google Shape;228;p2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29" name="Google Shape;229;p2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30" name="Google Shape;230;p2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31" name="Google Shape;231;p2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32" name="Google Shape;232;p2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33" name="Google Shape;233;p2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34" name="Google Shape;234;p2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235" name="Google Shape;235;p2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github.com/iamparamjit/CaseStudy.git" TargetMode="External"/><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hyperlink" Target="https://drive.google.com/file/d/1Kok2SSwRgqioPFCIosVPynC41Vabv253/view?usp=sharing"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graphicFrame>
        <p:nvGraphicFramePr>
          <p:cNvPr id="312" name="Google Shape;312;p40"/>
          <p:cNvGraphicFramePr/>
          <p:nvPr>
            <p:extLst>
              <p:ext uri="{D42A27DB-BD31-4B8C-83A1-F6EECF244321}">
                <p14:modId xmlns:p14="http://schemas.microsoft.com/office/powerpoint/2010/main" val="1921685849"/>
              </p:ext>
            </p:extLst>
          </p:nvPr>
        </p:nvGraphicFramePr>
        <p:xfrm>
          <a:off x="9229514" y="1143001"/>
          <a:ext cx="2926627" cy="5129515"/>
        </p:xfrm>
        <a:graphic>
          <a:graphicData uri="http://schemas.openxmlformats.org/drawingml/2006/table">
            <a:tbl>
              <a:tblPr firstRow="1" bandRow="1">
                <a:noFill/>
                <a:tableStyleId>{AFCA789E-0AB3-4017-AEA3-BCE9A2790676}</a:tableStyleId>
              </a:tblPr>
              <a:tblGrid>
                <a:gridCol w="752675">
                  <a:extLst>
                    <a:ext uri="{9D8B030D-6E8A-4147-A177-3AD203B41FA5}">
                      <a16:colId xmlns:a16="http://schemas.microsoft.com/office/drawing/2014/main" val="20000"/>
                    </a:ext>
                  </a:extLst>
                </a:gridCol>
                <a:gridCol w="2173952">
                  <a:extLst>
                    <a:ext uri="{9D8B030D-6E8A-4147-A177-3AD203B41FA5}">
                      <a16:colId xmlns:a16="http://schemas.microsoft.com/office/drawing/2014/main" val="20001"/>
                    </a:ext>
                  </a:extLst>
                </a:gridCol>
              </a:tblGrid>
              <a:tr h="444175">
                <a:tc>
                  <a:txBody>
                    <a:bodyPr/>
                    <a:lstStyle/>
                    <a:p>
                      <a:pPr marL="0" marR="0" lvl="0" indent="0" algn="l" rtl="0">
                        <a:spcBef>
                          <a:spcPts val="0"/>
                        </a:spcBef>
                        <a:spcAft>
                          <a:spcPts val="0"/>
                        </a:spcAft>
                        <a:buNone/>
                      </a:pPr>
                      <a:r>
                        <a:rPr lang="en-US" sz="800" b="0" u="none" strike="noStrike" cap="none"/>
                        <a:t>Java 8 /J2EE </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b="0" u="none" strike="noStrike" cap="none" dirty="0"/>
                        <a:t>Java Basics, OOPS, Generics, Collections, Arrays, Loops, Lambda Exp, Stream API</a:t>
                      </a:r>
                      <a:endParaRPr dirty="0"/>
                    </a:p>
                    <a:p>
                      <a:pPr marL="0" marR="0" lvl="0" indent="0" algn="l" rtl="0">
                        <a:spcBef>
                          <a:spcPts val="0"/>
                        </a:spcBef>
                        <a:spcAft>
                          <a:spcPts val="0"/>
                        </a:spcAft>
                        <a:buNone/>
                      </a:pPr>
                      <a:r>
                        <a:rPr lang="en-US" sz="700" b="0" u="none" strike="noStrike" cap="none" dirty="0"/>
                        <a:t>Junit, Mockito.</a:t>
                      </a:r>
                      <a:endParaRPr sz="7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0"/>
                  </a:ext>
                </a:extLst>
              </a:tr>
              <a:tr h="3257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core</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a:t>IOC &amp; Dependency Injection, Autowire</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5626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REST</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dirty="0"/>
                        <a:t>REST controllers, Implementation of GET, POST, PUT &amp; DELETE, &amp; Exception Handling, Testing Services, Controller &amp; Repository layer</a:t>
                      </a:r>
                      <a:endParaRPr sz="700" dirty="0">
                        <a:solidFill>
                          <a:schemeClr val="dk1"/>
                        </a:solidFill>
                      </a:endParaRPr>
                    </a:p>
                  </a:txBody>
                  <a:tcPr marL="91450" marR="91450" marT="45725" marB="45725"/>
                </a:tc>
                <a:extLst>
                  <a:ext uri="{0D108BD9-81ED-4DB2-BD59-A6C34878D82A}">
                    <a16:rowId xmlns:a16="http://schemas.microsoft.com/office/drawing/2014/main" val="10002"/>
                  </a:ext>
                </a:extLst>
              </a:tr>
              <a:tr h="444175">
                <a:tc>
                  <a:txBody>
                    <a:bodyPr/>
                    <a:lstStyle/>
                    <a:p>
                      <a:pPr marL="0" marR="0" lvl="0" indent="0" algn="l" rtl="0">
                        <a:spcBef>
                          <a:spcPts val="0"/>
                        </a:spcBef>
                        <a:spcAft>
                          <a:spcPts val="0"/>
                        </a:spcAft>
                        <a:buNone/>
                      </a:pPr>
                      <a:r>
                        <a:rPr lang="en-US" sz="800" u="none" strike="noStrike" cap="none"/>
                        <a:t>Spring Data JPA</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dirty="0"/>
                        <a:t>Implement spring Data repositories,</a:t>
                      </a:r>
                      <a:endParaRPr sz="700" dirty="0">
                        <a:solidFill>
                          <a:schemeClr val="dk1"/>
                        </a:solidFill>
                      </a:endParaRPr>
                    </a:p>
                  </a:txBody>
                  <a:tcPr marL="91450" marR="91450" marT="45725" marB="45725"/>
                </a:tc>
                <a:extLst>
                  <a:ext uri="{0D108BD9-81ED-4DB2-BD59-A6C34878D82A}">
                    <a16:rowId xmlns:a16="http://schemas.microsoft.com/office/drawing/2014/main" val="10003"/>
                  </a:ext>
                </a:extLst>
              </a:tr>
              <a:tr h="562625">
                <a:tc>
                  <a:txBody>
                    <a:bodyPr/>
                    <a:lstStyle/>
                    <a:p>
                      <a:pPr marL="0" marR="0" lvl="0" indent="0" algn="l" rtl="0">
                        <a:spcBef>
                          <a:spcPts val="0"/>
                        </a:spcBef>
                        <a:spcAft>
                          <a:spcPts val="0"/>
                        </a:spcAft>
                        <a:buNone/>
                      </a:pPr>
                      <a:r>
                        <a:rPr lang="en-US" sz="800" u="none" strike="noStrike" cap="none"/>
                        <a:t>Spring Boot Microservices</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a:t>Spring Boot Starters, annotations, Messaging Service, Sync/Async comms, Swagger API documents</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4"/>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Spring Cloud</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dirty="0">
                          <a:solidFill>
                            <a:schemeClr val="dk1"/>
                          </a:solidFill>
                          <a:latin typeface="Verdana"/>
                          <a:ea typeface="Verdana"/>
                          <a:cs typeface="Verdana"/>
                          <a:sym typeface="Verdana"/>
                        </a:rPr>
                        <a:t>Eureka, Server, Spring cloud API Gateway, </a:t>
                      </a:r>
                      <a:r>
                        <a:rPr lang="en-US" sz="700" u="none" strike="noStrike" cap="none" dirty="0" err="1">
                          <a:solidFill>
                            <a:schemeClr val="dk1"/>
                          </a:solidFill>
                          <a:latin typeface="Verdana"/>
                          <a:ea typeface="Verdana"/>
                          <a:cs typeface="Verdana"/>
                          <a:sym typeface="Verdana"/>
                        </a:rPr>
                        <a:t>Hystrix</a:t>
                      </a:r>
                      <a:r>
                        <a:rPr lang="en-US" sz="700" u="none" strike="noStrike" cap="none" dirty="0">
                          <a:solidFill>
                            <a:schemeClr val="dk1"/>
                          </a:solidFill>
                          <a:latin typeface="Verdana"/>
                          <a:ea typeface="Verdana"/>
                          <a:cs typeface="Verdana"/>
                          <a:sym typeface="Verdana"/>
                        </a:rPr>
                        <a:t>, Netflix </a:t>
                      </a:r>
                      <a:r>
                        <a:rPr lang="en-US" sz="700" u="none" strike="noStrike" cap="none" dirty="0" err="1">
                          <a:solidFill>
                            <a:schemeClr val="dk1"/>
                          </a:solidFill>
                          <a:latin typeface="Verdana"/>
                          <a:ea typeface="Verdana"/>
                          <a:cs typeface="Verdana"/>
                          <a:sym typeface="Verdana"/>
                        </a:rPr>
                        <a:t>Zuul</a:t>
                      </a:r>
                      <a:r>
                        <a:rPr lang="en-US" sz="700" u="none" strike="noStrike" cap="none" dirty="0">
                          <a:solidFill>
                            <a:schemeClr val="dk1"/>
                          </a:solidFill>
                          <a:latin typeface="Verdana"/>
                          <a:ea typeface="Verdana"/>
                          <a:cs typeface="Verdana"/>
                          <a:sym typeface="Verdana"/>
                        </a:rPr>
                        <a:t> &amp; Config Server</a:t>
                      </a:r>
                      <a:endParaRPr dirty="0"/>
                    </a:p>
                    <a:p>
                      <a:pPr marL="0" marR="0" lvl="0" indent="0" algn="l" rtl="0">
                        <a:spcBef>
                          <a:spcPts val="0"/>
                        </a:spcBef>
                        <a:spcAft>
                          <a:spcPts val="0"/>
                        </a:spcAft>
                        <a:buNone/>
                      </a:pPr>
                      <a:endParaRPr sz="7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5"/>
                  </a:ext>
                </a:extLst>
              </a:tr>
              <a:tr h="327450">
                <a:tc>
                  <a:txBody>
                    <a:bodyPr/>
                    <a:lstStyle/>
                    <a:p>
                      <a:pPr marL="0" marR="0" lvl="0" indent="0" algn="l" rtl="0">
                        <a:spcBef>
                          <a:spcPts val="0"/>
                        </a:spcBef>
                        <a:spcAft>
                          <a:spcPts val="0"/>
                        </a:spcAft>
                        <a:buNone/>
                      </a:pPr>
                      <a:endParaRPr dirty="0"/>
                    </a:p>
                  </a:txBody>
                  <a:tcPr marL="91450" marR="91450" marT="45725" marB="45725"/>
                </a:tc>
                <a:tc>
                  <a:txBody>
                    <a:bodyPr/>
                    <a:lstStyle/>
                    <a:p>
                      <a:pPr marL="0" marR="0" lvl="1" indent="0" algn="l" rtl="0">
                        <a:spcBef>
                          <a:spcPts val="0"/>
                        </a:spcBef>
                        <a:spcAft>
                          <a:spcPts val="0"/>
                        </a:spcAft>
                        <a:buClr>
                          <a:schemeClr val="dk1"/>
                        </a:buClr>
                        <a:buSzPts val="700"/>
                        <a:buFont typeface="Arial"/>
                        <a:buNone/>
                      </a:pPr>
                      <a:endParaRPr sz="7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6"/>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Angular</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Components, Services, Modules, Routing, Forms &amp; Validation, Testing using Jasmine &amp; Karma</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7"/>
                  </a:ext>
                </a:extLst>
              </a:tr>
              <a:tr h="32572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Database</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dirty="0">
                          <a:solidFill>
                            <a:srgbClr val="000000"/>
                          </a:solidFill>
                          <a:latin typeface="Verdana"/>
                          <a:ea typeface="Verdana"/>
                          <a:cs typeface="Verdana"/>
                          <a:sym typeface="Verdana"/>
                        </a:rPr>
                        <a:t>MongoDB No </a:t>
                      </a:r>
                      <a:r>
                        <a:rPr lang="en-US" sz="700" b="0" i="0" u="none" strike="noStrike" cap="none" dirty="0" err="1">
                          <a:solidFill>
                            <a:srgbClr val="000000"/>
                          </a:solidFill>
                          <a:latin typeface="Verdana"/>
                          <a:ea typeface="Verdana"/>
                          <a:cs typeface="Verdana"/>
                          <a:sym typeface="Verdana"/>
                        </a:rPr>
                        <a:t>Sql</a:t>
                      </a:r>
                      <a:r>
                        <a:rPr lang="en-US" sz="700" b="0" i="0" u="none" strike="noStrike" cap="none" dirty="0">
                          <a:solidFill>
                            <a:srgbClr val="000000"/>
                          </a:solidFill>
                          <a:latin typeface="Verdana"/>
                          <a:ea typeface="Verdana"/>
                          <a:cs typeface="Verdana"/>
                          <a:sym typeface="Verdana"/>
                        </a:rPr>
                        <a:t>,</a:t>
                      </a:r>
                      <a:endParaRPr dirty="0"/>
                    </a:p>
                    <a:p>
                      <a:pPr marL="0" marR="0" lvl="0" indent="0" algn="l" rtl="0">
                        <a:spcBef>
                          <a:spcPts val="0"/>
                        </a:spcBef>
                        <a:spcAft>
                          <a:spcPts val="0"/>
                        </a:spcAft>
                        <a:buNone/>
                      </a:pPr>
                      <a:r>
                        <a:rPr lang="en-US" sz="700" b="0" i="0" u="none" strike="noStrike" cap="none" dirty="0">
                          <a:solidFill>
                            <a:srgbClr val="000000"/>
                          </a:solidFill>
                          <a:latin typeface="Verdana"/>
                          <a:ea typeface="Verdana"/>
                          <a:cs typeface="Verdana"/>
                          <a:sym typeface="Verdana"/>
                        </a:rPr>
                        <a:t>My SQL Basics</a:t>
                      </a:r>
                      <a:endParaRPr dirty="0"/>
                    </a:p>
                  </a:txBody>
                  <a:tcPr marL="91450" marR="91450" marT="45725" marB="45725"/>
                </a:tc>
                <a:extLst>
                  <a:ext uri="{0D108BD9-81ED-4DB2-BD59-A6C34878D82A}">
                    <a16:rowId xmlns:a16="http://schemas.microsoft.com/office/drawing/2014/main" val="10008"/>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UI Tech</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dirty="0">
                          <a:solidFill>
                            <a:schemeClr val="dk1"/>
                          </a:solidFill>
                          <a:latin typeface="Verdana"/>
                          <a:ea typeface="Verdana"/>
                          <a:cs typeface="Verdana"/>
                          <a:sym typeface="Verdana"/>
                        </a:rPr>
                        <a:t>HTML 5 &amp; CSS 3,JavaScript, ES6 &amp; TypeScript</a:t>
                      </a:r>
                      <a:endParaRPr dirty="0"/>
                    </a:p>
                    <a:p>
                      <a:pPr marL="0" marR="0" lvl="1" indent="0" algn="l" rtl="0">
                        <a:spcBef>
                          <a:spcPts val="0"/>
                        </a:spcBef>
                        <a:spcAft>
                          <a:spcPts val="0"/>
                        </a:spcAft>
                        <a:buClr>
                          <a:schemeClr val="dk1"/>
                        </a:buClr>
                        <a:buSzPts val="700"/>
                        <a:buFont typeface="Arial"/>
                        <a:buNone/>
                      </a:pPr>
                      <a:r>
                        <a:rPr lang="en-US" sz="700" u="none" strike="noStrike" cap="none" dirty="0">
                          <a:solidFill>
                            <a:schemeClr val="dk1"/>
                          </a:solidFill>
                          <a:latin typeface="Verdana"/>
                          <a:ea typeface="Verdana"/>
                          <a:cs typeface="Verdana"/>
                          <a:sym typeface="Verdana"/>
                        </a:rPr>
                        <a:t>Reusable templates, Angular </a:t>
                      </a:r>
                      <a:r>
                        <a:rPr lang="en-US" sz="700" u="none" strike="noStrike" cap="none" dirty="0" err="1">
                          <a:solidFill>
                            <a:schemeClr val="dk1"/>
                          </a:solidFill>
                          <a:latin typeface="Verdana"/>
                          <a:ea typeface="Verdana"/>
                          <a:cs typeface="Verdana"/>
                          <a:sym typeface="Verdana"/>
                        </a:rPr>
                        <a:t>material,bootstrap</a:t>
                      </a:r>
                      <a:endParaRPr dirty="0"/>
                    </a:p>
                  </a:txBody>
                  <a:tcPr marL="91450" marR="91450" marT="45725" marB="45725"/>
                </a:tc>
                <a:extLst>
                  <a:ext uri="{0D108BD9-81ED-4DB2-BD59-A6C34878D82A}">
                    <a16:rowId xmlns:a16="http://schemas.microsoft.com/office/drawing/2014/main" val="10009"/>
                  </a:ext>
                </a:extLst>
              </a:tr>
              <a:tr h="26025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Tools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dirty="0">
                          <a:solidFill>
                            <a:srgbClr val="000000"/>
                          </a:solidFill>
                          <a:latin typeface="Verdana"/>
                          <a:ea typeface="Verdana"/>
                          <a:cs typeface="Verdana"/>
                          <a:sym typeface="Verdana"/>
                        </a:rPr>
                        <a:t>Git, Postman, Maven, STS,VS code</a:t>
                      </a:r>
                      <a:endParaRPr dirty="0"/>
                    </a:p>
                  </a:txBody>
                  <a:tcPr marL="91450" marR="91450" marT="45725" marB="45725"/>
                </a:tc>
                <a:extLst>
                  <a:ext uri="{0D108BD9-81ED-4DB2-BD59-A6C34878D82A}">
                    <a16:rowId xmlns:a16="http://schemas.microsoft.com/office/drawing/2014/main" val="10010"/>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dirty="0">
                          <a:solidFill>
                            <a:srgbClr val="000000"/>
                          </a:solidFill>
                          <a:latin typeface="Verdana"/>
                          <a:ea typeface="Verdana"/>
                          <a:cs typeface="Verdana"/>
                          <a:sym typeface="Verdana"/>
                        </a:rPr>
                        <a:t>Self learning</a:t>
                      </a:r>
                      <a:endParaRPr dirty="0"/>
                    </a:p>
                  </a:txBody>
                  <a:tcPr marL="91450" marR="91450" marT="45725" marB="45725"/>
                </a:tc>
                <a:extLst>
                  <a:ext uri="{0D108BD9-81ED-4DB2-BD59-A6C34878D82A}">
                    <a16:rowId xmlns:a16="http://schemas.microsoft.com/office/drawing/2014/main" val="10012"/>
                  </a:ext>
                </a:extLst>
              </a:tr>
            </a:tbl>
          </a:graphicData>
        </a:graphic>
      </p:graphicFrame>
      <p:sp>
        <p:nvSpPr>
          <p:cNvPr id="313" name="Google Shape;313;p40"/>
          <p:cNvSpPr txBox="1">
            <a:spLocks noGrp="1"/>
          </p:cNvSpPr>
          <p:nvPr>
            <p:ph type="body" idx="1"/>
          </p:nvPr>
        </p:nvSpPr>
        <p:spPr>
          <a:xfrm>
            <a:off x="4858513" y="3024188"/>
            <a:ext cx="4008300" cy="2186100"/>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000"/>
              <a:buNone/>
            </a:pPr>
            <a:r>
              <a:rPr lang="en-US" b="1" dirty="0"/>
              <a:t>E-Commerce Shopping Cart Application</a:t>
            </a:r>
            <a:endParaRPr dirty="0"/>
          </a:p>
          <a:p>
            <a:pPr marL="0" lvl="0" indent="0" algn="l" rtl="0">
              <a:lnSpc>
                <a:spcPct val="114000"/>
              </a:lnSpc>
              <a:spcBef>
                <a:spcPts val="1000"/>
              </a:spcBef>
              <a:spcAft>
                <a:spcPts val="0"/>
              </a:spcAft>
              <a:buClr>
                <a:schemeClr val="dk1"/>
              </a:buClr>
              <a:buSzPts val="1000"/>
              <a:buNone/>
            </a:pPr>
            <a:r>
              <a:rPr lang="en-US" dirty="0"/>
              <a:t>Completed end to end case study of Shopping Cart Application along with JWT authentication, Swagger and payment testing using Stripe, responsive UI using CSS and Angular for user </a:t>
            </a:r>
            <a:r>
              <a:rPr lang="en-US" dirty="0" err="1"/>
              <a:t>interface.Implemeted</a:t>
            </a:r>
            <a:r>
              <a:rPr lang="en-US" dirty="0"/>
              <a:t> sonar </a:t>
            </a:r>
            <a:r>
              <a:rPr lang="en-US" dirty="0" err="1"/>
              <a:t>qube</a:t>
            </a:r>
            <a:r>
              <a:rPr lang="en-US" dirty="0"/>
              <a:t> for code quality.</a:t>
            </a:r>
          </a:p>
          <a:p>
            <a:pPr marL="0" lvl="0" indent="0" algn="l" rtl="0">
              <a:lnSpc>
                <a:spcPct val="114000"/>
              </a:lnSpc>
              <a:spcBef>
                <a:spcPts val="1000"/>
              </a:spcBef>
              <a:spcAft>
                <a:spcPts val="0"/>
              </a:spcAft>
              <a:buClr>
                <a:schemeClr val="dk1"/>
              </a:buClr>
              <a:buSzPts val="1000"/>
              <a:buNone/>
            </a:pPr>
            <a:endParaRPr lang="en-US" b="1" dirty="0"/>
          </a:p>
          <a:p>
            <a:pPr marL="0" lvl="0" indent="0" algn="l" rtl="0">
              <a:lnSpc>
                <a:spcPct val="114000"/>
              </a:lnSpc>
              <a:spcBef>
                <a:spcPts val="1000"/>
              </a:spcBef>
              <a:spcAft>
                <a:spcPts val="0"/>
              </a:spcAft>
              <a:buClr>
                <a:schemeClr val="dk1"/>
              </a:buClr>
              <a:buSzPts val="1000"/>
              <a:buNone/>
            </a:pPr>
            <a:r>
              <a:rPr lang="en-US" b="1" dirty="0"/>
              <a:t>Completed Web Development 2020 course in </a:t>
            </a:r>
            <a:r>
              <a:rPr lang="en-US" b="1" dirty="0" err="1"/>
              <a:t>Internshala</a:t>
            </a:r>
            <a:endParaRPr b="1" dirty="0"/>
          </a:p>
          <a:p>
            <a:pPr marL="0" lvl="0" indent="0" algn="l" rtl="0">
              <a:lnSpc>
                <a:spcPct val="114000"/>
              </a:lnSpc>
              <a:spcBef>
                <a:spcPts val="1000"/>
              </a:spcBef>
              <a:spcAft>
                <a:spcPts val="0"/>
              </a:spcAft>
              <a:buClr>
                <a:schemeClr val="dk1"/>
              </a:buClr>
              <a:buSzPts val="1000"/>
              <a:buNone/>
            </a:pPr>
            <a:r>
              <a:rPr lang="en-US" b="1" dirty="0"/>
              <a:t> </a:t>
            </a: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314" name="Google Shape;314;p40"/>
          <p:cNvSpPr txBox="1">
            <a:spLocks noGrp="1"/>
          </p:cNvSpPr>
          <p:nvPr>
            <p:ph type="body" idx="3"/>
          </p:nvPr>
        </p:nvSpPr>
        <p:spPr>
          <a:xfrm>
            <a:off x="2468575" y="236129"/>
            <a:ext cx="6056400" cy="699900"/>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dk1"/>
              </a:buClr>
              <a:buSzPts val="1100"/>
              <a:buFont typeface="Arial"/>
              <a:buNone/>
            </a:pPr>
            <a:r>
              <a:rPr lang="en-US" sz="2100" b="1" dirty="0"/>
              <a:t>Paramjit Reddy Ergamreddy</a:t>
            </a:r>
            <a:endParaRPr dirty="0"/>
          </a:p>
        </p:txBody>
      </p:sp>
      <p:sp>
        <p:nvSpPr>
          <p:cNvPr id="315" name="Google Shape;315;p40"/>
          <p:cNvSpPr txBox="1">
            <a:spLocks noGrp="1"/>
          </p:cNvSpPr>
          <p:nvPr>
            <p:ph type="body" idx="7"/>
          </p:nvPr>
        </p:nvSpPr>
        <p:spPr>
          <a:xfrm>
            <a:off x="3348038" y="1820746"/>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100"/>
              <a:buFont typeface="Arial"/>
              <a:buNone/>
            </a:pPr>
            <a:r>
              <a:rPr lang="en-US" dirty="0"/>
              <a:t>+91 6303294914</a:t>
            </a:r>
            <a:endParaRPr dirty="0"/>
          </a:p>
          <a:p>
            <a:pPr marL="0" lvl="0" indent="0" algn="l" rtl="0">
              <a:lnSpc>
                <a:spcPct val="90000"/>
              </a:lnSpc>
              <a:spcBef>
                <a:spcPts val="0"/>
              </a:spcBef>
              <a:spcAft>
                <a:spcPts val="0"/>
              </a:spcAft>
              <a:buClr>
                <a:schemeClr val="dk1"/>
              </a:buClr>
              <a:buSzPts val="1100"/>
              <a:buFont typeface="Arial"/>
              <a:buNone/>
            </a:pPr>
            <a:endParaRPr dirty="0"/>
          </a:p>
          <a:p>
            <a:pPr marL="0" lvl="0" indent="0" algn="l" rtl="0">
              <a:lnSpc>
                <a:spcPct val="90000"/>
              </a:lnSpc>
              <a:spcBef>
                <a:spcPts val="0"/>
              </a:spcBef>
              <a:spcAft>
                <a:spcPts val="0"/>
              </a:spcAft>
              <a:buClr>
                <a:schemeClr val="lt1"/>
              </a:buClr>
              <a:buSzPts val="1100"/>
              <a:buNone/>
            </a:pPr>
            <a:endParaRPr dirty="0"/>
          </a:p>
        </p:txBody>
      </p:sp>
      <p:sp>
        <p:nvSpPr>
          <p:cNvPr id="316" name="Google Shape;316;p40"/>
          <p:cNvSpPr txBox="1">
            <a:spLocks noGrp="1"/>
          </p:cNvSpPr>
          <p:nvPr>
            <p:ph type="body" idx="8"/>
          </p:nvPr>
        </p:nvSpPr>
        <p:spPr>
          <a:xfrm>
            <a:off x="438012" y="2972100"/>
            <a:ext cx="4057800" cy="3885900"/>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Full Stack Developer</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Hands on experience in creating </a:t>
            </a:r>
            <a:r>
              <a:rPr lang="en-US" b="1" dirty="0"/>
              <a:t>microservices</a:t>
            </a:r>
            <a:r>
              <a:rPr lang="en-US" dirty="0"/>
              <a:t> with </a:t>
            </a:r>
            <a:r>
              <a:rPr lang="en-US" b="1" dirty="0" err="1"/>
              <a:t>Springboot</a:t>
            </a:r>
            <a:r>
              <a:rPr lang="en-US" b="1" dirty="0"/>
              <a:t>, Spring Security with </a:t>
            </a:r>
            <a:r>
              <a:rPr lang="en-US" b="1" dirty="0" err="1"/>
              <a:t>jwt</a:t>
            </a:r>
            <a:r>
              <a:rPr lang="en-US" b="1" dirty="0"/>
              <a:t> authentication, Spring Cloud API Gateway,</a:t>
            </a:r>
            <a:r>
              <a:rPr lang="en-US" dirty="0"/>
              <a:t> Eureka server. </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forms, angular routing, HTML.</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Hands on experience in implementing </a:t>
            </a:r>
            <a:r>
              <a:rPr lang="en-US" b="1" dirty="0"/>
              <a:t>Mongo DB </a:t>
            </a:r>
            <a:r>
              <a:rPr lang="en-US" dirty="0"/>
              <a:t>with  </a:t>
            </a:r>
            <a:r>
              <a:rPr lang="en-US" b="1" dirty="0"/>
              <a:t>spring boot</a:t>
            </a:r>
            <a:r>
              <a:rPr lang="en-US" dirty="0"/>
              <a:t> </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Experience in creating documentation with  swagger and in </a:t>
            </a:r>
            <a:r>
              <a:rPr lang="en-US" b="1" dirty="0"/>
              <a:t>unit testing using Junit </a:t>
            </a:r>
            <a:r>
              <a:rPr lang="en-US" dirty="0"/>
              <a:t>including </a:t>
            </a:r>
            <a:r>
              <a:rPr lang="en-US" b="1" dirty="0"/>
              <a:t>code quality compliance using Sonar </a:t>
            </a:r>
            <a:r>
              <a:rPr lang="en-US" b="1" dirty="0" err="1"/>
              <a:t>qube</a:t>
            </a:r>
            <a:r>
              <a:rPr lang="en-US" b="1" dirty="0"/>
              <a:t>.</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Development experience in creating docker images and pushing to </a:t>
            </a:r>
            <a:r>
              <a:rPr lang="en-US" b="1" dirty="0"/>
              <a:t>Docker Hub</a:t>
            </a:r>
            <a:r>
              <a:rPr lang="en-US" dirty="0"/>
              <a:t> with </a:t>
            </a:r>
            <a:r>
              <a:rPr lang="en-US" b="1" dirty="0"/>
              <a:t>containerized</a:t>
            </a:r>
            <a:r>
              <a:rPr lang="en-US" dirty="0"/>
              <a:t> applications using </a:t>
            </a:r>
            <a:r>
              <a:rPr lang="en-US" b="1" dirty="0"/>
              <a:t>Docker SWARM</a:t>
            </a:r>
            <a:endParaRPr dirty="0"/>
          </a:p>
          <a:p>
            <a:pPr marL="0" lvl="0" indent="0" algn="l" rtl="0">
              <a:lnSpc>
                <a:spcPct val="114000"/>
              </a:lnSpc>
              <a:spcBef>
                <a:spcPts val="1000"/>
              </a:spcBef>
              <a:spcAft>
                <a:spcPts val="0"/>
              </a:spcAft>
              <a:buClr>
                <a:schemeClr val="dk1"/>
              </a:buClr>
              <a:buSzPts val="1000"/>
              <a:buNone/>
            </a:pPr>
            <a:endParaRPr lang="en-US" dirty="0"/>
          </a:p>
        </p:txBody>
      </p:sp>
      <p:pic>
        <p:nvPicPr>
          <p:cNvPr id="317" name="Google Shape;317;p40">
            <a:hlinkClick r:id="rId3"/>
          </p:cNvPr>
          <p:cNvPicPr preferRelativeResize="0"/>
          <p:nvPr/>
        </p:nvPicPr>
        <p:blipFill rotWithShape="1">
          <a:blip r:embed="rId4">
            <a:alphaModFix/>
          </a:blip>
          <a:srcRect l="23582" t="2057" r="24331" b="4875"/>
          <a:stretch/>
        </p:blipFill>
        <p:spPr>
          <a:xfrm>
            <a:off x="4460946" y="6221411"/>
            <a:ext cx="471487" cy="471488"/>
          </a:xfrm>
          <a:prstGeom prst="rect">
            <a:avLst/>
          </a:prstGeom>
          <a:noFill/>
          <a:ln>
            <a:noFill/>
          </a:ln>
        </p:spPr>
      </p:pic>
      <p:sp>
        <p:nvSpPr>
          <p:cNvPr id="318" name="Google Shape;318;p40"/>
          <p:cNvSpPr txBox="1"/>
          <p:nvPr/>
        </p:nvSpPr>
        <p:spPr>
          <a:xfrm>
            <a:off x="4976883" y="6397625"/>
            <a:ext cx="3409950" cy="261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a:solidFill>
                  <a:srgbClr val="000000"/>
                </a:solidFill>
                <a:latin typeface="Verdana"/>
                <a:ea typeface="Verdana"/>
                <a:cs typeface="Verdana"/>
                <a:sym typeface="Verdana"/>
              </a:rPr>
              <a:t>Check out my work on GitHub &amp; Video Profile</a:t>
            </a:r>
            <a:endParaRPr/>
          </a:p>
        </p:txBody>
      </p:sp>
      <p:pic>
        <p:nvPicPr>
          <p:cNvPr id="319" name="Google Shape;319;p40" descr="Movie, play, video icon">
            <a:hlinkClick r:id="rId5"/>
          </p:cNvPr>
          <p:cNvPicPr preferRelativeResize="0"/>
          <p:nvPr/>
        </p:nvPicPr>
        <p:blipFill rotWithShape="1">
          <a:blip r:embed="rId6">
            <a:alphaModFix/>
          </a:blip>
          <a:srcRect/>
          <a:stretch/>
        </p:blipFill>
        <p:spPr>
          <a:xfrm>
            <a:off x="8468802" y="6227760"/>
            <a:ext cx="473075" cy="471488"/>
          </a:xfrm>
          <a:prstGeom prst="rect">
            <a:avLst/>
          </a:prstGeom>
          <a:noFill/>
          <a:ln>
            <a:noFill/>
          </a:ln>
        </p:spPr>
      </p:pic>
      <p:pic>
        <p:nvPicPr>
          <p:cNvPr id="320" name="Google Shape;320;p40" descr="Free icon download | Linkedin"/>
          <p:cNvPicPr preferRelativeResize="0"/>
          <p:nvPr/>
        </p:nvPicPr>
        <p:blipFill rotWithShape="1">
          <a:blip r:embed="rId7">
            <a:alphaModFix/>
          </a:blip>
          <a:srcRect/>
          <a:stretch/>
        </p:blipFill>
        <p:spPr>
          <a:xfrm>
            <a:off x="7746881" y="1989138"/>
            <a:ext cx="325438" cy="325437"/>
          </a:xfrm>
          <a:prstGeom prst="rect">
            <a:avLst/>
          </a:prstGeom>
          <a:noFill/>
          <a:ln>
            <a:noFill/>
          </a:ln>
        </p:spPr>
      </p:pic>
      <p:sp>
        <p:nvSpPr>
          <p:cNvPr id="321" name="Google Shape;321;p40"/>
          <p:cNvSpPr txBox="1"/>
          <p:nvPr/>
        </p:nvSpPr>
        <p:spPr>
          <a:xfrm>
            <a:off x="3093806" y="1860642"/>
            <a:ext cx="2381250" cy="330200"/>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IN" dirty="0">
                <a:solidFill>
                  <a:schemeClr val="bg1"/>
                </a:solidFill>
              </a:rPr>
              <a:t>A4</a:t>
            </a:r>
            <a:endParaRPr dirty="0">
              <a:solidFill>
                <a:schemeClr val="bg1"/>
              </a:solidFill>
            </a:endParaRPr>
          </a:p>
        </p:txBody>
      </p:sp>
      <p:sp>
        <p:nvSpPr>
          <p:cNvPr id="322" name="Google Shape;322;p40"/>
          <p:cNvSpPr/>
          <p:nvPr/>
        </p:nvSpPr>
        <p:spPr>
          <a:xfrm>
            <a:off x="9499417" y="547041"/>
            <a:ext cx="2424112" cy="425950"/>
          </a:xfrm>
          <a:prstGeom prst="rect">
            <a:avLst/>
          </a:prstGeom>
          <a:noFill/>
          <a:ln>
            <a:noFill/>
          </a:ln>
        </p:spPr>
        <p:txBody>
          <a:bodyPr spcFirstLastPara="1" wrap="square" lIns="91425" tIns="45700" rIns="91425" bIns="45700" anchor="t" anchorCtr="0">
            <a:noAutofit/>
          </a:bodyPr>
          <a:lstStyle/>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a:solidFill>
                  <a:srgbClr val="000000"/>
                </a:solidFill>
                <a:latin typeface="Verdana"/>
                <a:ea typeface="Verdana"/>
                <a:cs typeface="Verdana"/>
                <a:sym typeface="Verdana"/>
              </a:rPr>
              <a:t>Bachelor of Engineering </a:t>
            </a:r>
            <a:endParaRPr/>
          </a:p>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a:solidFill>
                  <a:srgbClr val="000000"/>
                </a:solidFill>
                <a:latin typeface="Verdana"/>
                <a:ea typeface="Verdana"/>
                <a:cs typeface="Verdana"/>
                <a:sym typeface="Verdana"/>
              </a:rPr>
              <a:t>Computer Science : 201</a:t>
            </a:r>
            <a:r>
              <a:rPr lang="en-US" sz="1000">
                <a:latin typeface="Verdana"/>
                <a:ea typeface="Verdana"/>
                <a:cs typeface="Verdana"/>
                <a:sym typeface="Verdana"/>
              </a:rPr>
              <a:t>8</a:t>
            </a:r>
            <a:r>
              <a:rPr lang="en-US" sz="1000" b="0" i="0" u="none" strike="noStrike" cap="none">
                <a:solidFill>
                  <a:srgbClr val="000000"/>
                </a:solidFill>
                <a:latin typeface="Verdana"/>
                <a:ea typeface="Verdana"/>
                <a:cs typeface="Verdana"/>
                <a:sym typeface="Verdana"/>
              </a:rPr>
              <a:t> - 202</a:t>
            </a:r>
            <a:r>
              <a:rPr lang="en-US" sz="1000">
                <a:latin typeface="Verdana"/>
                <a:ea typeface="Verdana"/>
                <a:cs typeface="Verdana"/>
                <a:sym typeface="Verdana"/>
              </a:rPr>
              <a:t>2</a:t>
            </a:r>
            <a:endParaRPr/>
          </a:p>
        </p:txBody>
      </p:sp>
      <p:sp>
        <p:nvSpPr>
          <p:cNvPr id="323" name="Google Shape;323;p40"/>
          <p:cNvSpPr/>
          <p:nvPr/>
        </p:nvSpPr>
        <p:spPr>
          <a:xfrm>
            <a:off x="9242029" y="939723"/>
            <a:ext cx="567784"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pic>
        <p:nvPicPr>
          <p:cNvPr id="3" name="Picture Placeholder 2" descr="A person with a beard&#10;&#10;Description automatically generated with low confidence">
            <a:extLst>
              <a:ext uri="{FF2B5EF4-FFF2-40B4-BE49-F238E27FC236}">
                <a16:creationId xmlns:a16="http://schemas.microsoft.com/office/drawing/2014/main" id="{5FFDCC3E-1777-9D03-B6C8-FF7E798A5457}"/>
              </a:ext>
            </a:extLst>
          </p:cNvPr>
          <p:cNvPicPr>
            <a:picLocks noGrp="1" noChangeAspect="1"/>
          </p:cNvPicPr>
          <p:nvPr>
            <p:ph type="pic" idx="5"/>
          </p:nvPr>
        </p:nvPicPr>
        <p:blipFill>
          <a:blip r:embed="rId8"/>
          <a:srcRect t="12500" b="12500"/>
          <a:stretch>
            <a:fillRect/>
          </a:stretch>
        </p:blipFill>
        <p:spPr>
          <a:xfrm>
            <a:off x="428313" y="353556"/>
            <a:ext cx="1735137" cy="1735137"/>
          </a:xfrm>
          <a:prstGeom prst="ellipse">
            <a:avLst/>
          </a:prstGeom>
          <a:solidFill>
            <a:schemeClr val="lt1"/>
          </a:solidFill>
          <a:ln>
            <a:noFill/>
          </a:ln>
        </p:spPr>
      </p:pic>
      <p:sp>
        <p:nvSpPr>
          <p:cNvPr id="326" name="Google Shape;326;p40"/>
          <p:cNvSpPr txBox="1"/>
          <p:nvPr/>
        </p:nvSpPr>
        <p:spPr>
          <a:xfrm>
            <a:off x="3585948" y="1224414"/>
            <a:ext cx="7596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dirty="0">
                <a:solidFill>
                  <a:schemeClr val="lt1"/>
                </a:solidFill>
                <a:latin typeface="Verdana"/>
                <a:ea typeface="Verdana"/>
                <a:cs typeface="Verdana"/>
                <a:sym typeface="Verdana"/>
              </a:rPr>
              <a:t>Bangalore</a:t>
            </a:r>
          </a:p>
          <a:p>
            <a:pPr marL="0" lvl="0" indent="0" algn="l" rtl="0">
              <a:spcBef>
                <a:spcPts val="0"/>
              </a:spcBef>
              <a:spcAft>
                <a:spcPts val="0"/>
              </a:spcAft>
              <a:buClr>
                <a:schemeClr val="dk1"/>
              </a:buClr>
              <a:buSzPts val="1100"/>
              <a:buFont typeface="Arial"/>
              <a:buNone/>
            </a:pPr>
            <a:endParaRPr lang="en-US" dirty="0">
              <a:latin typeface="Verdana"/>
              <a:ea typeface="Verdana"/>
              <a:cs typeface="Verdana"/>
              <a:sym typeface="Verdana"/>
            </a:endParaRPr>
          </a:p>
          <a:p>
            <a:pPr marL="0" lvl="0" indent="0" algn="l" rtl="0">
              <a:spcBef>
                <a:spcPts val="0"/>
              </a:spcBef>
              <a:spcAft>
                <a:spcPts val="0"/>
              </a:spcAft>
              <a:buNone/>
            </a:pPr>
            <a:endParaRPr lang="en-US" dirty="0">
              <a:latin typeface="Verdana"/>
              <a:ea typeface="Verdana"/>
              <a:cs typeface="Verdana"/>
              <a:sym typeface="Verdana"/>
            </a:endParaRPr>
          </a:p>
        </p:txBody>
      </p:sp>
      <p:sp>
        <p:nvSpPr>
          <p:cNvPr id="327" name="Google Shape;327;p40"/>
          <p:cNvSpPr txBox="1"/>
          <p:nvPr/>
        </p:nvSpPr>
        <p:spPr>
          <a:xfrm>
            <a:off x="3258331" y="1438292"/>
            <a:ext cx="759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lt1"/>
                </a:solidFill>
                <a:latin typeface="Verdana"/>
                <a:ea typeface="Verdana"/>
                <a:cs typeface="Verdana"/>
                <a:sym typeface="Verdana"/>
              </a:rPr>
              <a:t>paramjit-reddy.ergamreddy@capgemini.com</a:t>
            </a:r>
            <a:endParaRPr dirty="0">
              <a:solidFill>
                <a:schemeClr val="lt1"/>
              </a:solidFill>
              <a:latin typeface="Verdana"/>
              <a:ea typeface="Verdana"/>
              <a:cs typeface="Verdana"/>
              <a:sym typeface="Verdana"/>
            </a:endParaRPr>
          </a:p>
        </p:txBody>
      </p:sp>
      <p:sp>
        <p:nvSpPr>
          <p:cNvPr id="2" name="TextBox 1">
            <a:extLst>
              <a:ext uri="{FF2B5EF4-FFF2-40B4-BE49-F238E27FC236}">
                <a16:creationId xmlns:a16="http://schemas.microsoft.com/office/drawing/2014/main" id="{4D414D25-6BCB-4BFD-A05F-C1AE2E25E0B4}"/>
              </a:ext>
            </a:extLst>
          </p:cNvPr>
          <p:cNvSpPr txBox="1"/>
          <p:nvPr/>
        </p:nvSpPr>
        <p:spPr>
          <a:xfrm>
            <a:off x="2378736" y="688515"/>
            <a:ext cx="1683143" cy="369332"/>
          </a:xfrm>
          <a:prstGeom prst="rect">
            <a:avLst/>
          </a:prstGeom>
          <a:noFill/>
        </p:spPr>
        <p:txBody>
          <a:bodyPr wrap="square" rtlCol="0">
            <a:spAutoFit/>
          </a:bodyPr>
          <a:lstStyle/>
          <a:p>
            <a:r>
              <a:rPr lang="en-IN" sz="1800" b="1" dirty="0">
                <a:solidFill>
                  <a:schemeClr val="bg1"/>
                </a:solidFill>
              </a:rPr>
              <a:t>Analyst</a:t>
            </a:r>
          </a:p>
        </p:txBody>
      </p:sp>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353</Words>
  <Application>Microsoft Office PowerPoint</Application>
  <PresentationFormat>Widescreen</PresentationFormat>
  <Paragraphs>61</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Noto Sans Symbols</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Paramjit Reddy Ergamreddy</dc:creator>
  <cp:lastModifiedBy>Ergamreddy, Paramjit Reddy</cp:lastModifiedBy>
  <cp:revision>2</cp:revision>
  <dcterms:modified xsi:type="dcterms:W3CDTF">2022-07-08T05:44:28Z</dcterms:modified>
</cp:coreProperties>
</file>