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8" r:id="rId10"/>
    <p:sldId id="264" r:id="rId11"/>
    <p:sldId id="265" r:id="rId12"/>
    <p:sldId id="266" r:id="rId13"/>
    <p:sldId id="267"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7824E3-6003-4AE6-B424-909D8A1F2155}" type="datetimeFigureOut">
              <a:rPr lang="en-US" smtClean="0"/>
              <a:t>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744D97-B194-4161-A795-7F207C7B29BA}" type="slidenum">
              <a:rPr lang="en-US" smtClean="0"/>
              <a:t>‹#›</a:t>
            </a:fld>
            <a:endParaRPr lang="en-US"/>
          </a:p>
        </p:txBody>
      </p:sp>
    </p:spTree>
    <p:extLst>
      <p:ext uri="{BB962C8B-B14F-4D97-AF65-F5344CB8AC3E}">
        <p14:creationId xmlns:p14="http://schemas.microsoft.com/office/powerpoint/2010/main" val="3091460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2/7/2020</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2/7/2020</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2057400"/>
            <a:ext cx="7543800" cy="1938992"/>
          </a:xfrm>
          <a:prstGeom prst="rect">
            <a:avLst/>
          </a:prstGeom>
          <a:noFill/>
        </p:spPr>
        <p:txBody>
          <a:bodyPr wrap="square" rtlCol="0">
            <a:spAutoFit/>
          </a:bodyPr>
          <a:lstStyle/>
          <a:p>
            <a:r>
              <a:rPr lang="en-US" sz="4000" dirty="0" smtClean="0">
                <a:latin typeface="Algerian" pitchFamily="82" charset="0"/>
              </a:rPr>
              <a:t>COMBINATIONAL   CIRCUITS </a:t>
            </a:r>
            <a:r>
              <a:rPr lang="en-US" sz="4000" dirty="0">
                <a:latin typeface="Algerian" pitchFamily="82" charset="0"/>
              </a:rPr>
              <a:t>AND </a:t>
            </a:r>
            <a:r>
              <a:rPr lang="en-US" sz="4000" dirty="0" smtClean="0">
                <a:latin typeface="Algerian" pitchFamily="82" charset="0"/>
              </a:rPr>
              <a:t> ITS  APPLICATIONS  IN</a:t>
            </a:r>
            <a:endParaRPr lang="en-US" sz="4000" dirty="0">
              <a:latin typeface="Algerian" pitchFamily="82" charset="0"/>
            </a:endParaRPr>
          </a:p>
          <a:p>
            <a:r>
              <a:rPr lang="en-US" sz="4000" dirty="0" smtClean="0">
                <a:latin typeface="Algerian" pitchFamily="82" charset="0"/>
              </a:rPr>
              <a:t>               INDUSTRY</a:t>
            </a:r>
            <a:r>
              <a:rPr lang="en-US" sz="4000" dirty="0">
                <a:latin typeface="Algerian" pitchFamily="82" charset="0"/>
              </a:rPr>
              <a:t>.</a:t>
            </a:r>
          </a:p>
        </p:txBody>
      </p:sp>
      <p:sp>
        <p:nvSpPr>
          <p:cNvPr id="3" name="TextBox 2"/>
          <p:cNvSpPr txBox="1"/>
          <p:nvPr/>
        </p:nvSpPr>
        <p:spPr>
          <a:xfrm>
            <a:off x="5888723" y="6324600"/>
            <a:ext cx="240322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By </a:t>
            </a:r>
            <a:r>
              <a:rPr lang="en-US" dirty="0" err="1" smtClean="0"/>
              <a:t>Partha</a:t>
            </a:r>
            <a:r>
              <a:rPr lang="en-US" dirty="0" smtClean="0"/>
              <a:t> </a:t>
            </a:r>
            <a:r>
              <a:rPr lang="en-US" dirty="0" err="1" smtClean="0"/>
              <a:t>Pratim</a:t>
            </a:r>
            <a:r>
              <a:rPr lang="en-US" dirty="0" smtClean="0"/>
              <a:t> </a:t>
            </a:r>
            <a:r>
              <a:rPr lang="en-US" dirty="0" err="1" smtClean="0"/>
              <a:t>Dey</a:t>
            </a:r>
            <a:endParaRPr lang="en-US" dirty="0"/>
          </a:p>
        </p:txBody>
      </p:sp>
    </p:spTree>
    <p:extLst>
      <p:ext uri="{BB962C8B-B14F-4D97-AF65-F5344CB8AC3E}">
        <p14:creationId xmlns:p14="http://schemas.microsoft.com/office/powerpoint/2010/main" val="2897104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APPLCATION OF ADDDER AND SUBTRACTOR</a:t>
            </a:r>
            <a:endParaRPr lang="en-US" sz="2800" dirty="0"/>
          </a:p>
        </p:txBody>
      </p:sp>
      <p:sp>
        <p:nvSpPr>
          <p:cNvPr id="3" name="Content Placeholder 2"/>
          <p:cNvSpPr>
            <a:spLocks noGrp="1"/>
          </p:cNvSpPr>
          <p:nvPr>
            <p:ph idx="1"/>
          </p:nvPr>
        </p:nvSpPr>
        <p:spPr>
          <a:xfrm>
            <a:off x="381000" y="1219200"/>
            <a:ext cx="7696200" cy="5181600"/>
          </a:xfrm>
        </p:spPr>
        <p:txBody>
          <a:bodyPr/>
          <a:lstStyle/>
          <a:p>
            <a:pPr marL="114300" indent="0">
              <a:buNone/>
            </a:pPr>
            <a:r>
              <a:rPr lang="en-US" dirty="0"/>
              <a:t>Adder</a:t>
            </a:r>
            <a:r>
              <a:rPr lang="en-US" b="1" dirty="0"/>
              <a:t> </a:t>
            </a:r>
            <a:r>
              <a:rPr lang="en-US" dirty="0"/>
              <a:t>and</a:t>
            </a:r>
            <a:r>
              <a:rPr lang="en-US" b="1" dirty="0"/>
              <a:t> </a:t>
            </a:r>
            <a:r>
              <a:rPr lang="en-US" dirty="0" err="1"/>
              <a:t>subtractor</a:t>
            </a:r>
            <a:r>
              <a:rPr lang="en-US" dirty="0"/>
              <a:t> are basically used for performing arithmetical functions like addition, subtraction, multiplication and division in electronic calculators and digital instruments. They are also used in microcontrollers for arithmetic additions, PC (program counter) and </a:t>
            </a:r>
            <a:r>
              <a:rPr lang="en-US" dirty="0" smtClean="0"/>
              <a:t>timers.</a:t>
            </a:r>
          </a:p>
          <a:p>
            <a:pPr marL="11430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810000"/>
            <a:ext cx="2143125" cy="21431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3810000"/>
            <a:ext cx="2466975" cy="1847850"/>
          </a:xfrm>
          <a:prstGeom prst="rect">
            <a:avLst/>
          </a:prstGeom>
        </p:spPr>
      </p:pic>
    </p:spTree>
    <p:extLst>
      <p:ext uri="{BB962C8B-B14F-4D97-AF65-F5344CB8AC3E}">
        <p14:creationId xmlns:p14="http://schemas.microsoft.com/office/powerpoint/2010/main" val="956546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543800" cy="715962"/>
          </a:xfrm>
        </p:spPr>
        <p:txBody>
          <a:bodyPr/>
          <a:lstStyle/>
          <a:p>
            <a:r>
              <a:rPr lang="en-US" dirty="0" smtClean="0"/>
              <a:t>MULTIPLEXER</a:t>
            </a:r>
            <a:endParaRPr lang="en-US" dirty="0"/>
          </a:p>
        </p:txBody>
      </p:sp>
      <p:sp>
        <p:nvSpPr>
          <p:cNvPr id="3" name="Content Placeholder 2"/>
          <p:cNvSpPr>
            <a:spLocks noGrp="1"/>
          </p:cNvSpPr>
          <p:nvPr>
            <p:ph idx="1"/>
          </p:nvPr>
        </p:nvSpPr>
        <p:spPr>
          <a:xfrm>
            <a:off x="457200" y="1143000"/>
            <a:ext cx="7543800" cy="5257800"/>
          </a:xfrm>
        </p:spPr>
        <p:txBody>
          <a:bodyPr/>
          <a:lstStyle/>
          <a:p>
            <a:pPr marL="114300" indent="0">
              <a:buNone/>
            </a:pPr>
            <a:r>
              <a:rPr lang="en-US" dirty="0"/>
              <a:t>Multiplexer is a combinational circuit that has maximum of 2</a:t>
            </a:r>
            <a:r>
              <a:rPr lang="en-US" baseline="30000" dirty="0"/>
              <a:t>n</a:t>
            </a:r>
            <a:r>
              <a:rPr lang="en-US" dirty="0"/>
              <a:t> data inputs, ‘n’ selection lines and single output line. One of these data inputs will be connected to the output based on the values of selection </a:t>
            </a:r>
            <a:r>
              <a:rPr lang="en-US" dirty="0" smtClean="0"/>
              <a:t>lines.</a:t>
            </a:r>
          </a:p>
          <a:p>
            <a:pPr marL="114300" indent="0">
              <a:buNone/>
            </a:pPr>
            <a:r>
              <a:rPr lang="en-US" dirty="0" smtClean="0"/>
              <a:t>Example– 2:1 multiplexer</a:t>
            </a:r>
          </a:p>
          <a:p>
            <a:pPr marL="114300" indent="0">
              <a:buNone/>
            </a:pPr>
            <a:endParaRPr lang="en-US" dirty="0"/>
          </a:p>
        </p:txBody>
      </p:sp>
      <p:sp>
        <p:nvSpPr>
          <p:cNvPr id="5" name="TextBox 4"/>
          <p:cNvSpPr txBox="1"/>
          <p:nvPr/>
        </p:nvSpPr>
        <p:spPr>
          <a:xfrm>
            <a:off x="1104479" y="5046518"/>
            <a:ext cx="1625638" cy="369332"/>
          </a:xfrm>
          <a:prstGeom prst="rect">
            <a:avLst/>
          </a:prstGeom>
          <a:noFill/>
        </p:spPr>
        <p:txBody>
          <a:bodyPr wrap="none" rtlCol="0">
            <a:spAutoFit/>
          </a:bodyPr>
          <a:lstStyle/>
          <a:p>
            <a:r>
              <a:rPr lang="en-US" u="sng" dirty="0" smtClean="0"/>
              <a:t>Circuit Diagram</a:t>
            </a:r>
            <a:endParaRPr lang="en-US" u="sng" dirty="0"/>
          </a:p>
        </p:txBody>
      </p:sp>
      <p:sp>
        <p:nvSpPr>
          <p:cNvPr id="6" name="TextBox 5"/>
          <p:cNvSpPr txBox="1"/>
          <p:nvPr/>
        </p:nvSpPr>
        <p:spPr>
          <a:xfrm>
            <a:off x="5029200" y="2761795"/>
            <a:ext cx="1553246" cy="369332"/>
          </a:xfrm>
          <a:prstGeom prst="rect">
            <a:avLst/>
          </a:prstGeom>
          <a:noFill/>
        </p:spPr>
        <p:txBody>
          <a:bodyPr wrap="none" rtlCol="0">
            <a:spAutoFit/>
          </a:bodyPr>
          <a:lstStyle/>
          <a:p>
            <a:r>
              <a:rPr lang="en-US" u="sng" dirty="0" smtClean="0"/>
              <a:t>Function Table</a:t>
            </a:r>
            <a:endParaRPr lang="en-US" u="sng" dirty="0"/>
          </a:p>
        </p:txBody>
      </p:sp>
      <p:graphicFrame>
        <p:nvGraphicFramePr>
          <p:cNvPr id="7" name="Table 6"/>
          <p:cNvGraphicFramePr>
            <a:graphicFrameLocks noGrp="1"/>
          </p:cNvGraphicFramePr>
          <p:nvPr>
            <p:extLst>
              <p:ext uri="{D42A27DB-BD31-4B8C-83A1-F6EECF244321}">
                <p14:modId xmlns:p14="http://schemas.microsoft.com/office/powerpoint/2010/main" val="2722313009"/>
              </p:ext>
            </p:extLst>
          </p:nvPr>
        </p:nvGraphicFramePr>
        <p:xfrm>
          <a:off x="4343400" y="3131127"/>
          <a:ext cx="3414378" cy="1097280"/>
        </p:xfrm>
        <a:graphic>
          <a:graphicData uri="http://schemas.openxmlformats.org/drawingml/2006/table">
            <a:tbl>
              <a:tblPr firstRow="1" bandRow="1">
                <a:tableStyleId>{5C22544A-7EE6-4342-B048-85BDC9FD1C3A}</a:tableStyleId>
              </a:tblPr>
              <a:tblGrid>
                <a:gridCol w="1707189"/>
                <a:gridCol w="1707189"/>
              </a:tblGrid>
              <a:tr h="0">
                <a:tc>
                  <a:txBody>
                    <a:bodyPr/>
                    <a:lstStyle/>
                    <a:p>
                      <a:r>
                        <a:rPr lang="en-US" dirty="0" smtClean="0"/>
                        <a:t>S0</a:t>
                      </a:r>
                      <a:endParaRPr lang="en-US" dirty="0"/>
                    </a:p>
                  </a:txBody>
                  <a:tcPr/>
                </a:tc>
                <a:tc>
                  <a:txBody>
                    <a:bodyPr/>
                    <a:lstStyle/>
                    <a:p>
                      <a:r>
                        <a:rPr lang="en-US" dirty="0" smtClean="0"/>
                        <a:t>Y</a:t>
                      </a:r>
                      <a:endParaRPr lang="en-US" dirty="0"/>
                    </a:p>
                  </a:txBody>
                  <a:tcPr/>
                </a:tc>
              </a:tr>
              <a:tr h="0">
                <a:tc>
                  <a:txBody>
                    <a:bodyPr/>
                    <a:lstStyle/>
                    <a:p>
                      <a:r>
                        <a:rPr lang="en-US" dirty="0" smtClean="0"/>
                        <a:t>0</a:t>
                      </a:r>
                      <a:endParaRPr lang="en-US" dirty="0"/>
                    </a:p>
                  </a:txBody>
                  <a:tcPr/>
                </a:tc>
                <a:tc>
                  <a:txBody>
                    <a:bodyPr/>
                    <a:lstStyle/>
                    <a:p>
                      <a:r>
                        <a:rPr lang="en-US" dirty="0" smtClean="0"/>
                        <a:t>D0</a:t>
                      </a:r>
                      <a:endParaRPr lang="en-US" dirty="0"/>
                    </a:p>
                  </a:txBody>
                  <a:tcPr/>
                </a:tc>
              </a:tr>
              <a:tr h="0">
                <a:tc>
                  <a:txBody>
                    <a:bodyPr/>
                    <a:lstStyle/>
                    <a:p>
                      <a:r>
                        <a:rPr lang="en-US" dirty="0" smtClean="0"/>
                        <a:t>1</a:t>
                      </a:r>
                      <a:endParaRPr lang="en-US" dirty="0"/>
                    </a:p>
                  </a:txBody>
                  <a:tcPr/>
                </a:tc>
                <a:tc>
                  <a:txBody>
                    <a:bodyPr/>
                    <a:lstStyle/>
                    <a:p>
                      <a:r>
                        <a:rPr lang="en-US" dirty="0" smtClean="0"/>
                        <a:t>D1</a:t>
                      </a:r>
                      <a:endParaRPr lang="en-US" dirty="0"/>
                    </a:p>
                  </a:txBody>
                  <a:tcP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266257"/>
            <a:ext cx="2835165" cy="1568389"/>
          </a:xfrm>
          <a:prstGeom prst="rect">
            <a:avLst/>
          </a:prstGeom>
        </p:spPr>
      </p:pic>
      <p:sp>
        <p:nvSpPr>
          <p:cNvPr id="9" name="TextBox 8"/>
          <p:cNvSpPr txBox="1"/>
          <p:nvPr/>
        </p:nvSpPr>
        <p:spPr>
          <a:xfrm>
            <a:off x="4775637" y="4518043"/>
            <a:ext cx="2060372" cy="369332"/>
          </a:xfrm>
          <a:prstGeom prst="rect">
            <a:avLst/>
          </a:prstGeom>
          <a:noFill/>
        </p:spPr>
        <p:txBody>
          <a:bodyPr wrap="none" rtlCol="0">
            <a:spAutoFit/>
          </a:bodyPr>
          <a:lstStyle/>
          <a:p>
            <a:r>
              <a:rPr lang="en-US" u="sng" dirty="0" smtClean="0"/>
              <a:t>Function Expression</a:t>
            </a:r>
            <a:endParaRPr lang="en-US" u="sng"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9990" y="4969038"/>
            <a:ext cx="1691666" cy="314729"/>
          </a:xfrm>
          <a:prstGeom prst="rect">
            <a:avLst/>
          </a:prstGeom>
        </p:spPr>
      </p:pic>
    </p:spTree>
    <p:extLst>
      <p:ext uri="{BB962C8B-B14F-4D97-AF65-F5344CB8AC3E}">
        <p14:creationId xmlns:p14="http://schemas.microsoft.com/office/powerpoint/2010/main" val="2624145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792162"/>
          </a:xfrm>
        </p:spPr>
        <p:txBody>
          <a:bodyPr/>
          <a:lstStyle/>
          <a:p>
            <a:r>
              <a:rPr lang="en-US" dirty="0" smtClean="0"/>
              <a:t>DE-MULTIPLEXER</a:t>
            </a:r>
            <a:endParaRPr lang="en-US" dirty="0"/>
          </a:p>
        </p:txBody>
      </p:sp>
      <p:sp>
        <p:nvSpPr>
          <p:cNvPr id="3" name="Content Placeholder 2"/>
          <p:cNvSpPr>
            <a:spLocks noGrp="1"/>
          </p:cNvSpPr>
          <p:nvPr>
            <p:ph idx="1"/>
          </p:nvPr>
        </p:nvSpPr>
        <p:spPr>
          <a:xfrm>
            <a:off x="457200" y="1066800"/>
            <a:ext cx="7620000" cy="5334000"/>
          </a:xfrm>
        </p:spPr>
        <p:txBody>
          <a:bodyPr/>
          <a:lstStyle/>
          <a:p>
            <a:pPr marL="114300" indent="0">
              <a:buNone/>
            </a:pPr>
            <a:r>
              <a:rPr lang="en-US" dirty="0"/>
              <a:t>The action or operation of a </a:t>
            </a:r>
            <a:r>
              <a:rPr lang="en-US" dirty="0" err="1"/>
              <a:t>demultiplexer</a:t>
            </a:r>
            <a:r>
              <a:rPr lang="en-US" dirty="0"/>
              <a:t> is opposite to that of the multiplexer. As inverse to the MUX , </a:t>
            </a:r>
            <a:r>
              <a:rPr lang="en-US" dirty="0" err="1"/>
              <a:t>demux</a:t>
            </a:r>
            <a:r>
              <a:rPr lang="en-US" dirty="0"/>
              <a:t> is a one-to-many circuit. </a:t>
            </a:r>
            <a:endParaRPr lang="en-US" dirty="0" smtClean="0"/>
          </a:p>
          <a:p>
            <a:pPr marL="114300" indent="0">
              <a:buNone/>
            </a:pPr>
            <a:endParaRPr lang="en-US" dirty="0" smtClean="0"/>
          </a:p>
          <a:p>
            <a:pPr marL="11430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2328861"/>
            <a:ext cx="2590800" cy="1617499"/>
          </a:xfrm>
          <a:prstGeom prst="rect">
            <a:avLst/>
          </a:prstGeom>
        </p:spPr>
      </p:pic>
      <p:sp>
        <p:nvSpPr>
          <p:cNvPr id="5" name="TextBox 4"/>
          <p:cNvSpPr txBox="1"/>
          <p:nvPr/>
        </p:nvSpPr>
        <p:spPr>
          <a:xfrm>
            <a:off x="1143000" y="3960215"/>
            <a:ext cx="1625638" cy="369332"/>
          </a:xfrm>
          <a:prstGeom prst="rect">
            <a:avLst/>
          </a:prstGeom>
          <a:noFill/>
        </p:spPr>
        <p:txBody>
          <a:bodyPr wrap="none" rtlCol="0">
            <a:spAutoFit/>
          </a:bodyPr>
          <a:lstStyle/>
          <a:p>
            <a:r>
              <a:rPr lang="en-US" u="sng" dirty="0" smtClean="0"/>
              <a:t>Circuit Diagram</a:t>
            </a:r>
            <a:endParaRPr lang="en-US" u="sng" dirty="0"/>
          </a:p>
        </p:txBody>
      </p:sp>
      <p:sp>
        <p:nvSpPr>
          <p:cNvPr id="6" name="TextBox 5"/>
          <p:cNvSpPr txBox="1"/>
          <p:nvPr/>
        </p:nvSpPr>
        <p:spPr>
          <a:xfrm>
            <a:off x="5105400" y="1966456"/>
            <a:ext cx="1553246" cy="369332"/>
          </a:xfrm>
          <a:prstGeom prst="rect">
            <a:avLst/>
          </a:prstGeom>
          <a:noFill/>
        </p:spPr>
        <p:txBody>
          <a:bodyPr wrap="none" rtlCol="0">
            <a:spAutoFit/>
          </a:bodyPr>
          <a:lstStyle/>
          <a:p>
            <a:r>
              <a:rPr lang="en-US" u="sng" dirty="0" smtClean="0"/>
              <a:t>Function Table</a:t>
            </a:r>
            <a:endParaRPr lang="en-US" u="sng" dirty="0"/>
          </a:p>
        </p:txBody>
      </p:sp>
      <p:graphicFrame>
        <p:nvGraphicFramePr>
          <p:cNvPr id="7" name="Table 6"/>
          <p:cNvGraphicFramePr>
            <a:graphicFrameLocks noGrp="1"/>
          </p:cNvGraphicFramePr>
          <p:nvPr>
            <p:extLst>
              <p:ext uri="{D42A27DB-BD31-4B8C-83A1-F6EECF244321}">
                <p14:modId xmlns:p14="http://schemas.microsoft.com/office/powerpoint/2010/main" val="4039885832"/>
              </p:ext>
            </p:extLst>
          </p:nvPr>
        </p:nvGraphicFramePr>
        <p:xfrm>
          <a:off x="4114800" y="2426732"/>
          <a:ext cx="3962400" cy="1097280"/>
        </p:xfrm>
        <a:graphic>
          <a:graphicData uri="http://schemas.openxmlformats.org/drawingml/2006/table">
            <a:tbl>
              <a:tblPr firstRow="1" bandRow="1">
                <a:tableStyleId>{5C22544A-7EE6-4342-B048-85BDC9FD1C3A}</a:tableStyleId>
              </a:tblPr>
              <a:tblGrid>
                <a:gridCol w="1320800"/>
                <a:gridCol w="1320800"/>
                <a:gridCol w="1320800"/>
              </a:tblGrid>
              <a:tr h="183013">
                <a:tc>
                  <a:txBody>
                    <a:bodyPr/>
                    <a:lstStyle/>
                    <a:p>
                      <a:r>
                        <a:rPr lang="en-US" dirty="0" smtClean="0"/>
                        <a:t>S0</a:t>
                      </a:r>
                      <a:endParaRPr lang="en-US" dirty="0"/>
                    </a:p>
                  </a:txBody>
                  <a:tcPr/>
                </a:tc>
                <a:tc>
                  <a:txBody>
                    <a:bodyPr/>
                    <a:lstStyle/>
                    <a:p>
                      <a:r>
                        <a:rPr lang="en-US" dirty="0" smtClean="0"/>
                        <a:t>Y1</a:t>
                      </a:r>
                      <a:endParaRPr lang="en-US" dirty="0"/>
                    </a:p>
                  </a:txBody>
                  <a:tcPr/>
                </a:tc>
                <a:tc>
                  <a:txBody>
                    <a:bodyPr/>
                    <a:lstStyle/>
                    <a:p>
                      <a:r>
                        <a:rPr lang="en-US" dirty="0" smtClean="0"/>
                        <a:t>Y0</a:t>
                      </a:r>
                      <a:endParaRPr lang="en-US" dirty="0"/>
                    </a:p>
                  </a:txBody>
                  <a:tcPr/>
                </a:tc>
              </a:tr>
              <a:tr h="183013">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D</a:t>
                      </a:r>
                      <a:endParaRPr lang="en-US" dirty="0"/>
                    </a:p>
                  </a:txBody>
                  <a:tcPr/>
                </a:tc>
              </a:tr>
              <a:tr h="183013">
                <a:tc>
                  <a:txBody>
                    <a:bodyPr/>
                    <a:lstStyle/>
                    <a:p>
                      <a:r>
                        <a:rPr lang="en-US" dirty="0" smtClean="0"/>
                        <a:t>1</a:t>
                      </a:r>
                      <a:endParaRPr lang="en-US" dirty="0"/>
                    </a:p>
                  </a:txBody>
                  <a:tcPr/>
                </a:tc>
                <a:tc>
                  <a:txBody>
                    <a:bodyPr/>
                    <a:lstStyle/>
                    <a:p>
                      <a:r>
                        <a:rPr lang="en-US" dirty="0" smtClean="0"/>
                        <a:t>D</a:t>
                      </a:r>
                      <a:endParaRPr lang="en-US" dirty="0"/>
                    </a:p>
                  </a:txBody>
                  <a:tcPr/>
                </a:tc>
                <a:tc>
                  <a:txBody>
                    <a:bodyPr/>
                    <a:lstStyle/>
                    <a:p>
                      <a:r>
                        <a:rPr lang="en-US" dirty="0" smtClean="0"/>
                        <a:t>0</a:t>
                      </a:r>
                      <a:endParaRPr lang="en-US" dirty="0"/>
                    </a:p>
                  </a:txBody>
                  <a:tcPr/>
                </a:tc>
              </a:tr>
            </a:tbl>
          </a:graphicData>
        </a:graphic>
      </p:graphicFrame>
      <p:sp>
        <p:nvSpPr>
          <p:cNvPr id="8" name="TextBox 7"/>
          <p:cNvSpPr txBox="1"/>
          <p:nvPr/>
        </p:nvSpPr>
        <p:spPr>
          <a:xfrm>
            <a:off x="5029200" y="3761694"/>
            <a:ext cx="2060372" cy="369332"/>
          </a:xfrm>
          <a:prstGeom prst="rect">
            <a:avLst/>
          </a:prstGeom>
          <a:noFill/>
        </p:spPr>
        <p:txBody>
          <a:bodyPr wrap="none" rtlCol="0">
            <a:spAutoFit/>
          </a:bodyPr>
          <a:lstStyle/>
          <a:p>
            <a:r>
              <a:rPr lang="en-US" u="sng" dirty="0" smtClean="0"/>
              <a:t>Function Expression</a:t>
            </a:r>
            <a:endParaRPr lang="en-US" u="sng"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9621" y="4391447"/>
            <a:ext cx="2089379" cy="1520543"/>
          </a:xfrm>
          <a:prstGeom prst="rect">
            <a:avLst/>
          </a:prstGeom>
        </p:spPr>
      </p:pic>
    </p:spTree>
    <p:extLst>
      <p:ext uri="{BB962C8B-B14F-4D97-AF65-F5344CB8AC3E}">
        <p14:creationId xmlns:p14="http://schemas.microsoft.com/office/powerpoint/2010/main" val="1153398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US" sz="3200" dirty="0" smtClean="0"/>
              <a:t>APPLICATION OF MUX &amp; DE-MUX</a:t>
            </a:r>
            <a:endParaRPr lang="en-US" sz="3200" dirty="0"/>
          </a:p>
        </p:txBody>
      </p:sp>
      <p:sp>
        <p:nvSpPr>
          <p:cNvPr id="3" name="Content Placeholder 2"/>
          <p:cNvSpPr>
            <a:spLocks noGrp="1"/>
          </p:cNvSpPr>
          <p:nvPr>
            <p:ph idx="1"/>
          </p:nvPr>
        </p:nvSpPr>
        <p:spPr>
          <a:xfrm>
            <a:off x="457200" y="1143000"/>
            <a:ext cx="7696200" cy="5257800"/>
          </a:xfrm>
        </p:spPr>
        <p:txBody>
          <a:bodyPr/>
          <a:lstStyle/>
          <a:p>
            <a:pPr marL="114300" indent="0">
              <a:buNone/>
            </a:pPr>
            <a:r>
              <a:rPr lang="en-US" b="1" dirty="0"/>
              <a:t>Communication System </a:t>
            </a:r>
            <a:r>
              <a:rPr lang="en-US" b="1" dirty="0" smtClean="0"/>
              <a:t>-</a:t>
            </a:r>
          </a:p>
          <a:p>
            <a:r>
              <a:rPr lang="en-US" b="1" dirty="0" smtClean="0"/>
              <a:t>Multiplexer-</a:t>
            </a:r>
            <a:r>
              <a:rPr lang="en-US" sz="1600" dirty="0"/>
              <a:t>A Multiplexer is used in </a:t>
            </a:r>
            <a:r>
              <a:rPr lang="en-US" sz="1600" dirty="0" smtClean="0"/>
              <a:t>communication system, </a:t>
            </a:r>
            <a:r>
              <a:rPr lang="en-US" sz="1600" dirty="0"/>
              <a:t>which has a transmission system and also a communication network. A Multiplexer is used to increase the efficiency of the communication system by allowing the transmission of data, such as audio &amp; video data </a:t>
            </a:r>
            <a:r>
              <a:rPr lang="en-US" sz="1600" dirty="0" smtClean="0"/>
              <a:t>from </a:t>
            </a:r>
            <a:r>
              <a:rPr lang="en-US" sz="1600" dirty="0"/>
              <a:t>different channels via cables and single </a:t>
            </a:r>
            <a:r>
              <a:rPr lang="en-US" sz="1600" dirty="0" smtClean="0"/>
              <a:t>lines.</a:t>
            </a:r>
          </a:p>
          <a:p>
            <a:r>
              <a:rPr lang="en-US" sz="2000" b="1" dirty="0" smtClean="0"/>
              <a:t>DE-Multiplexer - </a:t>
            </a:r>
            <a:r>
              <a:rPr lang="en-US" sz="1600" dirty="0"/>
              <a:t>De-multiplexer receives the output signals from the multiplexer; and, at the receiver end, it converts them back to the original </a:t>
            </a:r>
            <a:r>
              <a:rPr lang="en-US" sz="1600" dirty="0" smtClean="0"/>
              <a:t>form</a:t>
            </a:r>
          </a:p>
          <a:p>
            <a:pPr marL="114300" indent="0">
              <a:buNone/>
            </a:pPr>
            <a:r>
              <a:rPr lang="en-US" sz="2000" b="1" dirty="0"/>
              <a:t>Computer Memory </a:t>
            </a:r>
            <a:r>
              <a:rPr lang="en-US" sz="1600" b="1" dirty="0"/>
              <a:t>– </a:t>
            </a:r>
            <a:r>
              <a:rPr lang="en-US" sz="1600" dirty="0"/>
              <a:t>A Multiplexer is used in computer memory to keep up a vast amount of memory in the computers, and also to decrease the number of copper lines necessary to connect the memory to other parts of the computer.</a:t>
            </a:r>
            <a:endParaRPr lang="en-US" sz="1600" dirty="0" smtClean="0"/>
          </a:p>
          <a:p>
            <a:pPr marL="114300" indent="0">
              <a:buNone/>
            </a:pPr>
            <a:r>
              <a:rPr lang="en-US" sz="2000" b="1" dirty="0"/>
              <a:t>Telephone Network </a:t>
            </a:r>
            <a:r>
              <a:rPr lang="en-US" sz="1600" b="1" dirty="0"/>
              <a:t>– </a:t>
            </a:r>
            <a:r>
              <a:rPr lang="en-US" sz="1600" dirty="0"/>
              <a:t>A multiplexer is used in telephone networks to integrate the multiple audio signals on </a:t>
            </a:r>
            <a:r>
              <a:rPr lang="en-US" sz="1600" dirty="0" smtClean="0"/>
              <a:t>a </a:t>
            </a:r>
            <a:r>
              <a:rPr lang="en-US" sz="1600" dirty="0"/>
              <a:t>single line of </a:t>
            </a:r>
            <a:r>
              <a:rPr lang="en-US" sz="1600" dirty="0" smtClean="0"/>
              <a:t>transmission..</a:t>
            </a:r>
          </a:p>
          <a:p>
            <a:pPr marL="114300" indent="0">
              <a:buNone/>
            </a:pPr>
            <a:r>
              <a:rPr lang="en-US" sz="2000" b="1" dirty="0"/>
              <a:t>Arithmetic Logic Unit </a:t>
            </a:r>
            <a:r>
              <a:rPr lang="en-US" sz="1600" b="1" dirty="0"/>
              <a:t>– </a:t>
            </a:r>
            <a:r>
              <a:rPr lang="en-US" sz="1600" dirty="0"/>
              <a:t>The output of the arithmetic logic unit is fed as an input to the De-multiplexer, and the o/p of the </a:t>
            </a:r>
            <a:r>
              <a:rPr lang="en-US" sz="1600" dirty="0" err="1"/>
              <a:t>demultiplexer</a:t>
            </a:r>
            <a:r>
              <a:rPr lang="en-US" sz="1600" dirty="0"/>
              <a:t> is connected to a multiple </a:t>
            </a:r>
            <a:r>
              <a:rPr lang="en-US" sz="1600" dirty="0" smtClean="0"/>
              <a:t>registers. </a:t>
            </a:r>
            <a:r>
              <a:rPr lang="en-US" sz="1600" dirty="0"/>
              <a:t>The output of the ALU can be stored in multiple registers.</a:t>
            </a:r>
          </a:p>
        </p:txBody>
      </p:sp>
    </p:spTree>
    <p:extLst>
      <p:ext uri="{BB962C8B-B14F-4D97-AF65-F5344CB8AC3E}">
        <p14:creationId xmlns:p14="http://schemas.microsoft.com/office/powerpoint/2010/main" val="30520394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Encoder</a:t>
            </a:r>
            <a:endParaRPr lang="en-US" dirty="0"/>
          </a:p>
        </p:txBody>
      </p:sp>
      <p:sp>
        <p:nvSpPr>
          <p:cNvPr id="3" name="Content Placeholder 2"/>
          <p:cNvSpPr>
            <a:spLocks noGrp="1"/>
          </p:cNvSpPr>
          <p:nvPr>
            <p:ph idx="1"/>
          </p:nvPr>
        </p:nvSpPr>
        <p:spPr>
          <a:xfrm>
            <a:off x="457200" y="1295400"/>
            <a:ext cx="7620000" cy="5105400"/>
          </a:xfrm>
        </p:spPr>
        <p:txBody>
          <a:bodyPr/>
          <a:lstStyle/>
          <a:p>
            <a:pPr marL="114300" indent="0">
              <a:buNone/>
            </a:pPr>
            <a:r>
              <a:rPr lang="en-US" sz="1800" dirty="0"/>
              <a:t>An encoder has n number of input lines and m number of output lines. An encoder produces an m bit binary code corresponding to the digital input number. The encoder accepts an n input digital word and converts it into an m bit another digital word.</a:t>
            </a:r>
          </a:p>
          <a:p>
            <a:pPr marL="11430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667000"/>
            <a:ext cx="3048000" cy="2009021"/>
          </a:xfrm>
          <a:prstGeom prst="rect">
            <a:avLst/>
          </a:prstGeom>
        </p:spPr>
      </p:pic>
      <p:sp>
        <p:nvSpPr>
          <p:cNvPr id="5" name="TextBox 4"/>
          <p:cNvSpPr txBox="1"/>
          <p:nvPr/>
        </p:nvSpPr>
        <p:spPr>
          <a:xfrm>
            <a:off x="1219200" y="4615934"/>
            <a:ext cx="1211101" cy="369332"/>
          </a:xfrm>
          <a:prstGeom prst="rect">
            <a:avLst/>
          </a:prstGeom>
          <a:noFill/>
        </p:spPr>
        <p:txBody>
          <a:bodyPr wrap="none" rtlCol="0">
            <a:spAutoFit/>
          </a:bodyPr>
          <a:lstStyle/>
          <a:p>
            <a:r>
              <a:rPr lang="en-US" u="sng" dirty="0" smtClean="0"/>
              <a:t>Truth table</a:t>
            </a:r>
            <a:endParaRPr lang="en-US" u="sng" dirty="0"/>
          </a:p>
        </p:txBody>
      </p:sp>
      <p:sp>
        <p:nvSpPr>
          <p:cNvPr id="6" name="TextBox 5"/>
          <p:cNvSpPr txBox="1"/>
          <p:nvPr/>
        </p:nvSpPr>
        <p:spPr>
          <a:xfrm>
            <a:off x="5105400" y="2350716"/>
            <a:ext cx="1718932" cy="369332"/>
          </a:xfrm>
          <a:prstGeom prst="rect">
            <a:avLst/>
          </a:prstGeom>
          <a:noFill/>
        </p:spPr>
        <p:txBody>
          <a:bodyPr wrap="none" rtlCol="0">
            <a:spAutoFit/>
          </a:bodyPr>
          <a:lstStyle/>
          <a:p>
            <a:r>
              <a:rPr lang="en-US" u="sng" dirty="0" smtClean="0"/>
              <a:t>Logic Expression</a:t>
            </a:r>
            <a:endParaRPr lang="en-US" u="sng" dirty="0"/>
          </a:p>
        </p:txBody>
      </p:sp>
      <p:sp>
        <p:nvSpPr>
          <p:cNvPr id="7" name="TextBox 6"/>
          <p:cNvSpPr txBox="1"/>
          <p:nvPr/>
        </p:nvSpPr>
        <p:spPr>
          <a:xfrm>
            <a:off x="5270605" y="2784764"/>
            <a:ext cx="1388522" cy="646331"/>
          </a:xfrm>
          <a:prstGeom prst="rect">
            <a:avLst/>
          </a:prstGeom>
          <a:noFill/>
        </p:spPr>
        <p:txBody>
          <a:bodyPr wrap="none" rtlCol="0">
            <a:spAutoFit/>
          </a:bodyPr>
          <a:lstStyle/>
          <a:p>
            <a:r>
              <a:rPr lang="es-ES" dirty="0"/>
              <a:t>A1 = Y3 + </a:t>
            </a:r>
            <a:r>
              <a:rPr lang="es-ES" dirty="0" smtClean="0"/>
              <a:t>Y2</a:t>
            </a:r>
          </a:p>
          <a:p>
            <a:r>
              <a:rPr lang="es-ES" dirty="0" smtClean="0"/>
              <a:t>A0 </a:t>
            </a:r>
            <a:r>
              <a:rPr lang="es-ES" dirty="0"/>
              <a:t>= Y3 + Y1</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5122" y="3706146"/>
            <a:ext cx="3479488" cy="2045910"/>
          </a:xfrm>
          <a:prstGeom prst="rect">
            <a:avLst/>
          </a:prstGeom>
        </p:spPr>
      </p:pic>
      <p:sp>
        <p:nvSpPr>
          <p:cNvPr id="9" name="TextBox 8"/>
          <p:cNvSpPr txBox="1"/>
          <p:nvPr/>
        </p:nvSpPr>
        <p:spPr>
          <a:xfrm>
            <a:off x="5270605" y="6019800"/>
            <a:ext cx="1625638" cy="369332"/>
          </a:xfrm>
          <a:prstGeom prst="rect">
            <a:avLst/>
          </a:prstGeom>
          <a:noFill/>
        </p:spPr>
        <p:txBody>
          <a:bodyPr wrap="none" rtlCol="0">
            <a:spAutoFit/>
          </a:bodyPr>
          <a:lstStyle/>
          <a:p>
            <a:r>
              <a:rPr lang="en-US" u="sng" dirty="0" smtClean="0"/>
              <a:t>Circuit Diagram</a:t>
            </a:r>
            <a:endParaRPr lang="en-US" u="sng" dirty="0"/>
          </a:p>
        </p:txBody>
      </p:sp>
    </p:spTree>
    <p:extLst>
      <p:ext uri="{BB962C8B-B14F-4D97-AF65-F5344CB8AC3E}">
        <p14:creationId xmlns:p14="http://schemas.microsoft.com/office/powerpoint/2010/main" val="4601431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DECODER</a:t>
            </a:r>
            <a:endParaRPr lang="en-US" dirty="0"/>
          </a:p>
        </p:txBody>
      </p:sp>
      <p:sp>
        <p:nvSpPr>
          <p:cNvPr id="3" name="Content Placeholder 2"/>
          <p:cNvSpPr>
            <a:spLocks noGrp="1"/>
          </p:cNvSpPr>
          <p:nvPr>
            <p:ph idx="1"/>
          </p:nvPr>
        </p:nvSpPr>
        <p:spPr>
          <a:xfrm>
            <a:off x="457200" y="1143000"/>
            <a:ext cx="7620000" cy="5257800"/>
          </a:xfrm>
        </p:spPr>
        <p:txBody>
          <a:bodyPr>
            <a:normAutofit/>
          </a:bodyPr>
          <a:lstStyle/>
          <a:p>
            <a:pPr marL="114300" indent="0">
              <a:buNone/>
            </a:pPr>
            <a:r>
              <a:rPr lang="en-US" sz="2000" dirty="0"/>
              <a:t>The name “Decoder” means to translate or decode coded information from one format into another, so a binary decoder transforms “n” binary input signals into an equivalent code using 2</a:t>
            </a:r>
            <a:r>
              <a:rPr lang="en-US" sz="2000" baseline="30000" dirty="0"/>
              <a:t>n</a:t>
            </a:r>
            <a:r>
              <a:rPr lang="en-US" sz="2000" dirty="0"/>
              <a:t> </a:t>
            </a:r>
            <a:r>
              <a:rPr lang="en-US" sz="2000" dirty="0" smtClean="0"/>
              <a:t>outputs.</a:t>
            </a:r>
          </a:p>
          <a:p>
            <a:pPr marL="11430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438400"/>
            <a:ext cx="3601693" cy="1857375"/>
          </a:xfrm>
          <a:prstGeom prst="rect">
            <a:avLst/>
          </a:prstGeom>
        </p:spPr>
      </p:pic>
      <p:sp>
        <p:nvSpPr>
          <p:cNvPr id="5" name="TextBox 4"/>
          <p:cNvSpPr txBox="1"/>
          <p:nvPr/>
        </p:nvSpPr>
        <p:spPr>
          <a:xfrm>
            <a:off x="1143000" y="4495800"/>
            <a:ext cx="1718932" cy="923330"/>
          </a:xfrm>
          <a:prstGeom prst="rect">
            <a:avLst/>
          </a:prstGeom>
          <a:noFill/>
        </p:spPr>
        <p:txBody>
          <a:bodyPr wrap="none" rtlCol="0">
            <a:spAutoFit/>
          </a:bodyPr>
          <a:lstStyle/>
          <a:p>
            <a:r>
              <a:rPr lang="en-US" u="sng" dirty="0" smtClean="0"/>
              <a:t>Circuit Diagram</a:t>
            </a:r>
          </a:p>
          <a:p>
            <a:r>
              <a:rPr lang="en-US" dirty="0" smtClean="0"/>
              <a:t>            </a:t>
            </a:r>
            <a:r>
              <a:rPr lang="en-US" u="sng" dirty="0" smtClean="0"/>
              <a:t>&amp;</a:t>
            </a:r>
          </a:p>
          <a:p>
            <a:r>
              <a:rPr lang="en-US" u="sng" dirty="0" smtClean="0"/>
              <a:t>Logic Expression</a:t>
            </a:r>
            <a:endParaRPr lang="en-US" u="sng"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3935908"/>
            <a:ext cx="4200525" cy="2043113"/>
          </a:xfrm>
          <a:prstGeom prst="rect">
            <a:avLst/>
          </a:prstGeom>
        </p:spPr>
      </p:pic>
      <p:sp>
        <p:nvSpPr>
          <p:cNvPr id="7" name="TextBox 6"/>
          <p:cNvSpPr txBox="1"/>
          <p:nvPr/>
        </p:nvSpPr>
        <p:spPr>
          <a:xfrm>
            <a:off x="5410200" y="6163687"/>
            <a:ext cx="1231171" cy="369332"/>
          </a:xfrm>
          <a:prstGeom prst="rect">
            <a:avLst/>
          </a:prstGeom>
          <a:noFill/>
        </p:spPr>
        <p:txBody>
          <a:bodyPr wrap="none" rtlCol="0">
            <a:spAutoFit/>
          </a:bodyPr>
          <a:lstStyle/>
          <a:p>
            <a:r>
              <a:rPr lang="en-US" u="sng" dirty="0" smtClean="0"/>
              <a:t>Truth Table</a:t>
            </a:r>
            <a:endParaRPr lang="en-US" u="sng" dirty="0"/>
          </a:p>
        </p:txBody>
      </p:sp>
    </p:spTree>
    <p:extLst>
      <p:ext uri="{BB962C8B-B14F-4D97-AF65-F5344CB8AC3E}">
        <p14:creationId xmlns:p14="http://schemas.microsoft.com/office/powerpoint/2010/main" val="21736847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APPLICATION OF ENCODER &amp; DECODER</a:t>
            </a:r>
            <a:endParaRPr lang="en-US" sz="3200" dirty="0"/>
          </a:p>
        </p:txBody>
      </p:sp>
      <p:sp>
        <p:nvSpPr>
          <p:cNvPr id="3" name="Content Placeholder 2"/>
          <p:cNvSpPr>
            <a:spLocks noGrp="1"/>
          </p:cNvSpPr>
          <p:nvPr>
            <p:ph idx="1"/>
          </p:nvPr>
        </p:nvSpPr>
        <p:spPr>
          <a:xfrm>
            <a:off x="457200" y="1219200"/>
            <a:ext cx="7620000" cy="5181600"/>
          </a:xfrm>
        </p:spPr>
        <p:txBody>
          <a:bodyPr/>
          <a:lstStyle/>
          <a:p>
            <a:pPr marL="571500" indent="-457200">
              <a:buFont typeface="+mj-lt"/>
              <a:buAutoNum type="arabicPeriod"/>
            </a:pPr>
            <a:r>
              <a:rPr lang="en-US" dirty="0" smtClean="0"/>
              <a:t>Data Privacy And Security</a:t>
            </a:r>
          </a:p>
          <a:p>
            <a:pPr marL="571500" indent="-457200">
              <a:buFont typeface="+mj-lt"/>
              <a:buAutoNum type="arabicPeriod"/>
            </a:pPr>
            <a:r>
              <a:rPr lang="en-US" dirty="0" smtClean="0"/>
              <a:t>Data Communication</a:t>
            </a:r>
          </a:p>
          <a:p>
            <a:pPr marL="571500" indent="-457200">
              <a:buFont typeface="+mj-lt"/>
              <a:buAutoNum type="arabicPeriod"/>
            </a:pPr>
            <a:r>
              <a:rPr lang="en-US" dirty="0" smtClean="0"/>
              <a:t>Data Compression</a:t>
            </a:r>
          </a:p>
        </p:txBody>
      </p:sp>
    </p:spTree>
    <p:extLst>
      <p:ext uri="{BB962C8B-B14F-4D97-AF65-F5344CB8AC3E}">
        <p14:creationId xmlns:p14="http://schemas.microsoft.com/office/powerpoint/2010/main" val="38878083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fontAlgn="base"/>
            <a:r>
              <a:rPr lang="en-US" dirty="0" smtClean="0"/>
              <a:t>So, in short combinational  logic </a:t>
            </a:r>
            <a:r>
              <a:rPr lang="en-US" dirty="0"/>
              <a:t>circuits surround us everywhere in our daily lives. Identify </a:t>
            </a:r>
            <a:r>
              <a:rPr lang="en-US" dirty="0" smtClean="0"/>
              <a:t>2-3 </a:t>
            </a:r>
            <a:r>
              <a:rPr lang="en-US" dirty="0"/>
              <a:t>examples of circuits that contain combinational logic that you interact with almost </a:t>
            </a:r>
            <a:r>
              <a:rPr lang="en-US" dirty="0" smtClean="0"/>
              <a:t>daily are—</a:t>
            </a:r>
          </a:p>
          <a:p>
            <a:pPr marL="571500" indent="-457200" fontAlgn="base">
              <a:buFont typeface="+mj-lt"/>
              <a:buAutoNum type="arabicPeriod"/>
            </a:pPr>
            <a:r>
              <a:rPr lang="en-US" dirty="0" smtClean="0"/>
              <a:t>Calculator</a:t>
            </a:r>
          </a:p>
          <a:p>
            <a:pPr marL="571500" indent="-457200" fontAlgn="base">
              <a:buFont typeface="+mj-lt"/>
              <a:buAutoNum type="arabicPeriod"/>
            </a:pPr>
            <a:r>
              <a:rPr lang="en-US" dirty="0" smtClean="0"/>
              <a:t>Microprocessor</a:t>
            </a:r>
          </a:p>
          <a:p>
            <a:pPr marL="571500" indent="-457200" fontAlgn="base">
              <a:buFont typeface="+mj-lt"/>
              <a:buAutoNum type="arabicPeriod"/>
            </a:pPr>
            <a:r>
              <a:rPr lang="en-US" dirty="0" smtClean="0"/>
              <a:t>Program Counter</a:t>
            </a:r>
          </a:p>
          <a:p>
            <a:pPr marL="571500" indent="-457200" fontAlgn="base">
              <a:buFont typeface="+mj-lt"/>
              <a:buAutoNum type="arabicPeriod"/>
            </a:pPr>
            <a:r>
              <a:rPr lang="en-US" dirty="0" smtClean="0"/>
              <a:t>Signal Converter</a:t>
            </a:r>
          </a:p>
          <a:p>
            <a:pPr marL="571500" indent="-457200" fontAlgn="base">
              <a:buFont typeface="+mj-lt"/>
              <a:buAutoNum type="arabicPeriod"/>
            </a:pPr>
            <a:endParaRPr lang="en-US" dirty="0" smtClean="0"/>
          </a:p>
          <a:p>
            <a:pPr marL="114300" indent="0" fontAlgn="base">
              <a:buNone/>
            </a:pPr>
            <a:endParaRPr lang="en-US" dirty="0"/>
          </a:p>
        </p:txBody>
      </p:sp>
    </p:spTree>
    <p:extLst>
      <p:ext uri="{BB962C8B-B14F-4D97-AF65-F5344CB8AC3E}">
        <p14:creationId xmlns:p14="http://schemas.microsoft.com/office/powerpoint/2010/main" val="1048364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637145"/>
            <a:ext cx="7137400" cy="3556000"/>
          </a:xfrm>
          <a:prstGeom prst="rect">
            <a:avLst/>
          </a:prstGeom>
        </p:spPr>
      </p:pic>
    </p:spTree>
    <p:extLst>
      <p:ext uri="{BB962C8B-B14F-4D97-AF65-F5344CB8AC3E}">
        <p14:creationId xmlns:p14="http://schemas.microsoft.com/office/powerpoint/2010/main" val="757470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35796"/>
            <a:ext cx="7772400" cy="5265003"/>
          </a:xfrm>
        </p:spPr>
        <p:txBody>
          <a:bodyPr/>
          <a:lstStyle/>
          <a:p>
            <a:r>
              <a:rPr lang="en-US" b="1" dirty="0" smtClean="0"/>
              <a:t>INTRODUCTION</a:t>
            </a:r>
          </a:p>
          <a:p>
            <a:r>
              <a:rPr lang="en-US" b="1" dirty="0" smtClean="0"/>
              <a:t>WHAT IS COMINATIONAL CIRCUIT</a:t>
            </a:r>
          </a:p>
          <a:p>
            <a:r>
              <a:rPr lang="en-US" b="1" dirty="0" smtClean="0"/>
              <a:t>DIFFERENT TYPES OF COMBINATIONAL CIRCUITS</a:t>
            </a:r>
          </a:p>
          <a:p>
            <a:r>
              <a:rPr lang="en-US" b="1" dirty="0" smtClean="0"/>
              <a:t>ADDER (HALF &amp; FULL)</a:t>
            </a:r>
          </a:p>
          <a:p>
            <a:r>
              <a:rPr lang="en-US" b="1" dirty="0" smtClean="0"/>
              <a:t>SUBTRACTOR (HALF &amp; FULL)</a:t>
            </a:r>
          </a:p>
          <a:p>
            <a:r>
              <a:rPr lang="en-US" b="1" dirty="0" smtClean="0"/>
              <a:t>APPLICATION OF ADDER AND SUBTRACTOR</a:t>
            </a:r>
          </a:p>
          <a:p>
            <a:r>
              <a:rPr lang="en-US" b="1" dirty="0" smtClean="0"/>
              <a:t>MULTIPLEXER</a:t>
            </a:r>
          </a:p>
          <a:p>
            <a:r>
              <a:rPr lang="en-US" b="1" dirty="0" smtClean="0"/>
              <a:t>DE-MULTIPLEXER</a:t>
            </a:r>
          </a:p>
          <a:p>
            <a:r>
              <a:rPr lang="en-US" b="1" dirty="0" smtClean="0"/>
              <a:t>APPLICATION OF MUX AND D-MUX</a:t>
            </a:r>
          </a:p>
          <a:p>
            <a:r>
              <a:rPr lang="en-US" b="1" dirty="0" smtClean="0"/>
              <a:t>ENCODER</a:t>
            </a:r>
          </a:p>
          <a:p>
            <a:r>
              <a:rPr lang="en-US" b="1" dirty="0" smtClean="0"/>
              <a:t>DCODER</a:t>
            </a:r>
          </a:p>
          <a:p>
            <a:r>
              <a:rPr lang="en-US" b="1" dirty="0" smtClean="0"/>
              <a:t>APPLICATION OF ENCODER AND DCODER</a:t>
            </a:r>
          </a:p>
          <a:p>
            <a:r>
              <a:rPr lang="en-US" b="1" dirty="0" smtClean="0"/>
              <a:t>CONCLUSION</a:t>
            </a:r>
          </a:p>
        </p:txBody>
      </p:sp>
      <p:sp>
        <p:nvSpPr>
          <p:cNvPr id="4" name="TextBox 3"/>
          <p:cNvSpPr txBox="1"/>
          <p:nvPr/>
        </p:nvSpPr>
        <p:spPr>
          <a:xfrm>
            <a:off x="3200400" y="304800"/>
            <a:ext cx="2971800" cy="830997"/>
          </a:xfrm>
          <a:prstGeom prst="rect">
            <a:avLst/>
          </a:prstGeom>
          <a:noFill/>
        </p:spPr>
        <p:txBody>
          <a:bodyPr wrap="square" rtlCol="0">
            <a:spAutoFit/>
          </a:bodyPr>
          <a:lstStyle/>
          <a:p>
            <a:r>
              <a:rPr lang="en-US" sz="4800" dirty="0" smtClean="0">
                <a:latin typeface="Algerian" pitchFamily="82" charset="0"/>
              </a:rPr>
              <a:t>CONTENT</a:t>
            </a:r>
            <a:endParaRPr lang="en-US" sz="4800" dirty="0">
              <a:latin typeface="Algerian" pitchFamily="82" charset="0"/>
            </a:endParaRPr>
          </a:p>
        </p:txBody>
      </p:sp>
    </p:spTree>
    <p:extLst>
      <p:ext uri="{BB962C8B-B14F-4D97-AF65-F5344CB8AC3E}">
        <p14:creationId xmlns:p14="http://schemas.microsoft.com/office/powerpoint/2010/main" val="38573354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In this PPT we are going to see what is “combinational circuits”</a:t>
            </a:r>
          </a:p>
          <a:p>
            <a:pPr marL="114300" indent="0">
              <a:buNone/>
            </a:pPr>
            <a:r>
              <a:rPr lang="en-US" dirty="0" smtClean="0"/>
              <a:t>and its application on the industry.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1094" y="2743200"/>
            <a:ext cx="3228975" cy="13049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495800"/>
            <a:ext cx="2695575" cy="16954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0" y="4271962"/>
            <a:ext cx="2143125" cy="2143125"/>
          </a:xfrm>
          <a:prstGeom prst="rect">
            <a:avLst/>
          </a:prstGeom>
        </p:spPr>
      </p:pic>
    </p:spTree>
    <p:extLst>
      <p:ext uri="{BB962C8B-B14F-4D97-AF65-F5344CB8AC3E}">
        <p14:creationId xmlns:p14="http://schemas.microsoft.com/office/powerpoint/2010/main" val="775556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WHAT IS COMINATIONAL CIRCUIT</a:t>
            </a:r>
            <a:br>
              <a:rPr lang="en-US" sz="3600" b="1" dirty="0"/>
            </a:br>
            <a:endParaRPr lang="en-US" sz="3600" dirty="0"/>
          </a:p>
        </p:txBody>
      </p:sp>
      <p:sp>
        <p:nvSpPr>
          <p:cNvPr id="3" name="Content Placeholder 2"/>
          <p:cNvSpPr>
            <a:spLocks noGrp="1"/>
          </p:cNvSpPr>
          <p:nvPr>
            <p:ph idx="1"/>
          </p:nvPr>
        </p:nvSpPr>
        <p:spPr/>
        <p:txBody>
          <a:bodyPr>
            <a:normAutofit/>
          </a:bodyPr>
          <a:lstStyle/>
          <a:p>
            <a:pPr marL="114300" indent="0">
              <a:buNone/>
            </a:pPr>
            <a:r>
              <a:rPr lang="en-US" dirty="0"/>
              <a:t>Combinational circuit is a circuit in which we combine the different gates in the </a:t>
            </a:r>
            <a:r>
              <a:rPr lang="en-US" dirty="0" smtClean="0"/>
              <a:t>circuit.</a:t>
            </a:r>
          </a:p>
          <a:p>
            <a:pPr marL="114300" indent="0">
              <a:buNone/>
            </a:pPr>
            <a:r>
              <a:rPr lang="en-US" dirty="0"/>
              <a:t>Some of the characteristics of combinational circuits are </a:t>
            </a:r>
            <a:r>
              <a:rPr lang="en-US" dirty="0" smtClean="0"/>
              <a:t>following-</a:t>
            </a:r>
          </a:p>
          <a:p>
            <a:pPr marL="571500" indent="-457200">
              <a:buFont typeface="+mj-lt"/>
              <a:buAutoNum type="arabicPeriod"/>
            </a:pPr>
            <a:r>
              <a:rPr lang="en-US" dirty="0"/>
              <a:t>The combinational circuit do not use any memory. The previous state of input does not have any effect on the present state of the circuit</a:t>
            </a:r>
            <a:r>
              <a:rPr lang="en-US" dirty="0" smtClean="0"/>
              <a:t>.</a:t>
            </a:r>
          </a:p>
          <a:p>
            <a:pPr marL="571500" indent="-457200">
              <a:buFont typeface="+mj-lt"/>
              <a:buAutoNum type="arabicPeriod"/>
            </a:pPr>
            <a:r>
              <a:rPr lang="en-US" altLang="zh-CN" dirty="0">
                <a:ea typeface="宋体" pitchFamily="2" charset="-122"/>
              </a:rPr>
              <a:t>For </a:t>
            </a:r>
            <a:r>
              <a:rPr lang="en-US" altLang="zh-CN" i="1" dirty="0">
                <a:ea typeface="宋体" pitchFamily="2" charset="-122"/>
              </a:rPr>
              <a:t>n</a:t>
            </a:r>
            <a:r>
              <a:rPr lang="en-US" altLang="zh-CN" dirty="0">
                <a:ea typeface="宋体" pitchFamily="2" charset="-122"/>
              </a:rPr>
              <a:t> input variables, there are 2</a:t>
            </a:r>
            <a:r>
              <a:rPr lang="en-US" altLang="zh-CN" i="1" baseline="30000" dirty="0">
                <a:ea typeface="宋体" pitchFamily="2" charset="-122"/>
              </a:rPr>
              <a:t>n</a:t>
            </a:r>
            <a:r>
              <a:rPr lang="en-US" altLang="zh-CN" dirty="0">
                <a:ea typeface="宋体" pitchFamily="2" charset="-122"/>
              </a:rPr>
              <a:t> possible binary input combinations.</a:t>
            </a:r>
          </a:p>
          <a:p>
            <a:pPr marL="571500" indent="-457200">
              <a:buFont typeface="+mj-lt"/>
              <a:buAutoNum type="arabicPeriod"/>
            </a:pPr>
            <a:r>
              <a:rPr lang="en-US" altLang="zh-CN" dirty="0">
                <a:ea typeface="宋体" pitchFamily="2" charset="-122"/>
              </a:rPr>
              <a:t>For each binary combination of the input variables, there is one possible output</a:t>
            </a:r>
            <a:r>
              <a:rPr lang="en-US" altLang="zh-CN" dirty="0" smtClean="0">
                <a:ea typeface="宋体" pitchFamily="2" charset="-122"/>
              </a:rPr>
              <a:t>.</a:t>
            </a:r>
            <a:endParaRPr lang="en-US" dirty="0" smtClean="0"/>
          </a:p>
          <a:p>
            <a:pPr marL="114300" indent="0">
              <a:buNone/>
            </a:pPr>
            <a:r>
              <a:rPr lang="en-US" dirty="0" smtClean="0"/>
              <a:t> </a:t>
            </a:r>
            <a:endParaRPr lang="en-US" dirty="0"/>
          </a:p>
        </p:txBody>
      </p:sp>
    </p:spTree>
    <p:extLst>
      <p:ext uri="{BB962C8B-B14F-4D97-AF65-F5344CB8AC3E}">
        <p14:creationId xmlns:p14="http://schemas.microsoft.com/office/powerpoint/2010/main" val="22979301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DIFFERENT TYPES OF COMBINATIONAL CIRCUITS</a:t>
            </a:r>
            <a:br>
              <a:rPr lang="en-US" sz="3200" b="1" dirty="0"/>
            </a:br>
            <a:endParaRPr lang="en-US" sz="3200" dirty="0"/>
          </a:p>
        </p:txBody>
      </p:sp>
      <p:sp>
        <p:nvSpPr>
          <p:cNvPr id="3" name="Content Placeholder 2"/>
          <p:cNvSpPr>
            <a:spLocks noGrp="1"/>
          </p:cNvSpPr>
          <p:nvPr>
            <p:ph idx="1"/>
          </p:nvPr>
        </p:nvSpPr>
        <p:spPr/>
        <p:txBody>
          <a:bodyPr/>
          <a:lstStyle/>
          <a:p>
            <a:pPr marL="571500" indent="-457200">
              <a:buFont typeface="+mj-lt"/>
              <a:buAutoNum type="arabicPeriod"/>
            </a:pPr>
            <a:r>
              <a:rPr lang="en-US" dirty="0" smtClean="0"/>
              <a:t>Adder (Half &amp; Full )</a:t>
            </a:r>
          </a:p>
          <a:p>
            <a:pPr marL="571500" indent="-457200">
              <a:buFont typeface="+mj-lt"/>
              <a:buAutoNum type="arabicPeriod"/>
            </a:pPr>
            <a:r>
              <a:rPr lang="en-US" dirty="0" err="1" smtClean="0"/>
              <a:t>Subtractor</a:t>
            </a:r>
            <a:r>
              <a:rPr lang="en-US" dirty="0"/>
              <a:t> </a:t>
            </a:r>
            <a:r>
              <a:rPr lang="en-US" dirty="0" smtClean="0"/>
              <a:t>(Half &amp; Full)</a:t>
            </a:r>
          </a:p>
          <a:p>
            <a:pPr marL="571500" indent="-457200">
              <a:buFont typeface="+mj-lt"/>
              <a:buAutoNum type="arabicPeriod"/>
            </a:pPr>
            <a:r>
              <a:rPr lang="en-US" dirty="0" smtClean="0"/>
              <a:t>Multiplexer</a:t>
            </a:r>
          </a:p>
          <a:p>
            <a:pPr marL="571500" indent="-457200">
              <a:buFont typeface="+mj-lt"/>
              <a:buAutoNum type="arabicPeriod"/>
            </a:pPr>
            <a:r>
              <a:rPr lang="en-US" dirty="0" smtClean="0"/>
              <a:t>D-Multiplexer</a:t>
            </a:r>
          </a:p>
          <a:p>
            <a:pPr marL="571500" indent="-457200">
              <a:buFont typeface="+mj-lt"/>
              <a:buAutoNum type="arabicPeriod"/>
            </a:pPr>
            <a:r>
              <a:rPr lang="en-US" dirty="0" smtClean="0"/>
              <a:t>Encoder</a:t>
            </a:r>
          </a:p>
          <a:p>
            <a:pPr marL="571500" indent="-457200">
              <a:buFont typeface="+mj-lt"/>
              <a:buAutoNum type="arabicPeriod"/>
            </a:pPr>
            <a:r>
              <a:rPr lang="en-US" dirty="0" smtClean="0"/>
              <a:t>Decoder</a:t>
            </a:r>
            <a:endParaRPr lang="en-US" dirty="0"/>
          </a:p>
        </p:txBody>
      </p:sp>
    </p:spTree>
    <p:extLst>
      <p:ext uri="{BB962C8B-B14F-4D97-AF65-F5344CB8AC3E}">
        <p14:creationId xmlns:p14="http://schemas.microsoft.com/office/powerpoint/2010/main" val="1099915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r>
              <a:rPr lang="en-US" dirty="0" smtClean="0"/>
              <a:t>ADDER (HALF)</a:t>
            </a:r>
            <a:endParaRPr lang="en-US" dirty="0"/>
          </a:p>
        </p:txBody>
      </p:sp>
      <p:sp>
        <p:nvSpPr>
          <p:cNvPr id="3" name="Content Placeholder 2"/>
          <p:cNvSpPr>
            <a:spLocks noGrp="1"/>
          </p:cNvSpPr>
          <p:nvPr>
            <p:ph idx="1"/>
          </p:nvPr>
        </p:nvSpPr>
        <p:spPr>
          <a:xfrm>
            <a:off x="457200" y="1219200"/>
            <a:ext cx="7543800" cy="5181600"/>
          </a:xfrm>
        </p:spPr>
        <p:txBody>
          <a:bodyPr/>
          <a:lstStyle/>
          <a:p>
            <a:pPr marL="114300" indent="0">
              <a:buNone/>
            </a:pPr>
            <a:r>
              <a:rPr lang="en-US" dirty="0" smtClean="0"/>
              <a:t>Half adder is a combinational logic circuit with two input (A , B) port and two output port (Sum and Carry).</a:t>
            </a:r>
          </a:p>
          <a:p>
            <a:pPr marL="11430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189018"/>
            <a:ext cx="2857500" cy="1600200"/>
          </a:xfrm>
          <a:prstGeom prst="rect">
            <a:avLst/>
          </a:prstGeom>
        </p:spPr>
      </p:pic>
      <p:sp>
        <p:nvSpPr>
          <p:cNvPr id="5" name="TextBox 4"/>
          <p:cNvSpPr txBox="1"/>
          <p:nvPr/>
        </p:nvSpPr>
        <p:spPr>
          <a:xfrm>
            <a:off x="4532745" y="2189018"/>
            <a:ext cx="2009076" cy="369332"/>
          </a:xfrm>
          <a:prstGeom prst="rect">
            <a:avLst/>
          </a:prstGeom>
          <a:noFill/>
        </p:spPr>
        <p:txBody>
          <a:bodyPr wrap="none" rtlCol="0">
            <a:spAutoFit/>
          </a:bodyPr>
          <a:lstStyle/>
          <a:p>
            <a:r>
              <a:rPr lang="en-US" u="sng" dirty="0" smtClean="0"/>
              <a:t>Boolean Expression</a:t>
            </a:r>
            <a:endParaRPr lang="en-US" u="sng" dirty="0"/>
          </a:p>
        </p:txBody>
      </p:sp>
      <p:sp>
        <p:nvSpPr>
          <p:cNvPr id="6" name="TextBox 5"/>
          <p:cNvSpPr txBox="1"/>
          <p:nvPr/>
        </p:nvSpPr>
        <p:spPr>
          <a:xfrm>
            <a:off x="4724400" y="2558350"/>
            <a:ext cx="1625766" cy="369332"/>
          </a:xfrm>
          <a:prstGeom prst="rect">
            <a:avLst/>
          </a:prstGeom>
          <a:noFill/>
        </p:spPr>
        <p:txBody>
          <a:bodyPr wrap="none" rtlCol="0">
            <a:spAutoFit/>
          </a:bodyPr>
          <a:lstStyle/>
          <a:p>
            <a:r>
              <a:rPr lang="en-US" dirty="0" smtClean="0"/>
              <a:t>Sum  = A XOR B</a:t>
            </a:r>
            <a:endParaRPr lang="en-US" dirty="0"/>
          </a:p>
        </p:txBody>
      </p:sp>
      <p:sp>
        <p:nvSpPr>
          <p:cNvPr id="7" name="TextBox 6"/>
          <p:cNvSpPr txBox="1"/>
          <p:nvPr/>
        </p:nvSpPr>
        <p:spPr>
          <a:xfrm>
            <a:off x="4724400" y="2927682"/>
            <a:ext cx="1747145" cy="369332"/>
          </a:xfrm>
          <a:prstGeom prst="rect">
            <a:avLst/>
          </a:prstGeom>
          <a:noFill/>
        </p:spPr>
        <p:txBody>
          <a:bodyPr wrap="none" rtlCol="0">
            <a:spAutoFit/>
          </a:bodyPr>
          <a:lstStyle/>
          <a:p>
            <a:r>
              <a:rPr lang="en-US" dirty="0" smtClean="0"/>
              <a:t>Carry = A AND B </a:t>
            </a:r>
            <a:endParaRPr lang="en-US" dirty="0"/>
          </a:p>
        </p:txBody>
      </p:sp>
      <p:sp>
        <p:nvSpPr>
          <p:cNvPr id="8" name="TextBox 7"/>
          <p:cNvSpPr txBox="1"/>
          <p:nvPr/>
        </p:nvSpPr>
        <p:spPr>
          <a:xfrm>
            <a:off x="1524000" y="3604552"/>
            <a:ext cx="1625638" cy="369332"/>
          </a:xfrm>
          <a:prstGeom prst="rect">
            <a:avLst/>
          </a:prstGeom>
          <a:noFill/>
        </p:spPr>
        <p:txBody>
          <a:bodyPr wrap="none" rtlCol="0">
            <a:spAutoFit/>
          </a:bodyPr>
          <a:lstStyle/>
          <a:p>
            <a:r>
              <a:rPr lang="en-US" u="sng" dirty="0" smtClean="0"/>
              <a:t>Circuit Diagram</a:t>
            </a:r>
            <a:endParaRPr lang="en-US" u="sng"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1366" y="4191000"/>
            <a:ext cx="2628900" cy="1743075"/>
          </a:xfrm>
          <a:prstGeom prst="rect">
            <a:avLst/>
          </a:prstGeom>
        </p:spPr>
      </p:pic>
    </p:spTree>
    <p:extLst>
      <p:ext uri="{BB962C8B-B14F-4D97-AF65-F5344CB8AC3E}">
        <p14:creationId xmlns:p14="http://schemas.microsoft.com/office/powerpoint/2010/main" val="1089236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US" dirty="0" smtClean="0"/>
              <a:t>ADDER (FULL)</a:t>
            </a:r>
            <a:endParaRPr lang="en-US" dirty="0"/>
          </a:p>
        </p:txBody>
      </p:sp>
      <p:sp>
        <p:nvSpPr>
          <p:cNvPr id="3" name="Content Placeholder 2"/>
          <p:cNvSpPr>
            <a:spLocks noGrp="1"/>
          </p:cNvSpPr>
          <p:nvPr>
            <p:ph idx="1"/>
          </p:nvPr>
        </p:nvSpPr>
        <p:spPr>
          <a:xfrm>
            <a:off x="457200" y="1219200"/>
            <a:ext cx="7620000" cy="5181600"/>
          </a:xfrm>
        </p:spPr>
        <p:txBody>
          <a:bodyPr/>
          <a:lstStyle/>
          <a:p>
            <a:pPr marL="114300" indent="0">
              <a:buNone/>
            </a:pPr>
            <a:r>
              <a:rPr lang="en-US" dirty="0"/>
              <a:t>Half adder is a combinational logic circuit with two input (A , </a:t>
            </a:r>
            <a:r>
              <a:rPr lang="en-US" dirty="0" smtClean="0"/>
              <a:t>B ,</a:t>
            </a:r>
            <a:r>
              <a:rPr lang="en-US" dirty="0" err="1" smtClean="0"/>
              <a:t>Cin</a:t>
            </a:r>
            <a:r>
              <a:rPr lang="en-US" dirty="0" smtClean="0"/>
              <a:t>) </a:t>
            </a:r>
            <a:r>
              <a:rPr lang="en-US" dirty="0"/>
              <a:t>port and two output port (Sum and Carry</a:t>
            </a:r>
            <a:r>
              <a:rPr lang="en-US" dirty="0" smtClean="0"/>
              <a:t>).</a:t>
            </a:r>
          </a:p>
          <a:p>
            <a:pPr marL="11430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470005"/>
            <a:ext cx="3095625" cy="1476375"/>
          </a:xfrm>
          <a:prstGeom prst="rect">
            <a:avLst/>
          </a:prstGeom>
        </p:spPr>
      </p:pic>
      <p:sp>
        <p:nvSpPr>
          <p:cNvPr id="5" name="TextBox 4"/>
          <p:cNvSpPr txBox="1"/>
          <p:nvPr/>
        </p:nvSpPr>
        <p:spPr>
          <a:xfrm>
            <a:off x="990600" y="4191000"/>
            <a:ext cx="1625638" cy="369332"/>
          </a:xfrm>
          <a:prstGeom prst="rect">
            <a:avLst/>
          </a:prstGeom>
          <a:noFill/>
        </p:spPr>
        <p:txBody>
          <a:bodyPr wrap="none" rtlCol="0">
            <a:spAutoFit/>
          </a:bodyPr>
          <a:lstStyle/>
          <a:p>
            <a:r>
              <a:rPr lang="en-US" u="sng" dirty="0" smtClean="0"/>
              <a:t>Circuit Diagram</a:t>
            </a:r>
            <a:endParaRPr lang="en-US" u="sng" dirty="0"/>
          </a:p>
        </p:txBody>
      </p:sp>
      <p:sp>
        <p:nvSpPr>
          <p:cNvPr id="6" name="TextBox 5"/>
          <p:cNvSpPr txBox="1"/>
          <p:nvPr/>
        </p:nvSpPr>
        <p:spPr>
          <a:xfrm>
            <a:off x="5257800" y="2209800"/>
            <a:ext cx="2009076" cy="369332"/>
          </a:xfrm>
          <a:prstGeom prst="rect">
            <a:avLst/>
          </a:prstGeom>
          <a:noFill/>
        </p:spPr>
        <p:txBody>
          <a:bodyPr wrap="none" rtlCol="0">
            <a:spAutoFit/>
          </a:bodyPr>
          <a:lstStyle/>
          <a:p>
            <a:r>
              <a:rPr lang="en-US" u="sng" dirty="0" smtClean="0"/>
              <a:t>Boolean Expression</a:t>
            </a:r>
            <a:endParaRPr lang="en-US" u="sng" dirty="0"/>
          </a:p>
        </p:txBody>
      </p:sp>
      <p:sp>
        <p:nvSpPr>
          <p:cNvPr id="7" name="TextBox 6"/>
          <p:cNvSpPr txBox="1"/>
          <p:nvPr/>
        </p:nvSpPr>
        <p:spPr>
          <a:xfrm>
            <a:off x="5029200" y="2581319"/>
            <a:ext cx="2367956" cy="369332"/>
          </a:xfrm>
          <a:prstGeom prst="rect">
            <a:avLst/>
          </a:prstGeom>
          <a:noFill/>
        </p:spPr>
        <p:txBody>
          <a:bodyPr wrap="none" rtlCol="0">
            <a:spAutoFit/>
          </a:bodyPr>
          <a:lstStyle/>
          <a:p>
            <a:r>
              <a:rPr lang="en-US" dirty="0" smtClean="0"/>
              <a:t>Sum = A XOR B XOR </a:t>
            </a:r>
            <a:r>
              <a:rPr lang="en-US" dirty="0" err="1" smtClean="0"/>
              <a:t>Cin</a:t>
            </a:r>
            <a:endParaRPr lang="en-US" dirty="0"/>
          </a:p>
        </p:txBody>
      </p:sp>
      <p:sp>
        <p:nvSpPr>
          <p:cNvPr id="8" name="TextBox 7"/>
          <p:cNvSpPr txBox="1"/>
          <p:nvPr/>
        </p:nvSpPr>
        <p:spPr>
          <a:xfrm>
            <a:off x="5029200" y="2950651"/>
            <a:ext cx="3412666" cy="369332"/>
          </a:xfrm>
          <a:prstGeom prst="rect">
            <a:avLst/>
          </a:prstGeom>
          <a:noFill/>
        </p:spPr>
        <p:txBody>
          <a:bodyPr wrap="none" rtlCol="0">
            <a:spAutoFit/>
          </a:bodyPr>
          <a:lstStyle/>
          <a:p>
            <a:r>
              <a:rPr lang="en-US" dirty="0" smtClean="0"/>
              <a:t>Carry = (A AND B) OR </a:t>
            </a:r>
            <a:r>
              <a:rPr lang="en-US" dirty="0" err="1" smtClean="0"/>
              <a:t>Cin</a:t>
            </a:r>
            <a:r>
              <a:rPr lang="en-US" dirty="0" smtClean="0"/>
              <a:t>(A XOR B)</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946380"/>
            <a:ext cx="4509435" cy="2302020"/>
          </a:xfrm>
          <a:prstGeom prst="rect">
            <a:avLst/>
          </a:prstGeom>
        </p:spPr>
      </p:pic>
      <p:sp>
        <p:nvSpPr>
          <p:cNvPr id="10" name="TextBox 9"/>
          <p:cNvSpPr txBox="1"/>
          <p:nvPr/>
        </p:nvSpPr>
        <p:spPr>
          <a:xfrm>
            <a:off x="5257800" y="6324600"/>
            <a:ext cx="1231171" cy="369332"/>
          </a:xfrm>
          <a:prstGeom prst="rect">
            <a:avLst/>
          </a:prstGeom>
          <a:noFill/>
        </p:spPr>
        <p:txBody>
          <a:bodyPr wrap="none" rtlCol="0">
            <a:spAutoFit/>
          </a:bodyPr>
          <a:lstStyle/>
          <a:p>
            <a:r>
              <a:rPr lang="en-US" u="sng" dirty="0" smtClean="0"/>
              <a:t>Truth Table</a:t>
            </a:r>
            <a:endParaRPr lang="en-US" u="sng" dirty="0"/>
          </a:p>
        </p:txBody>
      </p:sp>
    </p:spTree>
    <p:extLst>
      <p:ext uri="{BB962C8B-B14F-4D97-AF65-F5344CB8AC3E}">
        <p14:creationId xmlns:p14="http://schemas.microsoft.com/office/powerpoint/2010/main" val="201574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a:lstStyle/>
          <a:p>
            <a:r>
              <a:rPr lang="en-US" dirty="0" smtClean="0"/>
              <a:t>SUBTRACTOR (HALF)</a:t>
            </a:r>
            <a:endParaRPr lang="en-US" dirty="0"/>
          </a:p>
        </p:txBody>
      </p:sp>
      <p:sp>
        <p:nvSpPr>
          <p:cNvPr id="3" name="Content Placeholder 2"/>
          <p:cNvSpPr>
            <a:spLocks noGrp="1"/>
          </p:cNvSpPr>
          <p:nvPr>
            <p:ph idx="1"/>
          </p:nvPr>
        </p:nvSpPr>
        <p:spPr>
          <a:xfrm>
            <a:off x="457200" y="1219200"/>
            <a:ext cx="7620000" cy="5181600"/>
          </a:xfrm>
        </p:spPr>
        <p:txBody>
          <a:bodyPr/>
          <a:lstStyle/>
          <a:p>
            <a:pPr marL="114300" indent="0">
              <a:buNone/>
            </a:pPr>
            <a:r>
              <a:rPr lang="en-US" dirty="0"/>
              <a:t>A half </a:t>
            </a:r>
            <a:r>
              <a:rPr lang="en-US" dirty="0" err="1"/>
              <a:t>subtractor</a:t>
            </a:r>
            <a:r>
              <a:rPr lang="en-US" dirty="0"/>
              <a:t> is a logical circuit that performs a subtraction operation on two binary digits. The half </a:t>
            </a:r>
            <a:r>
              <a:rPr lang="en-US" dirty="0" err="1"/>
              <a:t>subtractor</a:t>
            </a:r>
            <a:r>
              <a:rPr lang="en-US" dirty="0"/>
              <a:t> produces a sum and a borrow bit for the next stage</a:t>
            </a:r>
            <a:r>
              <a:rPr lang="en-US" dirty="0" smtClean="0"/>
              <a:t>.</a:t>
            </a:r>
          </a:p>
          <a:p>
            <a:pPr marL="11430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43200"/>
            <a:ext cx="2743200" cy="1310790"/>
          </a:xfrm>
          <a:prstGeom prst="rect">
            <a:avLst/>
          </a:prstGeom>
        </p:spPr>
      </p:pic>
      <p:sp>
        <p:nvSpPr>
          <p:cNvPr id="5" name="TextBox 4"/>
          <p:cNvSpPr txBox="1"/>
          <p:nvPr/>
        </p:nvSpPr>
        <p:spPr>
          <a:xfrm>
            <a:off x="1295400" y="4267200"/>
            <a:ext cx="1625638" cy="369332"/>
          </a:xfrm>
          <a:prstGeom prst="rect">
            <a:avLst/>
          </a:prstGeom>
          <a:noFill/>
        </p:spPr>
        <p:txBody>
          <a:bodyPr wrap="none" rtlCol="0">
            <a:spAutoFit/>
          </a:bodyPr>
          <a:lstStyle/>
          <a:p>
            <a:r>
              <a:rPr lang="en-US" u="sng" dirty="0" smtClean="0"/>
              <a:t>Circuit Diagram</a:t>
            </a:r>
            <a:endParaRPr lang="en-US" u="sng" dirty="0"/>
          </a:p>
        </p:txBody>
      </p:sp>
      <p:sp>
        <p:nvSpPr>
          <p:cNvPr id="6" name="TextBox 5"/>
          <p:cNvSpPr txBox="1"/>
          <p:nvPr/>
        </p:nvSpPr>
        <p:spPr>
          <a:xfrm>
            <a:off x="4876800" y="2514600"/>
            <a:ext cx="2009076" cy="369332"/>
          </a:xfrm>
          <a:prstGeom prst="rect">
            <a:avLst/>
          </a:prstGeom>
          <a:noFill/>
        </p:spPr>
        <p:txBody>
          <a:bodyPr wrap="none" rtlCol="0">
            <a:spAutoFit/>
          </a:bodyPr>
          <a:lstStyle/>
          <a:p>
            <a:r>
              <a:rPr lang="en-US" u="sng" dirty="0" smtClean="0"/>
              <a:t>Boolean Expression</a:t>
            </a:r>
            <a:endParaRPr lang="en-US" u="sng" dirty="0"/>
          </a:p>
        </p:txBody>
      </p:sp>
      <p:sp>
        <p:nvSpPr>
          <p:cNvPr id="7" name="TextBox 6"/>
          <p:cNvSpPr txBox="1"/>
          <p:nvPr/>
        </p:nvSpPr>
        <p:spPr>
          <a:xfrm>
            <a:off x="4904509" y="3017595"/>
            <a:ext cx="1522533" cy="369332"/>
          </a:xfrm>
          <a:prstGeom prst="rect">
            <a:avLst/>
          </a:prstGeom>
          <a:noFill/>
        </p:spPr>
        <p:txBody>
          <a:bodyPr wrap="none" rtlCol="0">
            <a:spAutoFit/>
          </a:bodyPr>
          <a:lstStyle/>
          <a:p>
            <a:r>
              <a:rPr lang="es-ES" dirty="0" err="1" smtClean="0"/>
              <a:t>Diff</a:t>
            </a:r>
            <a:r>
              <a:rPr lang="es-ES" dirty="0"/>
              <a:t> = X XOR Y </a:t>
            </a:r>
            <a:endParaRPr lang="en-US" dirty="0"/>
          </a:p>
        </p:txBody>
      </p:sp>
      <p:sp>
        <p:nvSpPr>
          <p:cNvPr id="8" name="TextBox 7"/>
          <p:cNvSpPr txBox="1"/>
          <p:nvPr/>
        </p:nvSpPr>
        <p:spPr>
          <a:xfrm>
            <a:off x="4911520" y="3386927"/>
            <a:ext cx="2249527" cy="369332"/>
          </a:xfrm>
          <a:prstGeom prst="rect">
            <a:avLst/>
          </a:prstGeom>
          <a:noFill/>
        </p:spPr>
        <p:txBody>
          <a:bodyPr wrap="none" rtlCol="0">
            <a:spAutoFit/>
          </a:bodyPr>
          <a:lstStyle/>
          <a:p>
            <a:r>
              <a:rPr lang="en-US" dirty="0" smtClean="0"/>
              <a:t>Borrow = not-X</a:t>
            </a:r>
            <a:r>
              <a:rPr lang="en-US" dirty="0"/>
              <a:t> AND Y</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4463" y="4239491"/>
            <a:ext cx="3333750" cy="1870737"/>
          </a:xfrm>
          <a:prstGeom prst="rect">
            <a:avLst/>
          </a:prstGeom>
        </p:spPr>
      </p:pic>
      <p:sp>
        <p:nvSpPr>
          <p:cNvPr id="10" name="TextBox 9"/>
          <p:cNvSpPr txBox="1"/>
          <p:nvPr/>
        </p:nvSpPr>
        <p:spPr>
          <a:xfrm>
            <a:off x="5265752" y="6248400"/>
            <a:ext cx="1231171" cy="369332"/>
          </a:xfrm>
          <a:prstGeom prst="rect">
            <a:avLst/>
          </a:prstGeom>
          <a:noFill/>
        </p:spPr>
        <p:txBody>
          <a:bodyPr wrap="none" rtlCol="0">
            <a:spAutoFit/>
          </a:bodyPr>
          <a:lstStyle/>
          <a:p>
            <a:r>
              <a:rPr lang="en-US" u="sng" dirty="0" smtClean="0"/>
              <a:t>Truth Table</a:t>
            </a:r>
            <a:endParaRPr lang="en-US" u="sng" dirty="0"/>
          </a:p>
        </p:txBody>
      </p:sp>
    </p:spTree>
    <p:extLst>
      <p:ext uri="{BB962C8B-B14F-4D97-AF65-F5344CB8AC3E}">
        <p14:creationId xmlns:p14="http://schemas.microsoft.com/office/powerpoint/2010/main" val="4289419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SUBTRACTOR </a:t>
            </a:r>
            <a:r>
              <a:rPr lang="en-US" dirty="0" smtClean="0"/>
              <a:t>(FULL)</a:t>
            </a:r>
            <a:endParaRPr lang="en-US" dirty="0"/>
          </a:p>
        </p:txBody>
      </p:sp>
      <p:sp>
        <p:nvSpPr>
          <p:cNvPr id="3" name="Content Placeholder 2"/>
          <p:cNvSpPr>
            <a:spLocks noGrp="1"/>
          </p:cNvSpPr>
          <p:nvPr>
            <p:ph idx="1"/>
          </p:nvPr>
        </p:nvSpPr>
        <p:spPr>
          <a:xfrm>
            <a:off x="381000" y="1143000"/>
            <a:ext cx="7696200" cy="5257800"/>
          </a:xfrm>
        </p:spPr>
        <p:txBody>
          <a:bodyPr>
            <a:normAutofit/>
          </a:bodyPr>
          <a:lstStyle/>
          <a:p>
            <a:pPr marL="114300" indent="0">
              <a:buNone/>
            </a:pPr>
            <a:r>
              <a:rPr lang="en-US" sz="1800" dirty="0"/>
              <a:t>The full </a:t>
            </a:r>
            <a:r>
              <a:rPr lang="en-US" sz="1800" dirty="0" err="1"/>
              <a:t>subtractor</a:t>
            </a:r>
            <a:r>
              <a:rPr lang="en-US" sz="1800" dirty="0"/>
              <a:t> is a combinational circuit with three inputs A,B,C and two output D and C'. A is the 'minuend', B is 'subtrahend', C is the 'borrow' produced by the previous stage, D is the difference output and C' is the borrow output</a:t>
            </a:r>
            <a:r>
              <a:rPr lang="en-US" sz="1800" dirty="0" smtClean="0"/>
              <a:t>.</a:t>
            </a:r>
          </a:p>
          <a:p>
            <a:pPr marL="114300" indent="0">
              <a:buNone/>
            </a:pPr>
            <a:endParaRPr lang="en-US" sz="1800" dirty="0"/>
          </a:p>
          <a:p>
            <a:pPr marL="114300" indent="0">
              <a:buNone/>
            </a:pP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649248"/>
            <a:ext cx="2809875" cy="1628775"/>
          </a:xfrm>
          <a:prstGeom prst="rect">
            <a:avLst/>
          </a:prstGeom>
        </p:spPr>
      </p:pic>
      <p:sp>
        <p:nvSpPr>
          <p:cNvPr id="5" name="TextBox 4"/>
          <p:cNvSpPr txBox="1"/>
          <p:nvPr/>
        </p:nvSpPr>
        <p:spPr>
          <a:xfrm>
            <a:off x="1219200" y="4278023"/>
            <a:ext cx="1625638" cy="369332"/>
          </a:xfrm>
          <a:prstGeom prst="rect">
            <a:avLst/>
          </a:prstGeom>
          <a:noFill/>
        </p:spPr>
        <p:txBody>
          <a:bodyPr wrap="none" rtlCol="0">
            <a:spAutoFit/>
          </a:bodyPr>
          <a:lstStyle/>
          <a:p>
            <a:r>
              <a:rPr lang="en-US" u="sng" dirty="0" smtClean="0"/>
              <a:t>Circuit Diagram</a:t>
            </a:r>
            <a:endParaRPr lang="en-US" u="sng" dirty="0"/>
          </a:p>
        </p:txBody>
      </p:sp>
      <p:sp>
        <p:nvSpPr>
          <p:cNvPr id="6" name="TextBox 5"/>
          <p:cNvSpPr txBox="1"/>
          <p:nvPr/>
        </p:nvSpPr>
        <p:spPr>
          <a:xfrm>
            <a:off x="5029200" y="2286000"/>
            <a:ext cx="2009076" cy="369332"/>
          </a:xfrm>
          <a:prstGeom prst="rect">
            <a:avLst/>
          </a:prstGeom>
          <a:noFill/>
        </p:spPr>
        <p:txBody>
          <a:bodyPr wrap="none" rtlCol="0">
            <a:spAutoFit/>
          </a:bodyPr>
          <a:lstStyle/>
          <a:p>
            <a:r>
              <a:rPr lang="en-US" u="sng" dirty="0" smtClean="0"/>
              <a:t>Boolean Expression</a:t>
            </a:r>
            <a:endParaRPr lang="en-US" u="sng" dirty="0"/>
          </a:p>
        </p:txBody>
      </p:sp>
      <p:sp>
        <p:nvSpPr>
          <p:cNvPr id="8" name="TextBox 7"/>
          <p:cNvSpPr txBox="1"/>
          <p:nvPr/>
        </p:nvSpPr>
        <p:spPr>
          <a:xfrm>
            <a:off x="5001491" y="2632364"/>
            <a:ext cx="2231701" cy="369332"/>
          </a:xfrm>
          <a:prstGeom prst="rect">
            <a:avLst/>
          </a:prstGeom>
          <a:noFill/>
        </p:spPr>
        <p:txBody>
          <a:bodyPr wrap="none" rtlCol="0">
            <a:spAutoFit/>
          </a:bodyPr>
          <a:lstStyle/>
          <a:p>
            <a:r>
              <a:rPr lang="en-US" dirty="0"/>
              <a:t>D = (X XOR Y) XOR B</a:t>
            </a:r>
            <a:r>
              <a:rPr lang="en-US" baseline="-25000" dirty="0"/>
              <a:t>IN</a:t>
            </a:r>
            <a:r>
              <a:rPr lang="en-US" dirty="0"/>
              <a:t> </a:t>
            </a:r>
          </a:p>
        </p:txBody>
      </p:sp>
      <p:sp>
        <p:nvSpPr>
          <p:cNvPr id="9" name="TextBox 8"/>
          <p:cNvSpPr txBox="1"/>
          <p:nvPr/>
        </p:nvSpPr>
        <p:spPr>
          <a:xfrm>
            <a:off x="5029200" y="2939534"/>
            <a:ext cx="2322752" cy="369332"/>
          </a:xfrm>
          <a:prstGeom prst="rect">
            <a:avLst/>
          </a:prstGeom>
          <a:noFill/>
        </p:spPr>
        <p:txBody>
          <a:bodyPr wrap="none" rtlCol="0">
            <a:spAutoFit/>
          </a:bodyPr>
          <a:lstStyle/>
          <a:p>
            <a:r>
              <a:rPr lang="en-US" dirty="0"/>
              <a:t>B</a:t>
            </a:r>
            <a:r>
              <a:rPr lang="en-US" baseline="-25000" dirty="0"/>
              <a:t>OUT</a:t>
            </a:r>
            <a:r>
              <a:rPr lang="en-US" dirty="0"/>
              <a:t> </a:t>
            </a:r>
            <a:r>
              <a:rPr lang="en-US" dirty="0" smtClean="0"/>
              <a:t>=</a:t>
            </a:r>
            <a:r>
              <a:rPr lang="en-US" dirty="0"/>
              <a:t> X.Y + (X ⊕ Y)B</a:t>
            </a:r>
            <a:r>
              <a:rPr lang="en-US" baseline="-25000" dirty="0"/>
              <a:t>IN</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1197" y="3810000"/>
            <a:ext cx="4345082" cy="2014538"/>
          </a:xfrm>
          <a:prstGeom prst="rect">
            <a:avLst/>
          </a:prstGeom>
        </p:spPr>
      </p:pic>
      <p:sp>
        <p:nvSpPr>
          <p:cNvPr id="11" name="TextBox 10"/>
          <p:cNvSpPr txBox="1"/>
          <p:nvPr/>
        </p:nvSpPr>
        <p:spPr>
          <a:xfrm>
            <a:off x="5574990" y="5999018"/>
            <a:ext cx="1231171" cy="369332"/>
          </a:xfrm>
          <a:prstGeom prst="rect">
            <a:avLst/>
          </a:prstGeom>
          <a:noFill/>
        </p:spPr>
        <p:txBody>
          <a:bodyPr wrap="none" rtlCol="0">
            <a:spAutoFit/>
          </a:bodyPr>
          <a:lstStyle/>
          <a:p>
            <a:r>
              <a:rPr lang="en-US" u="sng" dirty="0" smtClean="0"/>
              <a:t>Truth Table</a:t>
            </a:r>
            <a:endParaRPr lang="en-US" u="sng" dirty="0"/>
          </a:p>
        </p:txBody>
      </p:sp>
    </p:spTree>
    <p:extLst>
      <p:ext uri="{BB962C8B-B14F-4D97-AF65-F5344CB8AC3E}">
        <p14:creationId xmlns:p14="http://schemas.microsoft.com/office/powerpoint/2010/main" val="5960443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127</TotalTime>
  <Words>626</Words>
  <Application>Microsoft Office PowerPoint</Application>
  <PresentationFormat>On-screen Show (4:3)</PresentationFormat>
  <Paragraphs>119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Adjacency</vt:lpstr>
      <vt:lpstr>PowerPoint Presentation</vt:lpstr>
      <vt:lpstr>PowerPoint Presentation</vt:lpstr>
      <vt:lpstr>INTRODUCTION</vt:lpstr>
      <vt:lpstr>WHAT IS COMINATIONAL CIRCUIT </vt:lpstr>
      <vt:lpstr>DIFFERENT TYPES OF COMBINATIONAL CIRCUITS </vt:lpstr>
      <vt:lpstr>ADDER (HALF)</vt:lpstr>
      <vt:lpstr>ADDER (FULL)</vt:lpstr>
      <vt:lpstr>SUBTRACTOR (HALF)</vt:lpstr>
      <vt:lpstr>SUBTRACTOR (FULL)</vt:lpstr>
      <vt:lpstr>APPLCATION OF ADDDER AND SUBTRACTOR</vt:lpstr>
      <vt:lpstr>MULTIPLEXER</vt:lpstr>
      <vt:lpstr>DE-MULTIPLEXER</vt:lpstr>
      <vt:lpstr>APPLICATION OF MUX &amp; DE-MUX</vt:lpstr>
      <vt:lpstr>Encoder</vt:lpstr>
      <vt:lpstr>DECODER</vt:lpstr>
      <vt:lpstr>APPLICATION OF ENCODER &amp; DECODER</vt:lpstr>
      <vt:lpstr>CONCLUSION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PARTHA PRATIM DEY</dc:creator>
  <cp:lastModifiedBy>USER</cp:lastModifiedBy>
  <cp:revision>15</cp:revision>
  <dcterms:created xsi:type="dcterms:W3CDTF">2006-08-16T00:00:00Z</dcterms:created>
  <dcterms:modified xsi:type="dcterms:W3CDTF">2020-02-07T07:03:34Z</dcterms:modified>
</cp:coreProperties>
</file>