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2/7/2020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848600" cy="1927225"/>
          </a:xfrm>
        </p:spPr>
        <p:txBody>
          <a:bodyPr/>
          <a:lstStyle/>
          <a:p>
            <a:pPr algn="ctr"/>
            <a:r>
              <a:rPr lang="en-US" b="1" u="sng" dirty="0" err="1" smtClean="0">
                <a:latin typeface="Algerian" pitchFamily="82" charset="0"/>
              </a:rPr>
              <a:t>Vlsi</a:t>
            </a:r>
            <a:r>
              <a:rPr lang="en-US" b="1" u="sng" dirty="0">
                <a:latin typeface="Algerian" pitchFamily="82" charset="0"/>
              </a:rPr>
              <a:t> </a:t>
            </a:r>
            <a:r>
              <a:rPr lang="en-US" b="1" u="sng" dirty="0" smtClean="0">
                <a:latin typeface="Algerian" pitchFamily="82" charset="0"/>
              </a:rPr>
              <a:t>design flow</a:t>
            </a:r>
            <a:endParaRPr lang="en-US" b="1" u="sng" dirty="0">
              <a:latin typeface="Algerian"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429000"/>
            <a:ext cx="5257800" cy="2057400"/>
          </a:xfrm>
          <a:prstGeom prst="rect">
            <a:avLst/>
          </a:prstGeom>
        </p:spPr>
      </p:pic>
      <p:sp>
        <p:nvSpPr>
          <p:cNvPr id="3" name="TextBox 2"/>
          <p:cNvSpPr txBox="1"/>
          <p:nvPr/>
        </p:nvSpPr>
        <p:spPr>
          <a:xfrm>
            <a:off x="6650723" y="6172200"/>
            <a:ext cx="2403222" cy="369332"/>
          </a:xfrm>
          <a:prstGeom prst="rect">
            <a:avLst/>
          </a:prstGeom>
          <a:noFill/>
        </p:spPr>
        <p:txBody>
          <a:bodyPr wrap="none" rtlCol="0">
            <a:spAutoFit/>
          </a:bodyPr>
          <a:lstStyle/>
          <a:p>
            <a:r>
              <a:rPr lang="en-US" dirty="0" smtClean="0"/>
              <a:t>By </a:t>
            </a:r>
            <a:r>
              <a:rPr lang="en-US" dirty="0" err="1" smtClean="0"/>
              <a:t>Partha</a:t>
            </a:r>
            <a:r>
              <a:rPr lang="en-US" dirty="0" smtClean="0"/>
              <a:t> </a:t>
            </a:r>
            <a:r>
              <a:rPr lang="en-US" dirty="0" err="1" smtClean="0"/>
              <a:t>Pratim</a:t>
            </a:r>
            <a:r>
              <a:rPr lang="en-US" dirty="0" smtClean="0"/>
              <a:t> </a:t>
            </a:r>
            <a:r>
              <a:rPr lang="en-US" dirty="0" err="1" smtClean="0"/>
              <a:t>Dey</a:t>
            </a:r>
            <a:endParaRPr lang="en-US" dirty="0"/>
          </a:p>
        </p:txBody>
      </p:sp>
    </p:spTree>
    <p:extLst>
      <p:ext uri="{BB962C8B-B14F-4D97-AF65-F5344CB8AC3E}">
        <p14:creationId xmlns:p14="http://schemas.microsoft.com/office/powerpoint/2010/main" val="1580957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PHYSICAL  DESIGN</a:t>
            </a:r>
            <a:endParaRPr lang="en-US" b="1" u="sng" dirty="0">
              <a:latin typeface="Algerian" pitchFamily="82" charset="0"/>
            </a:endParaRPr>
          </a:p>
        </p:txBody>
      </p:sp>
      <p:sp>
        <p:nvSpPr>
          <p:cNvPr id="3" name="Content Placeholder 2"/>
          <p:cNvSpPr>
            <a:spLocks noGrp="1"/>
          </p:cNvSpPr>
          <p:nvPr>
            <p:ph idx="1"/>
          </p:nvPr>
        </p:nvSpPr>
        <p:spPr>
          <a:xfrm>
            <a:off x="381000" y="1600200"/>
            <a:ext cx="8305800" cy="5029200"/>
          </a:xfrm>
        </p:spPr>
        <p:txBody>
          <a:bodyPr>
            <a:normAutofit/>
          </a:bodyPr>
          <a:lstStyle/>
          <a:p>
            <a:r>
              <a:rPr lang="en-US" sz="2000" dirty="0"/>
              <a:t>In this step the circuit </a:t>
            </a:r>
            <a:r>
              <a:rPr lang="en-US" sz="2000" dirty="0" smtClean="0"/>
              <a:t>representation </a:t>
            </a:r>
            <a:r>
              <a:rPr lang="en-US" sz="2000" dirty="0"/>
              <a:t>is converted into a geometric representation. As stated earlier, this geometric representation of a circuit is called a </a:t>
            </a:r>
            <a:r>
              <a:rPr lang="en-US" sz="2000" i="1" dirty="0"/>
              <a:t>layout. </a:t>
            </a:r>
            <a:r>
              <a:rPr lang="en-US" sz="2000" dirty="0"/>
              <a:t>Layout is created by converting each logic component (cells, macros, gates, transistors) into a geometric representation (specific shapes in multiple layers), which perform the intended logic function of the corresponding component. Connections between different components are also expressed as geometric patterns typically lines in multiple layers.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319587"/>
            <a:ext cx="4876800" cy="1781175"/>
          </a:xfrm>
          <a:prstGeom prst="rect">
            <a:avLst/>
          </a:prstGeom>
        </p:spPr>
      </p:pic>
    </p:spTree>
    <p:extLst>
      <p:ext uri="{BB962C8B-B14F-4D97-AF65-F5344CB8AC3E}">
        <p14:creationId xmlns:p14="http://schemas.microsoft.com/office/powerpoint/2010/main" val="3308453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Fabrication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1700" dirty="0"/>
              <a:t>After layout and verification, the design is ready for fabrication. Since layout data is typically sent to fabrication on a tape, the event of release of data is called </a:t>
            </a:r>
            <a:r>
              <a:rPr lang="en-US" sz="1700" i="1" dirty="0"/>
              <a:t>Tape Out. </a:t>
            </a:r>
            <a:r>
              <a:rPr lang="en-US" sz="1700" dirty="0"/>
              <a:t>Layout data is converted (or fractured) into photo-lithographic masks, one for each layer. Masks identify spaces on the wafer, where certain materials need to be deposited, diffused or even removed. Silicon crystals are grown and sliced to produce wafers. Extremely small dimensions of VLSI devices require that the wafers be polished to near perfection. The fabrication process consists of several steps involving deposition, and diffusion of various materials on the wafer. During each step one mask is used. Several dozen masks may be used to complete the fabrication process.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419600"/>
            <a:ext cx="3200400" cy="2057400"/>
          </a:xfrm>
          <a:prstGeom prst="rect">
            <a:avLst/>
          </a:prstGeom>
        </p:spPr>
      </p:pic>
    </p:spTree>
    <p:extLst>
      <p:ext uri="{BB962C8B-B14F-4D97-AF65-F5344CB8AC3E}">
        <p14:creationId xmlns:p14="http://schemas.microsoft.com/office/powerpoint/2010/main" val="1750425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PACKAGING  AND  TESTING</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1800" dirty="0"/>
              <a:t>Finally, the wafer is fabricated and diced into individual chips in a fabrication facility. Each chip is then packaged and tested to ensure that it meets all the design specifications and that it functions properly. Chips used in Printed Circuit Boards (PCBs) are packaged in Dual In-line Package (DIP), Pin Grid Array (PGA), Ball Grid Array (BGA), and Quad Flat Package (QFP). Chips used in Multi-Chip Modules (MCM) are not packaged, since MCMs use bare or naked chips.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038600"/>
            <a:ext cx="3657600" cy="2143125"/>
          </a:xfrm>
          <a:prstGeom prst="rect">
            <a:avLst/>
          </a:prstGeom>
        </p:spPr>
      </p:pic>
    </p:spTree>
    <p:extLst>
      <p:ext uri="{BB962C8B-B14F-4D97-AF65-F5344CB8AC3E}">
        <p14:creationId xmlns:p14="http://schemas.microsoft.com/office/powerpoint/2010/main" val="1433502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651000"/>
            <a:ext cx="7137400" cy="3556000"/>
          </a:xfrm>
          <a:prstGeom prst="rect">
            <a:avLst/>
          </a:prstGeom>
        </p:spPr>
      </p:pic>
    </p:spTree>
    <p:extLst>
      <p:ext uri="{BB962C8B-B14F-4D97-AF65-F5344CB8AC3E}">
        <p14:creationId xmlns:p14="http://schemas.microsoft.com/office/powerpoint/2010/main" val="655085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smtClean="0">
                <a:latin typeface="Algerian" pitchFamily="82" charset="0"/>
              </a:rPr>
              <a:t>CONTENT</a:t>
            </a:r>
            <a:endParaRPr lang="en-US" b="1" u="sng" dirty="0">
              <a:latin typeface="Algerian" pitchFamily="82"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DESIGN FLOW OF VLSI DESIGN</a:t>
            </a:r>
          </a:p>
          <a:p>
            <a:r>
              <a:rPr lang="en-US" dirty="0" smtClean="0"/>
              <a:t>BRIEF DESCRIPTION OF EACH STAGES</a:t>
            </a:r>
          </a:p>
          <a:p>
            <a:pPr lvl="7"/>
            <a:r>
              <a:rPr lang="en-US" sz="2000" dirty="0" smtClean="0"/>
              <a:t>System specification</a:t>
            </a:r>
          </a:p>
          <a:p>
            <a:pPr lvl="7"/>
            <a:r>
              <a:rPr lang="en-US" sz="2000" dirty="0" smtClean="0"/>
              <a:t>Architectural Design</a:t>
            </a:r>
          </a:p>
          <a:p>
            <a:pPr lvl="7"/>
            <a:r>
              <a:rPr lang="en-US" sz="2000" dirty="0" smtClean="0"/>
              <a:t>Functional Design</a:t>
            </a:r>
          </a:p>
          <a:p>
            <a:pPr lvl="7"/>
            <a:r>
              <a:rPr lang="en-US" sz="2000" dirty="0" smtClean="0"/>
              <a:t>Logic design</a:t>
            </a:r>
          </a:p>
          <a:p>
            <a:pPr lvl="7"/>
            <a:r>
              <a:rPr lang="en-US" sz="2000" dirty="0" smtClean="0"/>
              <a:t>Circuit Diagram</a:t>
            </a:r>
          </a:p>
          <a:p>
            <a:pPr lvl="7"/>
            <a:r>
              <a:rPr lang="en-US" sz="2000" dirty="0" smtClean="0"/>
              <a:t>Physical Design</a:t>
            </a:r>
          </a:p>
          <a:p>
            <a:pPr lvl="7"/>
            <a:r>
              <a:rPr lang="en-US" sz="2000" dirty="0" smtClean="0"/>
              <a:t>Fabrication</a:t>
            </a:r>
          </a:p>
          <a:p>
            <a:pPr lvl="7"/>
            <a:r>
              <a:rPr lang="en-US" sz="2000" dirty="0" smtClean="0"/>
              <a:t>Packaging and Testing</a:t>
            </a:r>
            <a:endParaRPr lang="en-US" sz="2000" dirty="0"/>
          </a:p>
        </p:txBody>
      </p:sp>
    </p:spTree>
    <p:extLst>
      <p:ext uri="{BB962C8B-B14F-4D97-AF65-F5344CB8AC3E}">
        <p14:creationId xmlns:p14="http://schemas.microsoft.com/office/powerpoint/2010/main" val="262315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INTRODUCTION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pPr marL="0" indent="0">
              <a:buNone/>
            </a:pPr>
            <a:r>
              <a:rPr lang="en-US" sz="2000" dirty="0"/>
              <a:t>Very-large-scale integration (</a:t>
            </a:r>
            <a:r>
              <a:rPr lang="en-US" sz="2000" b="1" dirty="0"/>
              <a:t>VLSI</a:t>
            </a:r>
            <a:r>
              <a:rPr lang="en-US" sz="2000" dirty="0"/>
              <a:t>) is the process of creating an integrated circuit (IC) by combining thousands of transistors into a single chip. </a:t>
            </a:r>
            <a:r>
              <a:rPr lang="en-US" sz="2000" b="1" dirty="0"/>
              <a:t>VLSI</a:t>
            </a:r>
            <a:r>
              <a:rPr lang="en-US" sz="2000" dirty="0"/>
              <a:t> began in the 1970s when complex semiconductor and communication technologies were being developed. The microprocessor is a </a:t>
            </a:r>
            <a:r>
              <a:rPr lang="en-US" sz="2000" b="1" dirty="0"/>
              <a:t>VLSI</a:t>
            </a:r>
            <a:r>
              <a:rPr lang="en-US" sz="2000" dirty="0"/>
              <a:t> </a:t>
            </a:r>
            <a:r>
              <a:rPr lang="en-US" sz="2000" dirty="0" smtClean="0"/>
              <a:t>device.</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038600"/>
            <a:ext cx="2971800" cy="1552575"/>
          </a:xfrm>
          <a:prstGeom prst="rect">
            <a:avLst/>
          </a:prstGeom>
        </p:spPr>
      </p:pic>
    </p:spTree>
    <p:extLst>
      <p:ext uri="{BB962C8B-B14F-4D97-AF65-F5344CB8AC3E}">
        <p14:creationId xmlns:p14="http://schemas.microsoft.com/office/powerpoint/2010/main" val="331438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Algerian" pitchFamily="82" charset="0"/>
              </a:rPr>
              <a:t>DESIGN FLOW OF VLSI </a:t>
            </a:r>
            <a:r>
              <a:rPr lang="en-US" b="1" u="sng" dirty="0" smtClean="0">
                <a:latin typeface="Algerian" pitchFamily="82" charset="0"/>
              </a:rPr>
              <a:t>DESIGN</a:t>
            </a:r>
            <a:endParaRPr lang="en-US" b="1" u="sng" dirty="0">
              <a:latin typeface="Algerian"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524000"/>
            <a:ext cx="2533396" cy="5181600"/>
          </a:xfrm>
        </p:spPr>
      </p:pic>
    </p:spTree>
    <p:extLst>
      <p:ext uri="{BB962C8B-B14F-4D97-AF65-F5344CB8AC3E}">
        <p14:creationId xmlns:p14="http://schemas.microsoft.com/office/powerpoint/2010/main" val="4030506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SYSTEM  SPECIFICATION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The first step of any design process is to lay down the specifications of the system. System specification is a high level representation of the system. The factors to be considered in this process include: performance, functionality, and physical dimensions (size of the die (chip)). The fabrication technology and design techniques are also considered.</a:t>
            </a:r>
          </a:p>
          <a:p>
            <a:r>
              <a:rPr lang="en-US" sz="2000" dirty="0"/>
              <a:t>The specification of a system is a compromise between market requirements, technology and economical viability. The end results are specifications for the size, speed, power, and functionality of the VLSI system</a:t>
            </a:r>
            <a:r>
              <a:rPr lang="en-US" sz="2000" dirty="0" smtClean="0"/>
              <a:t>.</a:t>
            </a:r>
            <a:endParaRPr lang="en-US" sz="2000" dirty="0"/>
          </a:p>
        </p:txBody>
      </p:sp>
    </p:spTree>
    <p:extLst>
      <p:ext uri="{BB962C8B-B14F-4D97-AF65-F5344CB8AC3E}">
        <p14:creationId xmlns:p14="http://schemas.microsoft.com/office/powerpoint/2010/main" val="4137534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ARCHITECTURAL  design</a:t>
            </a:r>
            <a:endParaRPr lang="en-US" b="1" u="sng" dirty="0">
              <a:latin typeface="Algerian" pitchFamily="82" charset="0"/>
            </a:endParaRPr>
          </a:p>
        </p:txBody>
      </p:sp>
      <p:sp>
        <p:nvSpPr>
          <p:cNvPr id="3" name="Content Placeholder 2"/>
          <p:cNvSpPr>
            <a:spLocks noGrp="1"/>
          </p:cNvSpPr>
          <p:nvPr>
            <p:ph idx="1"/>
          </p:nvPr>
        </p:nvSpPr>
        <p:spPr>
          <a:xfrm>
            <a:off x="381000" y="1371600"/>
            <a:ext cx="8305800" cy="5105400"/>
          </a:xfrm>
        </p:spPr>
        <p:txBody>
          <a:bodyPr>
            <a:normAutofit/>
          </a:bodyPr>
          <a:lstStyle/>
          <a:p>
            <a:r>
              <a:rPr lang="en-US" sz="2000" dirty="0"/>
              <a:t>The basic architecture of the system is designed in this step. This includes, such decisions as RISC (Reduced Instruction Set Computer) versus CISC (Complex Instruction Set Computer), number of ALUs, Floating Point units, number and structure of pipelines, and size of caches among others. </a:t>
            </a:r>
          </a:p>
          <a:p>
            <a:r>
              <a:rPr lang="en-US" sz="2000" dirty="0"/>
              <a:t>The outcome of architectural design is a Micro-Architectural Specification (MAS). While MAS is a textual (English like) description, architects can accurately predict the performance, power and die size of the design based on such a description</a:t>
            </a:r>
            <a:r>
              <a:rPr lang="en-US" sz="2000" dirty="0" smtClean="0"/>
              <a:t>.</a:t>
            </a:r>
            <a:endParaRPr lang="en-US" sz="2000" dirty="0"/>
          </a:p>
        </p:txBody>
      </p:sp>
    </p:spTree>
    <p:extLst>
      <p:ext uri="{BB962C8B-B14F-4D97-AF65-F5344CB8AC3E}">
        <p14:creationId xmlns:p14="http://schemas.microsoft.com/office/powerpoint/2010/main" val="460888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lgerian" pitchFamily="82" charset="0"/>
              </a:rPr>
              <a:t>Functional </a:t>
            </a:r>
            <a:r>
              <a:rPr lang="en-US" b="1" u="sng" dirty="0" smtClean="0">
                <a:latin typeface="Algerian" pitchFamily="82" charset="0"/>
              </a:rPr>
              <a:t>Design</a:t>
            </a:r>
            <a:endParaRPr lang="en-US" u="sng" dirty="0">
              <a:latin typeface="Algerian" pitchFamily="82" charset="0"/>
            </a:endParaRPr>
          </a:p>
        </p:txBody>
      </p:sp>
      <p:sp>
        <p:nvSpPr>
          <p:cNvPr id="3" name="Content Placeholder 2"/>
          <p:cNvSpPr>
            <a:spLocks noGrp="1"/>
          </p:cNvSpPr>
          <p:nvPr>
            <p:ph idx="1"/>
          </p:nvPr>
        </p:nvSpPr>
        <p:spPr/>
        <p:txBody>
          <a:bodyPr>
            <a:normAutofit/>
          </a:bodyPr>
          <a:lstStyle/>
          <a:p>
            <a:r>
              <a:rPr lang="en-US" sz="1900" dirty="0"/>
              <a:t>In this step, main functional units of the system are identified. This also identifies the interconnect requirements between the units. The area, power, and other parameters of each unit are estimated</a:t>
            </a:r>
            <a:r>
              <a:rPr lang="en-US" sz="1900" dirty="0" smtClean="0"/>
              <a:t>.</a:t>
            </a:r>
          </a:p>
          <a:p>
            <a:endParaRPr lang="en-US" sz="1900" dirty="0"/>
          </a:p>
          <a:p>
            <a:endParaRPr lang="en-US" sz="19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810000"/>
            <a:ext cx="2743200" cy="1552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810000"/>
            <a:ext cx="2819400" cy="1619250"/>
          </a:xfrm>
          <a:prstGeom prst="rect">
            <a:avLst/>
          </a:prstGeom>
        </p:spPr>
      </p:pic>
    </p:spTree>
    <p:extLst>
      <p:ext uri="{BB962C8B-B14F-4D97-AF65-F5344CB8AC3E}">
        <p14:creationId xmlns:p14="http://schemas.microsoft.com/office/powerpoint/2010/main" val="3824618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Logic  design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In this step the control flow, word widths, register allocation, arithmetic operations, and logic operations of the design that represent the functional design are derived and tested</a:t>
            </a:r>
            <a:r>
              <a:rPr lang="en-US" sz="2000" dirty="0" smtClean="0"/>
              <a:t>.</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124200"/>
            <a:ext cx="3733800" cy="2408903"/>
          </a:xfrm>
          <a:prstGeom prst="rect">
            <a:avLst/>
          </a:prstGeom>
        </p:spPr>
      </p:pic>
    </p:spTree>
    <p:extLst>
      <p:ext uri="{BB962C8B-B14F-4D97-AF65-F5344CB8AC3E}">
        <p14:creationId xmlns:p14="http://schemas.microsoft.com/office/powerpoint/2010/main" val="15793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lgerian" pitchFamily="82" charset="0"/>
              </a:rPr>
              <a:t>CIRCUIT  DESIGN</a:t>
            </a:r>
            <a:endParaRPr lang="en-US" b="1" u="sng" dirty="0">
              <a:latin typeface="Algerian" pitchFamily="82" charset="0"/>
            </a:endParaRPr>
          </a:p>
        </p:txBody>
      </p:sp>
      <p:sp>
        <p:nvSpPr>
          <p:cNvPr id="3" name="Content Placeholder 2"/>
          <p:cNvSpPr>
            <a:spLocks noGrp="1"/>
          </p:cNvSpPr>
          <p:nvPr>
            <p:ph idx="1"/>
          </p:nvPr>
        </p:nvSpPr>
        <p:spPr/>
        <p:txBody>
          <a:bodyPr>
            <a:normAutofit/>
          </a:bodyPr>
          <a:lstStyle/>
          <a:p>
            <a:r>
              <a:rPr lang="en-US" sz="2000" dirty="0"/>
              <a:t>The purpose of circuit design is to develop a circuit representation based on the logic design. The Boolean expressions are converted into a circuit representation by taking into consideration the speed and power requirements of the original design. </a:t>
            </a:r>
            <a:r>
              <a:rPr lang="en-US" sz="2000" i="1" dirty="0"/>
              <a:t>Circuit Simulation </a:t>
            </a:r>
            <a:r>
              <a:rPr lang="en-US" sz="2000" dirty="0"/>
              <a:t>is used to verify the correctness and timing of each </a:t>
            </a:r>
            <a:r>
              <a:rPr lang="en-US" sz="2000" dirty="0" smtClean="0"/>
              <a:t>component.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886200"/>
            <a:ext cx="4876800" cy="2057400"/>
          </a:xfrm>
          <a:prstGeom prst="rect">
            <a:avLst/>
          </a:prstGeom>
        </p:spPr>
      </p:pic>
    </p:spTree>
    <p:extLst>
      <p:ext uri="{BB962C8B-B14F-4D97-AF65-F5344CB8AC3E}">
        <p14:creationId xmlns:p14="http://schemas.microsoft.com/office/powerpoint/2010/main" val="218427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120</TotalTime>
  <Words>499</Words>
  <Application>Microsoft Office PowerPoint</Application>
  <PresentationFormat>On-screen Show (4:3)</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Vlsi design flow</vt:lpstr>
      <vt:lpstr>CONTENT</vt:lpstr>
      <vt:lpstr>INTRODUCTION</vt:lpstr>
      <vt:lpstr>DESIGN FLOW OF VLSI DESIGN</vt:lpstr>
      <vt:lpstr>SYSTEM  SPECIFICATION</vt:lpstr>
      <vt:lpstr>ARCHITECTURAL  design</vt:lpstr>
      <vt:lpstr>Functional Design</vt:lpstr>
      <vt:lpstr>Logic  design</vt:lpstr>
      <vt:lpstr>CIRCUIT  DESIGN</vt:lpstr>
      <vt:lpstr>PHYSICAL  DESIGN</vt:lpstr>
      <vt:lpstr>Fabrication</vt:lpstr>
      <vt:lpstr>PACKAGING  AND  TESTING</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 flow</dc:title>
  <dc:creator>PARTHA PRATIM DEY</dc:creator>
  <cp:lastModifiedBy>USER</cp:lastModifiedBy>
  <cp:revision>8</cp:revision>
  <dcterms:created xsi:type="dcterms:W3CDTF">2006-08-16T00:00:00Z</dcterms:created>
  <dcterms:modified xsi:type="dcterms:W3CDTF">2020-02-07T07:03:56Z</dcterms:modified>
</cp:coreProperties>
</file>