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2/7/2020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57400"/>
            <a:ext cx="7406640" cy="1472184"/>
          </a:xfrm>
        </p:spPr>
        <p:txBody>
          <a:bodyPr>
            <a:normAutofit/>
          </a:bodyPr>
          <a:lstStyle/>
          <a:p>
            <a:r>
              <a:rPr lang="en-US" sz="3700" dirty="0" smtClean="0"/>
              <a:t>SOC DESIGN AND VERIFICATION</a:t>
            </a:r>
            <a:endParaRPr lang="en-US" sz="3700" dirty="0"/>
          </a:p>
        </p:txBody>
      </p:sp>
      <p:sp>
        <p:nvSpPr>
          <p:cNvPr id="5" name="TextBox 4"/>
          <p:cNvSpPr txBox="1"/>
          <p:nvPr/>
        </p:nvSpPr>
        <p:spPr>
          <a:xfrm>
            <a:off x="6705600" y="5943600"/>
            <a:ext cx="2202398" cy="369332"/>
          </a:xfrm>
          <a:prstGeom prst="rect">
            <a:avLst/>
          </a:prstGeom>
          <a:noFill/>
        </p:spPr>
        <p:txBody>
          <a:bodyPr wrap="none" rtlCol="0">
            <a:spAutoFit/>
          </a:bodyPr>
          <a:lstStyle/>
          <a:p>
            <a:r>
              <a:rPr lang="en-US" dirty="0" smtClean="0"/>
              <a:t>By </a:t>
            </a:r>
            <a:r>
              <a:rPr lang="en-US" dirty="0" err="1" smtClean="0"/>
              <a:t>Partha</a:t>
            </a:r>
            <a:r>
              <a:rPr lang="en-US" dirty="0" smtClean="0"/>
              <a:t> </a:t>
            </a:r>
            <a:r>
              <a:rPr lang="en-US" dirty="0" err="1" smtClean="0"/>
              <a:t>Pratim</a:t>
            </a:r>
            <a:r>
              <a:rPr lang="en-US" dirty="0" smtClean="0"/>
              <a:t> </a:t>
            </a:r>
            <a:r>
              <a:rPr lang="en-US" dirty="0" err="1" smtClean="0"/>
              <a:t>Dey</a:t>
            </a:r>
            <a:endParaRPr lang="en-US" dirty="0"/>
          </a:p>
        </p:txBody>
      </p:sp>
    </p:spTree>
    <p:extLst>
      <p:ext uri="{BB962C8B-B14F-4D97-AF65-F5344CB8AC3E}">
        <p14:creationId xmlns:p14="http://schemas.microsoft.com/office/powerpoint/2010/main" val="3260567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000" dirty="0" smtClean="0"/>
              <a:t>INTRODUCTION</a:t>
            </a:r>
          </a:p>
          <a:p>
            <a:r>
              <a:rPr lang="en-US" sz="2000" dirty="0" smtClean="0"/>
              <a:t>DIFFERENT FROM MICROCONTROLLER</a:t>
            </a:r>
          </a:p>
          <a:p>
            <a:r>
              <a:rPr lang="en-US" sz="2000" dirty="0" smtClean="0"/>
              <a:t>AN </a:t>
            </a:r>
            <a:r>
              <a:rPr lang="en-US" sz="2000" dirty="0" err="1" smtClean="0"/>
              <a:t>SoC</a:t>
            </a:r>
            <a:r>
              <a:rPr lang="en-US" sz="2000" dirty="0" smtClean="0"/>
              <a:t> MADE UP OF</a:t>
            </a:r>
          </a:p>
          <a:p>
            <a:r>
              <a:rPr lang="en-US" sz="2000" dirty="0" smtClean="0"/>
              <a:t>HOW </a:t>
            </a:r>
            <a:r>
              <a:rPr lang="en-US" sz="2000" dirty="0" err="1" smtClean="0"/>
              <a:t>SoC</a:t>
            </a:r>
            <a:r>
              <a:rPr lang="en-US" sz="2000" dirty="0" smtClean="0"/>
              <a:t> IS VERIFIED</a:t>
            </a:r>
          </a:p>
          <a:p>
            <a:r>
              <a:rPr lang="en-US" sz="2000" dirty="0" smtClean="0"/>
              <a:t>CONCLUSION</a:t>
            </a:r>
            <a:endParaRPr lang="en-US" sz="2000" dirty="0"/>
          </a:p>
        </p:txBody>
      </p:sp>
    </p:spTree>
    <p:extLst>
      <p:ext uri="{BB962C8B-B14F-4D97-AF65-F5344CB8AC3E}">
        <p14:creationId xmlns:p14="http://schemas.microsoft.com/office/powerpoint/2010/main" val="481181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715962"/>
          </a:xfrm>
        </p:spPr>
        <p:txBody>
          <a:bodyPr>
            <a:normAutofit fontScale="90000"/>
          </a:bodyPr>
          <a:lstStyle/>
          <a:p>
            <a:pPr algn="ctr"/>
            <a:r>
              <a:rPr lang="en-US" dirty="0" smtClean="0"/>
              <a:t>INTRODUCTION</a:t>
            </a:r>
            <a:endParaRPr lang="en-US" dirty="0"/>
          </a:p>
        </p:txBody>
      </p:sp>
      <p:sp>
        <p:nvSpPr>
          <p:cNvPr id="3" name="Content Placeholder 2"/>
          <p:cNvSpPr>
            <a:spLocks noGrp="1"/>
          </p:cNvSpPr>
          <p:nvPr>
            <p:ph idx="1"/>
          </p:nvPr>
        </p:nvSpPr>
        <p:spPr>
          <a:xfrm>
            <a:off x="1371600" y="990600"/>
            <a:ext cx="7562088" cy="5257800"/>
          </a:xfrm>
        </p:spPr>
        <p:txBody>
          <a:bodyPr>
            <a:normAutofit/>
          </a:bodyPr>
          <a:lstStyle/>
          <a:p>
            <a:pPr marL="82296" indent="0">
              <a:buNone/>
            </a:pPr>
            <a:r>
              <a:rPr lang="en-US" sz="2000" dirty="0" smtClean="0"/>
              <a:t>A System on Chip(</a:t>
            </a:r>
            <a:r>
              <a:rPr lang="en-US" sz="2000" dirty="0" err="1" smtClean="0"/>
              <a:t>SoC</a:t>
            </a:r>
            <a:r>
              <a:rPr lang="en-US" sz="2000" dirty="0" smtClean="0"/>
              <a:t>) is an integrated  circuit that integrates all components of computer or other electronics system. These components typically include a central processing unit, memory, input/output and secondary storage – all on a single microchip.</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382" y="2971800"/>
            <a:ext cx="3962400" cy="1907822"/>
          </a:xfrm>
          <a:prstGeom prst="rect">
            <a:avLst/>
          </a:prstGeom>
        </p:spPr>
      </p:pic>
    </p:spTree>
    <p:extLst>
      <p:ext uri="{BB962C8B-B14F-4D97-AF65-F5344CB8AC3E}">
        <p14:creationId xmlns:p14="http://schemas.microsoft.com/office/powerpoint/2010/main" val="1590666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500" dirty="0"/>
              <a:t>DIFFERENT FROM </a:t>
            </a:r>
            <a:r>
              <a:rPr lang="en-US" sz="3500" dirty="0" smtClean="0"/>
              <a:t>MICROCONTROLLER</a:t>
            </a:r>
            <a:endParaRPr lang="en-US" sz="3500" dirty="0"/>
          </a:p>
        </p:txBody>
      </p:sp>
      <p:sp>
        <p:nvSpPr>
          <p:cNvPr id="3" name="Content Placeholder 2"/>
          <p:cNvSpPr>
            <a:spLocks noGrp="1"/>
          </p:cNvSpPr>
          <p:nvPr>
            <p:ph idx="1"/>
          </p:nvPr>
        </p:nvSpPr>
        <p:spPr/>
        <p:txBody>
          <a:bodyPr>
            <a:normAutofit/>
          </a:bodyPr>
          <a:lstStyle/>
          <a:p>
            <a:pPr marL="82296" indent="0">
              <a:buNone/>
            </a:pPr>
            <a:r>
              <a:rPr lang="en-US" sz="1800" dirty="0"/>
              <a:t>A </a:t>
            </a:r>
            <a:r>
              <a:rPr lang="en-US" sz="1800" dirty="0" err="1"/>
              <a:t>SoC</a:t>
            </a:r>
            <a:r>
              <a:rPr lang="en-US" sz="1800" dirty="0"/>
              <a:t> integrates a </a:t>
            </a:r>
            <a:r>
              <a:rPr lang="en-US" sz="1800" dirty="0" smtClean="0"/>
              <a:t>microcontroller</a:t>
            </a:r>
            <a:r>
              <a:rPr lang="en-US" sz="1800" dirty="0"/>
              <a:t> or </a:t>
            </a:r>
            <a:r>
              <a:rPr lang="en-US" sz="1800" dirty="0" smtClean="0"/>
              <a:t>microprocessor</a:t>
            </a:r>
            <a:r>
              <a:rPr lang="en-US" sz="1800" dirty="0"/>
              <a:t> with advanced peripherals like graphics processing unit (GPU), </a:t>
            </a:r>
            <a:r>
              <a:rPr lang="en-US" sz="1800" dirty="0" smtClean="0"/>
              <a:t>Wi-Fi</a:t>
            </a:r>
            <a:r>
              <a:rPr lang="en-US" sz="1800" dirty="0"/>
              <a:t> </a:t>
            </a:r>
            <a:r>
              <a:rPr lang="en-US" sz="1800" dirty="0" smtClean="0"/>
              <a:t>module</a:t>
            </a:r>
            <a:r>
              <a:rPr lang="en-US" sz="1800" dirty="0"/>
              <a:t>, or one or more coprocessors</a:t>
            </a:r>
            <a:r>
              <a:rPr lang="en-US" sz="1800" dirty="0" smtClean="0"/>
              <a:t>.</a:t>
            </a:r>
            <a:r>
              <a:rPr lang="en-US" sz="1800" dirty="0"/>
              <a:t> Similar to how a microcontroller integrates a microprocessor with peripheral circuits and </a:t>
            </a:r>
            <a:r>
              <a:rPr lang="en-US" sz="1800" dirty="0" smtClean="0"/>
              <a:t>memory.</a:t>
            </a:r>
          </a:p>
          <a:p>
            <a:pPr marL="82296" indent="0">
              <a:buNone/>
            </a:pPr>
            <a:endParaRPr lang="en-US" sz="1800" dirty="0" smtClean="0"/>
          </a:p>
          <a:p>
            <a:pPr marL="82296" indent="0">
              <a:buNone/>
            </a:pPr>
            <a:r>
              <a:rPr lang="en-US" sz="1800" dirty="0" smtClean="0"/>
              <a:t>On the other hand </a:t>
            </a:r>
            <a:r>
              <a:rPr lang="en-US" sz="1800" dirty="0"/>
              <a:t>m</a:t>
            </a:r>
            <a:r>
              <a:rPr lang="en-US" sz="1800" dirty="0" smtClean="0"/>
              <a:t>icrocontrollers </a:t>
            </a:r>
            <a:r>
              <a:rPr lang="en-US" sz="1800" dirty="0"/>
              <a:t>typically have under 100 </a:t>
            </a:r>
            <a:r>
              <a:rPr lang="en-US" sz="1800" dirty="0" err="1"/>
              <a:t>kB</a:t>
            </a:r>
            <a:r>
              <a:rPr lang="en-US" sz="1800" dirty="0"/>
              <a:t> of RAM (often just a few kilobytes) and often really are single-chip-systems, whereas the term </a:t>
            </a:r>
            <a:r>
              <a:rPr lang="en-US" sz="1800" dirty="0" err="1"/>
              <a:t>SoC</a:t>
            </a:r>
            <a:r>
              <a:rPr lang="en-US" sz="1800" dirty="0"/>
              <a:t> is typically used for more powerful processors, capable of running software such as the desktop versions of Windows and Linux, which need external memory chips (flash, RAM) to be useful, and which are used with various external peripherals.</a:t>
            </a:r>
            <a:endParaRPr lang="en-US" sz="1800" dirty="0" smtClean="0"/>
          </a:p>
        </p:txBody>
      </p:sp>
    </p:spTree>
    <p:extLst>
      <p:ext uri="{BB962C8B-B14F-4D97-AF65-F5344CB8AC3E}">
        <p14:creationId xmlns:p14="http://schemas.microsoft.com/office/powerpoint/2010/main" val="1570236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AN </a:t>
            </a:r>
            <a:r>
              <a:rPr lang="en-US" sz="4400" dirty="0" err="1"/>
              <a:t>SoC</a:t>
            </a:r>
            <a:r>
              <a:rPr lang="en-US" sz="4400" dirty="0"/>
              <a:t> MADE UP </a:t>
            </a:r>
            <a:r>
              <a:rPr lang="en-US" sz="4400" dirty="0" smtClean="0"/>
              <a:t>OF</a:t>
            </a:r>
            <a:endParaRPr lang="en-US" dirty="0"/>
          </a:p>
        </p:txBody>
      </p:sp>
      <p:sp>
        <p:nvSpPr>
          <p:cNvPr id="4" name="Rounded Rectangle 3"/>
          <p:cNvSpPr/>
          <p:nvPr/>
        </p:nvSpPr>
        <p:spPr>
          <a:xfrm>
            <a:off x="4038600" y="15240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SoC</a:t>
            </a:r>
            <a:endParaRPr lang="en-US" dirty="0"/>
          </a:p>
        </p:txBody>
      </p:sp>
      <p:sp>
        <p:nvSpPr>
          <p:cNvPr id="5" name="Content Placeholder 4"/>
          <p:cNvSpPr>
            <a:spLocks noGrp="1"/>
          </p:cNvSpPr>
          <p:nvPr>
            <p:ph idx="1"/>
          </p:nvPr>
        </p:nvSpPr>
        <p:spPr>
          <a:xfrm>
            <a:off x="1219200" y="2878282"/>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296" indent="0" algn="ctr">
              <a:buNone/>
            </a:pPr>
            <a:r>
              <a:rPr lang="en-US" sz="2000" dirty="0" smtClean="0"/>
              <a:t>CPU</a:t>
            </a:r>
            <a:endParaRPr lang="en-US" sz="2000" dirty="0"/>
          </a:p>
        </p:txBody>
      </p:sp>
      <p:sp>
        <p:nvSpPr>
          <p:cNvPr id="6" name="Content Placeholder 4"/>
          <p:cNvSpPr txBox="1">
            <a:spLocks/>
          </p:cNvSpPr>
          <p:nvPr/>
        </p:nvSpPr>
        <p:spPr>
          <a:xfrm>
            <a:off x="2971800" y="2905991"/>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lt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lt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lt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lt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lt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lt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9pPr>
            <a:extLst/>
          </a:lstStyle>
          <a:p>
            <a:pPr marL="82296" indent="0" algn="ctr">
              <a:buFont typeface="Wingdings 2"/>
              <a:buNone/>
            </a:pPr>
            <a:r>
              <a:rPr lang="en-US" sz="2000" dirty="0"/>
              <a:t>G</a:t>
            </a:r>
            <a:r>
              <a:rPr lang="en-US" sz="2000" dirty="0" smtClean="0"/>
              <a:t>PU</a:t>
            </a:r>
            <a:endParaRPr lang="en-US" sz="2000" dirty="0"/>
          </a:p>
        </p:txBody>
      </p:sp>
      <p:sp>
        <p:nvSpPr>
          <p:cNvPr id="7" name="Content Placeholder 4"/>
          <p:cNvSpPr txBox="1">
            <a:spLocks/>
          </p:cNvSpPr>
          <p:nvPr/>
        </p:nvSpPr>
        <p:spPr>
          <a:xfrm>
            <a:off x="4572000" y="2867891"/>
            <a:ext cx="1790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lt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lt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lt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lt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lt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lt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9pPr>
            <a:extLst/>
          </a:lstStyle>
          <a:p>
            <a:pPr marL="82296" indent="0" algn="ctr">
              <a:buNone/>
            </a:pPr>
            <a:r>
              <a:rPr lang="en-US" sz="2000" dirty="0"/>
              <a:t>Northbridge</a:t>
            </a:r>
          </a:p>
        </p:txBody>
      </p:sp>
      <p:sp>
        <p:nvSpPr>
          <p:cNvPr id="9" name="Content Placeholder 4"/>
          <p:cNvSpPr txBox="1">
            <a:spLocks/>
          </p:cNvSpPr>
          <p:nvPr/>
        </p:nvSpPr>
        <p:spPr>
          <a:xfrm>
            <a:off x="6781800" y="2857501"/>
            <a:ext cx="169545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lt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lt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lt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lt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lt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lt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9pPr>
            <a:extLst/>
          </a:lstStyle>
          <a:p>
            <a:pPr marL="82296" indent="0" algn="ctr">
              <a:buFont typeface="Wingdings 2"/>
              <a:buNone/>
            </a:pPr>
            <a:r>
              <a:rPr lang="en-US" sz="2000" dirty="0" smtClean="0"/>
              <a:t>Southbridge</a:t>
            </a:r>
            <a:endParaRPr lang="en-US" sz="2000" dirty="0"/>
          </a:p>
        </p:txBody>
      </p:sp>
      <p:sp>
        <p:nvSpPr>
          <p:cNvPr id="10" name="Content Placeholder 4"/>
          <p:cNvSpPr txBox="1">
            <a:spLocks/>
          </p:cNvSpPr>
          <p:nvPr/>
        </p:nvSpPr>
        <p:spPr>
          <a:xfrm>
            <a:off x="4267200" y="3934691"/>
            <a:ext cx="3276600" cy="858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lt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lt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lt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lt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lt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lt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9pPr>
            <a:extLst/>
          </a:lstStyle>
          <a:p>
            <a:pPr marL="82296" indent="0" algn="ctr">
              <a:buFont typeface="Wingdings 2"/>
              <a:buNone/>
            </a:pPr>
            <a:r>
              <a:rPr lang="en-US" sz="2000" dirty="0" smtClean="0"/>
              <a:t>Cellular radios</a:t>
            </a:r>
          </a:p>
          <a:p>
            <a:pPr marL="82296" indent="0" algn="ctr">
              <a:buFont typeface="Wingdings 2"/>
              <a:buNone/>
            </a:pPr>
            <a:r>
              <a:rPr lang="en-US" sz="2000" dirty="0" smtClean="0"/>
              <a:t>(4G </a:t>
            </a:r>
            <a:r>
              <a:rPr lang="en-US" sz="2000" dirty="0" err="1" smtClean="0"/>
              <a:t>lte</a:t>
            </a:r>
            <a:r>
              <a:rPr lang="en-US" sz="2000" dirty="0" smtClean="0"/>
              <a:t>)</a:t>
            </a:r>
            <a:endParaRPr lang="en-US" sz="2000" dirty="0"/>
          </a:p>
        </p:txBody>
      </p:sp>
      <p:sp>
        <p:nvSpPr>
          <p:cNvPr id="11" name="Content Placeholder 4"/>
          <p:cNvSpPr txBox="1">
            <a:spLocks/>
          </p:cNvSpPr>
          <p:nvPr/>
        </p:nvSpPr>
        <p:spPr>
          <a:xfrm>
            <a:off x="1371600" y="3934691"/>
            <a:ext cx="2438400" cy="858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lt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lt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lt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lt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lt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lt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lt1"/>
                </a:solidFill>
                <a:latin typeface="+mn-lt"/>
                <a:ea typeface="+mn-ea"/>
                <a:cs typeface="+mn-cs"/>
              </a:defRPr>
            </a:lvl9pPr>
            <a:extLst/>
          </a:lstStyle>
          <a:p>
            <a:pPr marL="82296" indent="0" algn="ctr">
              <a:buFont typeface="Wingdings 2"/>
              <a:buNone/>
            </a:pPr>
            <a:r>
              <a:rPr lang="en-US" sz="2000" dirty="0" smtClean="0"/>
              <a:t>Other radios</a:t>
            </a:r>
          </a:p>
          <a:p>
            <a:pPr marL="82296" indent="0" algn="ctr">
              <a:buFont typeface="Wingdings 2"/>
              <a:buNone/>
            </a:pPr>
            <a:r>
              <a:rPr lang="en-US" sz="2000" dirty="0" smtClean="0"/>
              <a:t>(</a:t>
            </a:r>
            <a:r>
              <a:rPr lang="en-US" sz="2000" dirty="0" err="1" smtClean="0"/>
              <a:t>wifi</a:t>
            </a:r>
            <a:r>
              <a:rPr lang="en-US" sz="2000" dirty="0" smtClean="0"/>
              <a:t>, </a:t>
            </a:r>
            <a:r>
              <a:rPr lang="en-US" sz="2000" dirty="0" err="1" smtClean="0"/>
              <a:t>bluetooth</a:t>
            </a:r>
            <a:r>
              <a:rPr lang="en-US" sz="2000" dirty="0" smtClean="0"/>
              <a:t> </a:t>
            </a:r>
            <a:r>
              <a:rPr lang="en-US" sz="2000" dirty="0" err="1" smtClean="0"/>
              <a:t>etc</a:t>
            </a:r>
            <a:r>
              <a:rPr lang="en-US" sz="2000" dirty="0" smtClean="0"/>
              <a:t>) </a:t>
            </a:r>
            <a:endParaRPr lang="en-US" sz="2000" dirty="0"/>
          </a:p>
        </p:txBody>
      </p:sp>
    </p:spTree>
    <p:extLst>
      <p:ext uri="{BB962C8B-B14F-4D97-AF65-F5344CB8AC3E}">
        <p14:creationId xmlns:p14="http://schemas.microsoft.com/office/powerpoint/2010/main" val="257995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HOW </a:t>
            </a:r>
            <a:r>
              <a:rPr lang="en-US" sz="4400" dirty="0" err="1"/>
              <a:t>SoC</a:t>
            </a:r>
            <a:r>
              <a:rPr lang="en-US" sz="4400" dirty="0"/>
              <a:t> IS </a:t>
            </a:r>
            <a:r>
              <a:rPr lang="en-US" sz="4400" dirty="0" smtClean="0"/>
              <a:t>VERIFIED ?</a:t>
            </a:r>
            <a:endParaRPr lang="en-US" dirty="0"/>
          </a:p>
        </p:txBody>
      </p:sp>
      <p:sp>
        <p:nvSpPr>
          <p:cNvPr id="3" name="Content Placeholder 2"/>
          <p:cNvSpPr>
            <a:spLocks noGrp="1"/>
          </p:cNvSpPr>
          <p:nvPr>
            <p:ph idx="1"/>
          </p:nvPr>
        </p:nvSpPr>
        <p:spPr/>
        <p:txBody>
          <a:bodyPr>
            <a:normAutofit/>
          </a:bodyPr>
          <a:lstStyle/>
          <a:p>
            <a:r>
              <a:rPr lang="en-US" sz="1800" dirty="0"/>
              <a:t>Verification of huge chips (&gt; 80 mm2 in 28 nm!) with dozens of cores and hundreds of IP's is a mind-numbing task. So, you may wonder - how do these engineers do it ? Well, the answer is that no-one starts building from scratch. For instance, if some-one wanted to develop a C++ program, the best place to start would be from </a:t>
            </a:r>
            <a:r>
              <a:rPr lang="en-US" sz="1800" dirty="0" err="1"/>
              <a:t>Qt</a:t>
            </a:r>
            <a:r>
              <a:rPr lang="en-US" sz="1800" dirty="0"/>
              <a:t>, which is an application framework. In a similar way, </a:t>
            </a:r>
            <a:r>
              <a:rPr lang="en-US" sz="1800" dirty="0" err="1"/>
              <a:t>SoC's</a:t>
            </a:r>
            <a:r>
              <a:rPr lang="en-US" sz="1800" dirty="0"/>
              <a:t> are usually verified using legacy, flexible </a:t>
            </a:r>
            <a:r>
              <a:rPr lang="en-US" sz="1800" dirty="0" err="1"/>
              <a:t>testbench</a:t>
            </a:r>
            <a:r>
              <a:rPr lang="en-US" sz="1800" dirty="0"/>
              <a:t> structures that have been in use and improved upon over many years and have the ability to re-use a lot of the verification components. Such </a:t>
            </a:r>
            <a:r>
              <a:rPr lang="en-US" sz="1800" dirty="0" err="1" smtClean="0"/>
              <a:t>testbenches</a:t>
            </a:r>
            <a:r>
              <a:rPr lang="en-US" sz="1800" dirty="0" smtClean="0"/>
              <a:t>  </a:t>
            </a:r>
            <a:r>
              <a:rPr lang="en-US" sz="1800" dirty="0"/>
              <a:t>also have the flexibility to plug in Verification IP's (Intellectual Property) to aid in faster completion of projects. Such IP's are bought or licensed by these semiconductors firms and used in their </a:t>
            </a:r>
            <a:r>
              <a:rPr lang="en-US" sz="1800" dirty="0" err="1"/>
              <a:t>testbench</a:t>
            </a:r>
            <a:r>
              <a:rPr lang="en-US" sz="1800" dirty="0"/>
              <a:t> structures to verify specific design elements. An example would be Synopsys's AMBA VIPs, to verify AXI/AHB protocols used within the design</a:t>
            </a:r>
            <a:r>
              <a:rPr lang="en-US" sz="1800" dirty="0" smtClean="0"/>
              <a:t>.</a:t>
            </a:r>
            <a:endParaRPr lang="en-US" sz="1800" dirty="0"/>
          </a:p>
        </p:txBody>
      </p:sp>
    </p:spTree>
    <p:extLst>
      <p:ext uri="{BB962C8B-B14F-4D97-AF65-F5344CB8AC3E}">
        <p14:creationId xmlns:p14="http://schemas.microsoft.com/office/powerpoint/2010/main" val="2547767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pPr marL="82296" indent="0">
              <a:buNone/>
            </a:pPr>
            <a:r>
              <a:rPr lang="en-US" sz="2400" dirty="0"/>
              <a:t>Because </a:t>
            </a:r>
            <a:r>
              <a:rPr lang="en-US" sz="2400" dirty="0" smtClean="0"/>
              <a:t>of SOC </a:t>
            </a:r>
            <a:r>
              <a:rPr lang="en-US" sz="2400" dirty="0"/>
              <a:t>includes both the hardware and software, it uses less power, has better performance, requires less space and is more reliable than multi-chip systems. Most system-on-chips today come inside mobile devices like smartphones and tablets.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419600"/>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4384964"/>
            <a:ext cx="2876550" cy="1590675"/>
          </a:xfrm>
          <a:prstGeom prst="rect">
            <a:avLst/>
          </a:prstGeom>
        </p:spPr>
      </p:pic>
    </p:spTree>
    <p:extLst>
      <p:ext uri="{BB962C8B-B14F-4D97-AF65-F5344CB8AC3E}">
        <p14:creationId xmlns:p14="http://schemas.microsoft.com/office/powerpoint/2010/main" val="3389235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1782"/>
            <a:ext cx="7137400" cy="3556000"/>
          </a:xfrm>
          <a:prstGeom prst="rect">
            <a:avLst/>
          </a:prstGeom>
        </p:spPr>
      </p:pic>
    </p:spTree>
    <p:extLst>
      <p:ext uri="{BB962C8B-B14F-4D97-AF65-F5344CB8AC3E}">
        <p14:creationId xmlns:p14="http://schemas.microsoft.com/office/powerpoint/2010/main" val="2262649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TotalTime>
  <Words>324</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SOC DESIGN AND VERIFICATION</vt:lpstr>
      <vt:lpstr>CONTENTS</vt:lpstr>
      <vt:lpstr>INTRODUCTION</vt:lpstr>
      <vt:lpstr>DIFFERENT FROM MICROCONTROLLER</vt:lpstr>
      <vt:lpstr>AN SoC MADE UP OF</vt:lpstr>
      <vt:lpstr>HOW SoC IS VERIFIED ?</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DESIGN AND VERIFICATION</dc:title>
  <dc:creator>PARTHA PRATIM DEY</dc:creator>
  <cp:lastModifiedBy>USER</cp:lastModifiedBy>
  <cp:revision>8</cp:revision>
  <dcterms:created xsi:type="dcterms:W3CDTF">2006-08-16T00:00:00Z</dcterms:created>
  <dcterms:modified xsi:type="dcterms:W3CDTF">2020-02-07T08:31:44Z</dcterms:modified>
</cp:coreProperties>
</file>