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Default Extension="pdf" ContentType="application/pdf"/>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65" r:id="rId5"/>
    <p:sldId id="266" r:id="rId6"/>
    <p:sldId id="271" r:id="rId7"/>
    <p:sldId id="272" r:id="rId8"/>
    <p:sldId id="290" r:id="rId9"/>
    <p:sldId id="292" r:id="rId10"/>
    <p:sldId id="293" r:id="rId11"/>
    <p:sldId id="294" r:id="rId12"/>
    <p:sldId id="295" r:id="rId13"/>
    <p:sldId id="296" r:id="rId14"/>
    <p:sldId id="297" r:id="rId15"/>
    <p:sldId id="298" r:id="rId16"/>
    <p:sldId id="299" r:id="rId17"/>
    <p:sldId id="291" r:id="rId18"/>
    <p:sldId id="270" r:id="rId19"/>
    <p:sldId id="274" r:id="rId20"/>
    <p:sldId id="287" r:id="rId21"/>
    <p:sldId id="275" r:id="rId22"/>
    <p:sldId id="276" r:id="rId23"/>
    <p:sldId id="283" r:id="rId24"/>
    <p:sldId id="278" r:id="rId25"/>
    <p:sldId id="282" r:id="rId26"/>
    <p:sldId id="281" r:id="rId27"/>
    <p:sldId id="277" r:id="rId28"/>
    <p:sldId id="300" r:id="rId29"/>
    <p:sldId id="301" r:id="rId30"/>
    <p:sldId id="302" r:id="rId31"/>
    <p:sldId id="284" r:id="rId32"/>
    <p:sldId id="285" r:id="rId33"/>
    <p:sldId id="303" r:id="rId34"/>
    <p:sldId id="304" r:id="rId35"/>
    <p:sldId id="305" r:id="rId36"/>
    <p:sldId id="306" r:id="rId37"/>
    <p:sldId id="307" r:id="rId38"/>
    <p:sldId id="288" r:id="rId39"/>
    <p:sldId id="26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235" autoAdjust="0"/>
    <p:restoredTop sz="88809" autoAdjust="0"/>
  </p:normalViewPr>
  <p:slideViewPr>
    <p:cSldViewPr snapToObjects="1">
      <p:cViewPr varScale="1">
        <p:scale>
          <a:sx n="69" d="100"/>
          <a:sy n="69" d="100"/>
        </p:scale>
        <p:origin x="-130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7" d="100"/>
          <a:sy n="67" d="100"/>
        </p:scale>
        <p:origin x="-3120" y="-8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39790F-BF06-8A42-BBE2-5E000808A501}" type="datetimeFigureOut">
              <a:rPr lang="en-US" smtClean="0"/>
              <a:pPr/>
              <a:t>12/1/2016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D2A8B8-873E-3C40-B2CF-1096FB15FF82}" type="slidenum">
              <a:rPr lang="en-US" smtClean="0"/>
              <a:pPr/>
              <a:t>‹#›</a:t>
            </a:fld>
            <a:endParaRPr lang="en-US"/>
          </a:p>
        </p:txBody>
      </p:sp>
    </p:spTree>
    <p:extLst>
      <p:ext uri="{BB962C8B-B14F-4D97-AF65-F5344CB8AC3E}">
        <p14:creationId xmlns:p14="http://schemas.microsoft.com/office/powerpoint/2010/main" xmlns="" val="3470768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BF5C8-CDB2-C146-8D99-75E0A90BFEE3}" type="datetimeFigureOut">
              <a:rPr lang="en-US" smtClean="0"/>
              <a:pPr/>
              <a:t>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2E0B88-2B35-E14C-8E03-B22C3E2E3732}" type="slidenum">
              <a:rPr lang="en-US" smtClean="0"/>
              <a:pPr/>
              <a:t>‹#›</a:t>
            </a:fld>
            <a:endParaRPr lang="en-US"/>
          </a:p>
        </p:txBody>
      </p:sp>
    </p:spTree>
    <p:extLst>
      <p:ext uri="{BB962C8B-B14F-4D97-AF65-F5344CB8AC3E}">
        <p14:creationId xmlns:p14="http://schemas.microsoft.com/office/powerpoint/2010/main" xmlns="" val="31826317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http://docs.oracle.com/javase/tutorial/java/annotations/type_annotations.html</a:t>
            </a:r>
          </a:p>
          <a:p>
            <a:r>
              <a:rPr lang="en-GB" dirty="0" smtClean="0"/>
              <a:t>http://java.dzone.com/articles/java-8-type-annotations</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3</a:t>
            </a:fld>
            <a:endParaRPr lang="en-US"/>
          </a:p>
        </p:txBody>
      </p:sp>
    </p:spTree>
    <p:extLst>
      <p:ext uri="{BB962C8B-B14F-4D97-AF65-F5344CB8AC3E}">
        <p14:creationId xmlns:p14="http://schemas.microsoft.com/office/powerpoint/2010/main" xmlns="" val="70877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https://leanpub.com/whatsnewinjava8/read#leanpub-auto-no-more-permanent-generation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12</a:t>
            </a:fld>
            <a:endParaRPr lang="en-US"/>
          </a:p>
        </p:txBody>
      </p:sp>
    </p:spTree>
    <p:extLst>
      <p:ext uri="{BB962C8B-B14F-4D97-AF65-F5344CB8AC3E}">
        <p14:creationId xmlns:p14="http://schemas.microsoft.com/office/powerpoint/2010/main" xmlns="" val="70877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https://leanpub.com/whatsnewinjava8/read#leanpub-auto-no-more-permanent-generation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13</a:t>
            </a:fld>
            <a:endParaRPr lang="en-US"/>
          </a:p>
        </p:txBody>
      </p:sp>
    </p:spTree>
    <p:extLst>
      <p:ext uri="{BB962C8B-B14F-4D97-AF65-F5344CB8AC3E}">
        <p14:creationId xmlns:p14="http://schemas.microsoft.com/office/powerpoint/2010/main" xmlns="" val="708773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http://www.oracle.com/technetwork/java/javase/8-whats-new-2157071.html</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14</a:t>
            </a:fld>
            <a:endParaRPr lang="en-US"/>
          </a:p>
        </p:txBody>
      </p:sp>
    </p:spTree>
    <p:extLst>
      <p:ext uri="{BB962C8B-B14F-4D97-AF65-F5344CB8AC3E}">
        <p14:creationId xmlns:p14="http://schemas.microsoft.com/office/powerpoint/2010/main" xmlns="" val="3332854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http://viralpatel.net/blogs/lambda-expressions-java-tutorial/</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16</a:t>
            </a:fld>
            <a:endParaRPr lang="en-US"/>
          </a:p>
        </p:txBody>
      </p:sp>
    </p:spTree>
    <p:extLst>
      <p:ext uri="{BB962C8B-B14F-4D97-AF65-F5344CB8AC3E}">
        <p14:creationId xmlns:p14="http://schemas.microsoft.com/office/powerpoint/2010/main" xmlns="" val="4271336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http://viralpatel.net/blogs/lambda-expressions-java-tutorial/</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17</a:t>
            </a:fld>
            <a:endParaRPr lang="en-US"/>
          </a:p>
        </p:txBody>
      </p:sp>
    </p:spTree>
    <p:extLst>
      <p:ext uri="{BB962C8B-B14F-4D97-AF65-F5344CB8AC3E}">
        <p14:creationId xmlns:p14="http://schemas.microsoft.com/office/powerpoint/2010/main" xmlns="" val="427133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http://www.stoyanr.com/2012/12/devoxx-2012-java-8-lambda-and.html</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19</a:t>
            </a:fld>
            <a:endParaRPr lang="en-US"/>
          </a:p>
        </p:txBody>
      </p:sp>
    </p:spTree>
    <p:extLst>
      <p:ext uri="{BB962C8B-B14F-4D97-AF65-F5344CB8AC3E}">
        <p14:creationId xmlns:p14="http://schemas.microsoft.com/office/powerpoint/2010/main" xmlns="" val="3648545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http://www.stoyanr.com/2012/12/devoxx-2012-java-8-lambda-and.html</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20</a:t>
            </a:fld>
            <a:endParaRPr lang="en-US"/>
          </a:p>
        </p:txBody>
      </p:sp>
    </p:spTree>
    <p:extLst>
      <p:ext uri="{BB962C8B-B14F-4D97-AF65-F5344CB8AC3E}">
        <p14:creationId xmlns:p14="http://schemas.microsoft.com/office/powerpoint/2010/main" xmlns="" val="3648545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http://blog.hartveld.com/2013/03/jdk-8-33-stream-api.html</a:t>
            </a:r>
          </a:p>
          <a:p>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28</a:t>
            </a:fld>
            <a:endParaRPr lang="en-US"/>
          </a:p>
        </p:txBody>
      </p:sp>
    </p:spTree>
    <p:extLst>
      <p:ext uri="{BB962C8B-B14F-4D97-AF65-F5344CB8AC3E}">
        <p14:creationId xmlns:p14="http://schemas.microsoft.com/office/powerpoint/2010/main" xmlns="" val="3969513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http://blog.hartveld.com/2013/03/jdk-8-33-stream-api.html</a:t>
            </a:r>
          </a:p>
          <a:p>
            <a:endParaRPr lang="en-GB"/>
          </a:p>
        </p:txBody>
      </p:sp>
      <p:sp>
        <p:nvSpPr>
          <p:cNvPr id="4" name="Slide Number Placeholder 3"/>
          <p:cNvSpPr>
            <a:spLocks noGrp="1"/>
          </p:cNvSpPr>
          <p:nvPr>
            <p:ph type="sldNum" sz="quarter" idx="10"/>
          </p:nvPr>
        </p:nvSpPr>
        <p:spPr/>
        <p:txBody>
          <a:bodyPr/>
          <a:lstStyle/>
          <a:p>
            <a:fld id="{102E0B88-2B35-E14C-8E03-B22C3E2E3732}" type="slidenum">
              <a:rPr lang="en-US" smtClean="0"/>
              <a:pPr/>
              <a:t>29</a:t>
            </a:fld>
            <a:endParaRPr lang="en-US"/>
          </a:p>
        </p:txBody>
      </p:sp>
    </p:spTree>
    <p:extLst>
      <p:ext uri="{BB962C8B-B14F-4D97-AF65-F5344CB8AC3E}">
        <p14:creationId xmlns:p14="http://schemas.microsoft.com/office/powerpoint/2010/main" xmlns="" val="3969513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http://blog.hartveld.com/2013/03/jdk-8-33-stream-api.html</a:t>
            </a:r>
          </a:p>
          <a:p>
            <a:endParaRPr lang="en-GB"/>
          </a:p>
        </p:txBody>
      </p:sp>
      <p:sp>
        <p:nvSpPr>
          <p:cNvPr id="4" name="Slide Number Placeholder 3"/>
          <p:cNvSpPr>
            <a:spLocks noGrp="1"/>
          </p:cNvSpPr>
          <p:nvPr>
            <p:ph type="sldNum" sz="quarter" idx="10"/>
          </p:nvPr>
        </p:nvSpPr>
        <p:spPr/>
        <p:txBody>
          <a:bodyPr/>
          <a:lstStyle/>
          <a:p>
            <a:fld id="{102E0B88-2B35-E14C-8E03-B22C3E2E3732}" type="slidenum">
              <a:rPr lang="en-US" smtClean="0"/>
              <a:pPr/>
              <a:t>30</a:t>
            </a:fld>
            <a:endParaRPr lang="en-US"/>
          </a:p>
        </p:txBody>
      </p:sp>
    </p:spTree>
    <p:extLst>
      <p:ext uri="{BB962C8B-B14F-4D97-AF65-F5344CB8AC3E}">
        <p14:creationId xmlns:p14="http://schemas.microsoft.com/office/powerpoint/2010/main" xmlns="" val="3969513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http://stackoverflow.com/questions/21455403/how-to-get-method-parameter-names-in-java-8-using-reflection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4</a:t>
            </a:fld>
            <a:endParaRPr lang="en-US"/>
          </a:p>
        </p:txBody>
      </p:sp>
    </p:spTree>
    <p:extLst>
      <p:ext uri="{BB962C8B-B14F-4D97-AF65-F5344CB8AC3E}">
        <p14:creationId xmlns:p14="http://schemas.microsoft.com/office/powerpoint/2010/main" xmlns="" val="2145239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http://blog.hartveld.com/2013/03/jdk-8-33-stream-api.html</a:t>
            </a:r>
          </a:p>
          <a:p>
            <a:endParaRPr lang="en-GB"/>
          </a:p>
        </p:txBody>
      </p:sp>
      <p:sp>
        <p:nvSpPr>
          <p:cNvPr id="4" name="Slide Number Placeholder 3"/>
          <p:cNvSpPr>
            <a:spLocks noGrp="1"/>
          </p:cNvSpPr>
          <p:nvPr>
            <p:ph type="sldNum" sz="quarter" idx="10"/>
          </p:nvPr>
        </p:nvSpPr>
        <p:spPr/>
        <p:txBody>
          <a:bodyPr/>
          <a:lstStyle/>
          <a:p>
            <a:fld id="{102E0B88-2B35-E14C-8E03-B22C3E2E3732}" type="slidenum">
              <a:rPr lang="en-US" smtClean="0"/>
              <a:pPr/>
              <a:t>31</a:t>
            </a:fld>
            <a:endParaRPr lang="en-US"/>
          </a:p>
        </p:txBody>
      </p:sp>
    </p:spTree>
    <p:extLst>
      <p:ext uri="{BB962C8B-B14F-4D97-AF65-F5344CB8AC3E}">
        <p14:creationId xmlns:p14="http://schemas.microsoft.com/office/powerpoint/2010/main" xmlns="" val="3969513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http://blog.hartveld.com/2013/03/jdk-8-33-stream-api.html</a:t>
            </a:r>
          </a:p>
          <a:p>
            <a:endParaRPr lang="en-GB"/>
          </a:p>
        </p:txBody>
      </p:sp>
      <p:sp>
        <p:nvSpPr>
          <p:cNvPr id="4" name="Slide Number Placeholder 3"/>
          <p:cNvSpPr>
            <a:spLocks noGrp="1"/>
          </p:cNvSpPr>
          <p:nvPr>
            <p:ph type="sldNum" sz="quarter" idx="10"/>
          </p:nvPr>
        </p:nvSpPr>
        <p:spPr/>
        <p:txBody>
          <a:bodyPr/>
          <a:lstStyle/>
          <a:p>
            <a:fld id="{102E0B88-2B35-E14C-8E03-B22C3E2E3732}" type="slidenum">
              <a:rPr lang="en-US" smtClean="0"/>
              <a:pPr/>
              <a:t>32</a:t>
            </a:fld>
            <a:endParaRPr lang="en-US"/>
          </a:p>
        </p:txBody>
      </p:sp>
    </p:spTree>
    <p:extLst>
      <p:ext uri="{BB962C8B-B14F-4D97-AF65-F5344CB8AC3E}">
        <p14:creationId xmlns:p14="http://schemas.microsoft.com/office/powerpoint/2010/main" xmlns="" val="3969513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http://blog.hartveld.com/2013/03/jdk-8-33-stream-api.html</a:t>
            </a:r>
          </a:p>
          <a:p>
            <a:endParaRPr lang="en-GB"/>
          </a:p>
        </p:txBody>
      </p:sp>
      <p:sp>
        <p:nvSpPr>
          <p:cNvPr id="4" name="Slide Number Placeholder 3"/>
          <p:cNvSpPr>
            <a:spLocks noGrp="1"/>
          </p:cNvSpPr>
          <p:nvPr>
            <p:ph type="sldNum" sz="quarter" idx="10"/>
          </p:nvPr>
        </p:nvSpPr>
        <p:spPr/>
        <p:txBody>
          <a:bodyPr/>
          <a:lstStyle/>
          <a:p>
            <a:fld id="{102E0B88-2B35-E14C-8E03-B22C3E2E3732}" type="slidenum">
              <a:rPr lang="en-US" smtClean="0"/>
              <a:pPr/>
              <a:t>33</a:t>
            </a:fld>
            <a:endParaRPr lang="en-US"/>
          </a:p>
        </p:txBody>
      </p:sp>
    </p:spTree>
    <p:extLst>
      <p:ext uri="{BB962C8B-B14F-4D97-AF65-F5344CB8AC3E}">
        <p14:creationId xmlns:p14="http://schemas.microsoft.com/office/powerpoint/2010/main" xmlns="" val="3969513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http://blog.hartveld.com/2013/03/jdk-8-33-stream-api.html</a:t>
            </a:r>
          </a:p>
          <a:p>
            <a:endParaRPr lang="en-GB"/>
          </a:p>
        </p:txBody>
      </p:sp>
      <p:sp>
        <p:nvSpPr>
          <p:cNvPr id="4" name="Slide Number Placeholder 3"/>
          <p:cNvSpPr>
            <a:spLocks noGrp="1"/>
          </p:cNvSpPr>
          <p:nvPr>
            <p:ph type="sldNum" sz="quarter" idx="10"/>
          </p:nvPr>
        </p:nvSpPr>
        <p:spPr/>
        <p:txBody>
          <a:bodyPr/>
          <a:lstStyle/>
          <a:p>
            <a:fld id="{102E0B88-2B35-E14C-8E03-B22C3E2E3732}" type="slidenum">
              <a:rPr lang="en-US" smtClean="0"/>
              <a:pPr/>
              <a:t>34</a:t>
            </a:fld>
            <a:endParaRPr lang="en-US"/>
          </a:p>
        </p:txBody>
      </p:sp>
    </p:spTree>
    <p:extLst>
      <p:ext uri="{BB962C8B-B14F-4D97-AF65-F5344CB8AC3E}">
        <p14:creationId xmlns:p14="http://schemas.microsoft.com/office/powerpoint/2010/main" xmlns="" val="396951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http://docs.oracle.com/javase/8/docs/technotes/guides/compactprofiles/compactprofiles.html</a:t>
            </a:r>
          </a:p>
          <a:p>
            <a:r>
              <a:rPr lang="en-GB" dirty="0" smtClean="0"/>
              <a:t>http://vitalflux.com/why-when-use-java-8-compact-profiles/</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5</a:t>
            </a:fld>
            <a:endParaRPr lang="en-US"/>
          </a:p>
        </p:txBody>
      </p:sp>
    </p:spTree>
    <p:extLst>
      <p:ext uri="{BB962C8B-B14F-4D97-AF65-F5344CB8AC3E}">
        <p14:creationId xmlns:p14="http://schemas.microsoft.com/office/powerpoint/2010/main" xmlns="" val="336196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https://leanpub.com/whatsnewinjava8/read#leanpub-auto-no-more-permanent-generation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6</a:t>
            </a:fld>
            <a:endParaRPr lang="en-US"/>
          </a:p>
        </p:txBody>
      </p:sp>
    </p:spTree>
    <p:extLst>
      <p:ext uri="{BB962C8B-B14F-4D97-AF65-F5344CB8AC3E}">
        <p14:creationId xmlns:p14="http://schemas.microsoft.com/office/powerpoint/2010/main" xmlns="" val="70877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https://leanpub.com/whatsnewinjava8/read#leanpub-auto-no-more-permanent-generation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7</a:t>
            </a:fld>
            <a:endParaRPr lang="en-US"/>
          </a:p>
        </p:txBody>
      </p:sp>
    </p:spTree>
    <p:extLst>
      <p:ext uri="{BB962C8B-B14F-4D97-AF65-F5344CB8AC3E}">
        <p14:creationId xmlns:p14="http://schemas.microsoft.com/office/powerpoint/2010/main" xmlns="" val="70877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https://leanpub.com/whatsnewinjava8/read#leanpub-auto-no-more-permanent-generation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8</a:t>
            </a:fld>
            <a:endParaRPr lang="en-US"/>
          </a:p>
        </p:txBody>
      </p:sp>
    </p:spTree>
    <p:extLst>
      <p:ext uri="{BB962C8B-B14F-4D97-AF65-F5344CB8AC3E}">
        <p14:creationId xmlns:p14="http://schemas.microsoft.com/office/powerpoint/2010/main" xmlns="" val="70877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https://leanpub.com/whatsnewinjava8/read#leanpub-auto-no-more-permanent-generation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9</a:t>
            </a:fld>
            <a:endParaRPr lang="en-US"/>
          </a:p>
        </p:txBody>
      </p:sp>
    </p:spTree>
    <p:extLst>
      <p:ext uri="{BB962C8B-B14F-4D97-AF65-F5344CB8AC3E}">
        <p14:creationId xmlns:p14="http://schemas.microsoft.com/office/powerpoint/2010/main" xmlns="" val="70877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https://leanpub.com/whatsnewinjava8/read#leanpub-auto-no-more-permanent-generation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10</a:t>
            </a:fld>
            <a:endParaRPr lang="en-US"/>
          </a:p>
        </p:txBody>
      </p:sp>
    </p:spTree>
    <p:extLst>
      <p:ext uri="{BB962C8B-B14F-4D97-AF65-F5344CB8AC3E}">
        <p14:creationId xmlns:p14="http://schemas.microsoft.com/office/powerpoint/2010/main" xmlns="" val="70877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https://leanpub.com/whatsnewinjava8/read#leanpub-auto-no-more-permanent-generation</a:t>
            </a:r>
            <a:endParaRPr lang="en-GB" dirty="0"/>
          </a:p>
        </p:txBody>
      </p:sp>
      <p:sp>
        <p:nvSpPr>
          <p:cNvPr id="4" name="Slide Number Placeholder 3"/>
          <p:cNvSpPr>
            <a:spLocks noGrp="1"/>
          </p:cNvSpPr>
          <p:nvPr>
            <p:ph type="sldNum" sz="quarter" idx="10"/>
          </p:nvPr>
        </p:nvSpPr>
        <p:spPr/>
        <p:txBody>
          <a:bodyPr/>
          <a:lstStyle/>
          <a:p>
            <a:fld id="{102E0B88-2B35-E14C-8E03-B22C3E2E3732}" type="slidenum">
              <a:rPr lang="en-US" smtClean="0"/>
              <a:pPr/>
              <a:t>11</a:t>
            </a:fld>
            <a:endParaRPr lang="en-US"/>
          </a:p>
        </p:txBody>
      </p:sp>
    </p:spTree>
    <p:extLst>
      <p:ext uri="{BB962C8B-B14F-4D97-AF65-F5344CB8AC3E}">
        <p14:creationId xmlns:p14="http://schemas.microsoft.com/office/powerpoint/2010/main" xmlns="" val="708773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logo">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1" name="Afbeelding 10"/>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5301952"/>
            <a:ext cx="1460500" cy="749300"/>
          </a:xfrm>
          <a:prstGeom prst="rect">
            <a:avLst/>
          </a:prstGeom>
        </p:spPr>
      </p:pic>
      <p:sp>
        <p:nvSpPr>
          <p:cNvPr id="12" name="Title 1"/>
          <p:cNvSpPr>
            <a:spLocks noGrp="1"/>
          </p:cNvSpPr>
          <p:nvPr>
            <p:ph type="ctrTitle" hasCustomPrompt="1"/>
          </p:nvPr>
        </p:nvSpPr>
        <p:spPr>
          <a:xfrm>
            <a:off x="1665452" y="4485650"/>
            <a:ext cx="7021348" cy="1241425"/>
          </a:xfrm>
          <a:prstGeom prst="rect">
            <a:avLst/>
          </a:prstGeom>
        </p:spPr>
        <p:txBody>
          <a:bodyPr lIns="0" tIns="0" rIns="0" bIns="0" anchor="b" anchorCtr="0">
            <a:normAutofit/>
          </a:bodyPr>
          <a:lstStyle>
            <a:lvl1pPr algn="l">
              <a:lnSpc>
                <a:spcPts val="4000"/>
              </a:lnSpc>
              <a:defRPr sz="3600" b="0" i="0">
                <a:solidFill>
                  <a:srgbClr val="FFFFFF"/>
                </a:solidFill>
                <a:latin typeface="Arial"/>
                <a:cs typeface="Arial"/>
              </a:defRPr>
            </a:lvl1pPr>
          </a:lstStyle>
          <a:p>
            <a:r>
              <a:rPr lang="en-US" smtClean="0"/>
              <a:t>Titel</a:t>
            </a:r>
            <a:endParaRPr lang="en-US" dirty="0"/>
          </a:p>
        </p:txBody>
      </p:sp>
      <p:sp>
        <p:nvSpPr>
          <p:cNvPr id="13" name="Subtitle 2"/>
          <p:cNvSpPr>
            <a:spLocks noGrp="1"/>
          </p:cNvSpPr>
          <p:nvPr>
            <p:ph type="subTitle" idx="1" hasCustomPrompt="1"/>
          </p:nvPr>
        </p:nvSpPr>
        <p:spPr>
          <a:xfrm>
            <a:off x="1654504" y="5800792"/>
            <a:ext cx="7032296" cy="373920"/>
          </a:xfrm>
          <a:prstGeom prst="rect">
            <a:avLst/>
          </a:prstGeom>
        </p:spPr>
        <p:txBody>
          <a:bodyPr lIns="0" tIns="0" rIns="0" bIns="0">
            <a:normAutofit/>
          </a:bodyPr>
          <a:lstStyle>
            <a:lvl1pPr marL="0" indent="0" algn="l">
              <a:buNone/>
              <a:defRPr kumimoji="0" lang="en-US" sz="1900" b="0" i="0" u="none" strike="noStrike" kern="1200" cap="none" spc="0" normalizeH="0" baseline="0" noProof="0" dirty="0">
                <a:ln>
                  <a:noFill/>
                </a:ln>
                <a:solidFill>
                  <a:schemeClr val="bg1"/>
                </a:solidFill>
                <a:effectLst/>
                <a:uLnTx/>
                <a:uFillTx/>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Subtitel</a:t>
            </a:r>
            <a:endParaRPr lang="en-US" dirty="0"/>
          </a:p>
        </p:txBody>
      </p:sp>
      <p:sp>
        <p:nvSpPr>
          <p:cNvPr id="14" name="Text Placeholder 2"/>
          <p:cNvSpPr>
            <a:spLocks noGrp="1"/>
          </p:cNvSpPr>
          <p:nvPr>
            <p:ph idx="13" hasCustomPrompt="1"/>
          </p:nvPr>
        </p:nvSpPr>
        <p:spPr>
          <a:xfrm>
            <a:off x="1654504" y="6292552"/>
            <a:ext cx="7032296" cy="304800"/>
          </a:xfrm>
          <a:prstGeom prst="rect">
            <a:avLst/>
          </a:prstGeom>
        </p:spPr>
        <p:txBody>
          <a:bodyPr vert="horz" lIns="0" tIns="0" rIns="0" bIns="0" rtlCol="0">
            <a:normAutofit/>
          </a:bodyPr>
          <a:lstStyle>
            <a:lvl1pPr algn="l">
              <a:buFontTx/>
              <a:buNone/>
              <a:defRPr sz="1300">
                <a:solidFill>
                  <a:schemeClr val="bg1"/>
                </a:solidFill>
                <a:latin typeface="Arial"/>
                <a:cs typeface="Arial"/>
              </a:defRPr>
            </a:lvl1pPr>
          </a:lstStyle>
          <a:p>
            <a:pPr lvl="0"/>
            <a:r>
              <a:rPr lang="nl-NL" dirty="0" smtClean="0"/>
              <a:t>Naam, datum</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9" name="Subtitle 2"/>
          <p:cNvSpPr>
            <a:spLocks noGrp="1"/>
          </p:cNvSpPr>
          <p:nvPr>
            <p:ph type="subTitle" idx="1" hasCustomPrompt="1"/>
          </p:nvPr>
        </p:nvSpPr>
        <p:spPr>
          <a:xfrm>
            <a:off x="1654504" y="5800792"/>
            <a:ext cx="7032296" cy="373920"/>
          </a:xfrm>
          <a:prstGeom prst="rect">
            <a:avLst/>
          </a:prstGeom>
        </p:spPr>
        <p:txBody>
          <a:bodyPr lIns="0" tIns="0" rIns="0" bIns="0">
            <a:normAutofit/>
          </a:bodyPr>
          <a:lstStyle>
            <a:lvl1pPr marL="0" indent="0" algn="l">
              <a:buNone/>
              <a:defRPr kumimoji="0" lang="en-US" sz="1900" b="0" i="0" u="none" strike="noStrike" kern="1200" cap="none" spc="0" normalizeH="0" baseline="0" noProof="0" dirty="0">
                <a:ln>
                  <a:noFill/>
                </a:ln>
                <a:solidFill>
                  <a:schemeClr val="bg1"/>
                </a:solidFill>
                <a:effectLst/>
                <a:uLnTx/>
                <a:uFillTx/>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Subtitel</a:t>
            </a:r>
            <a:endParaRPr lang="en-US" dirty="0"/>
          </a:p>
        </p:txBody>
      </p:sp>
      <p:sp>
        <p:nvSpPr>
          <p:cNvPr id="20" name="Text Placeholder 2"/>
          <p:cNvSpPr>
            <a:spLocks noGrp="1"/>
          </p:cNvSpPr>
          <p:nvPr>
            <p:ph idx="13" hasCustomPrompt="1"/>
          </p:nvPr>
        </p:nvSpPr>
        <p:spPr>
          <a:xfrm>
            <a:off x="1654504" y="6292552"/>
            <a:ext cx="7032296" cy="304800"/>
          </a:xfrm>
          <a:prstGeom prst="rect">
            <a:avLst/>
          </a:prstGeom>
        </p:spPr>
        <p:txBody>
          <a:bodyPr vert="horz" lIns="0" tIns="0" rIns="0" bIns="0" rtlCol="0">
            <a:normAutofit/>
          </a:bodyPr>
          <a:lstStyle>
            <a:lvl1pPr algn="l">
              <a:buFontTx/>
              <a:buNone/>
              <a:defRPr sz="1300">
                <a:solidFill>
                  <a:schemeClr val="bg1"/>
                </a:solidFill>
                <a:latin typeface="Arial"/>
                <a:cs typeface="Arial"/>
              </a:defRPr>
            </a:lvl1pPr>
          </a:lstStyle>
          <a:p>
            <a:pPr lvl="0"/>
            <a:r>
              <a:rPr lang="nl-NL" dirty="0" smtClean="0"/>
              <a:t>Naam, datum</a:t>
            </a:r>
          </a:p>
        </p:txBody>
      </p:sp>
      <p:sp>
        <p:nvSpPr>
          <p:cNvPr id="21" name="Title 1"/>
          <p:cNvSpPr>
            <a:spLocks noGrp="1"/>
          </p:cNvSpPr>
          <p:nvPr>
            <p:ph type="ctrTitle" hasCustomPrompt="1"/>
          </p:nvPr>
        </p:nvSpPr>
        <p:spPr>
          <a:xfrm>
            <a:off x="1665452" y="4485650"/>
            <a:ext cx="7021348" cy="1241425"/>
          </a:xfrm>
          <a:prstGeom prst="rect">
            <a:avLst/>
          </a:prstGeom>
        </p:spPr>
        <p:txBody>
          <a:bodyPr lIns="0" tIns="0" rIns="0" bIns="0" anchor="b" anchorCtr="0">
            <a:normAutofit/>
          </a:bodyPr>
          <a:lstStyle>
            <a:lvl1pPr algn="l">
              <a:lnSpc>
                <a:spcPts val="4000"/>
              </a:lnSpc>
              <a:defRPr sz="3600" b="0" i="0">
                <a:solidFill>
                  <a:srgbClr val="FFFFFF"/>
                </a:solidFill>
                <a:latin typeface="Arial"/>
                <a:cs typeface="Arial"/>
              </a:defRPr>
            </a:lvl1pPr>
          </a:lstStyle>
          <a:p>
            <a:r>
              <a:rPr lang="en-US" smtClean="0"/>
              <a:t>Titel</a:t>
            </a:r>
            <a:endParaRPr lang="en-US" dirty="0"/>
          </a:p>
        </p:txBody>
      </p:sp>
    </p:spTree>
    <p:extLst>
      <p:ext uri="{BB962C8B-B14F-4D97-AF65-F5344CB8AC3E}">
        <p14:creationId xmlns:p14="http://schemas.microsoft.com/office/powerpoint/2010/main" xmlns="" val="7637312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C6C32FA-E44F-1241-B9B5-7B8834E103EA}" type="slidenum">
              <a:rPr lang="en-US" smtClean="0"/>
              <a:pPr/>
              <a:t>‹#›</a:t>
            </a:fld>
            <a:endParaRPr lang="en-US"/>
          </a:p>
        </p:txBody>
      </p:sp>
      <p:sp>
        <p:nvSpPr>
          <p:cNvPr id="2" name="Title 1"/>
          <p:cNvSpPr>
            <a:spLocks noGrp="1"/>
          </p:cNvSpPr>
          <p:nvPr>
            <p:ph type="title" hasCustomPrompt="1"/>
          </p:nvPr>
        </p:nvSpPr>
        <p:spPr>
          <a:xfrm>
            <a:off x="4007352" y="548680"/>
            <a:ext cx="4813120" cy="990000"/>
          </a:xfrm>
          <a:prstGeom prst="rect">
            <a:avLst/>
          </a:prstGeom>
        </p:spPr>
        <p:txBody>
          <a:bodyPr wrap="square" lIns="0" tIns="0" rIns="0" bIns="0" anchor="ctr" anchorCtr="0"/>
          <a:lstStyle>
            <a:lvl1pPr>
              <a:lnSpc>
                <a:spcPts val="2800"/>
              </a:lnSpc>
              <a:defRPr b="0" i="0">
                <a:latin typeface="Arial"/>
                <a:cs typeface="Arial"/>
              </a:defRPr>
            </a:lvl1pPr>
          </a:lstStyle>
          <a:p>
            <a:r>
              <a:rPr lang="nl-NL" smtClean="0"/>
              <a:t>Titel</a:t>
            </a:r>
            <a:endParaRPr lang="en-US" dirty="0"/>
          </a:p>
        </p:txBody>
      </p:sp>
      <p:sp>
        <p:nvSpPr>
          <p:cNvPr id="7" name="Content Placeholder 2"/>
          <p:cNvSpPr>
            <a:spLocks noGrp="1"/>
          </p:cNvSpPr>
          <p:nvPr>
            <p:ph idx="1" hasCustomPrompt="1"/>
          </p:nvPr>
        </p:nvSpPr>
        <p:spPr>
          <a:xfrm>
            <a:off x="457200" y="1772816"/>
            <a:ext cx="8211600" cy="4824536"/>
          </a:xfrm>
          <a:prstGeom prst="rect">
            <a:avLst/>
          </a:prstGeom>
        </p:spPr>
        <p:txBody>
          <a:bodyPr wrap="square" lIns="0" tIns="0" rIns="0" bIns="0">
            <a:normAutofit/>
          </a:bodyPr>
          <a:lstStyle>
            <a:lvl1pPr marL="269875" indent="-269875">
              <a:lnSpc>
                <a:spcPts val="2200"/>
              </a:lnSpc>
              <a:spcAft>
                <a:spcPts val="0"/>
              </a:spcAft>
              <a:defRPr sz="1900" b="0" i="0">
                <a:latin typeface="Arial" pitchFamily="34" charset="0"/>
                <a:cs typeface="Arial"/>
              </a:defRPr>
            </a:lvl1pPr>
            <a:lvl2pPr marL="541338" indent="-271463" algn="l">
              <a:buSzPct val="100000"/>
              <a:buFont typeface="Arial" pitchFamily="34" charset="0"/>
              <a:buChar char="–"/>
              <a:tabLst>
                <a:tab pos="985838" algn="l"/>
              </a:tabLst>
              <a:defRPr sz="1600" i="0" baseline="0">
                <a:latin typeface="Arial" pitchFamily="34" charset="0"/>
                <a:cs typeface="Arial" pitchFamily="34" charset="0"/>
              </a:defRPr>
            </a:lvl2pPr>
            <a:lvl3pPr marL="763588" indent="-211138">
              <a:buFont typeface="Arial" pitchFamily="34" charset="0"/>
              <a:buChar char="•"/>
              <a:defRPr sz="1200" baseline="0">
                <a:latin typeface="Arial" pitchFamily="34" charset="0"/>
              </a:defRPr>
            </a:lvl3pPr>
            <a:lvl4pPr marL="1001713" indent="-223838">
              <a:buFont typeface="Arial" pitchFamily="34" charset="0"/>
              <a:buChar char="–"/>
              <a:defRPr sz="1200" baseline="0">
                <a:latin typeface="Arial" pitchFamily="34" charset="0"/>
              </a:defRPr>
            </a:lvl4pPr>
            <a:lvl5pPr marL="660400" indent="-215900">
              <a:buFont typeface="Arial" pitchFamily="34" charset="0"/>
              <a:buChar char="•"/>
              <a:defRPr/>
            </a:lvl5pPr>
          </a:lstStyle>
          <a:p>
            <a:r>
              <a:rPr lang="nl-NL" smtClean="0"/>
              <a:t>Xxxx</a:t>
            </a:r>
          </a:p>
          <a:p>
            <a:pPr lvl="1"/>
            <a:r>
              <a:rPr lang="nl-NL" sz="1400" smtClean="0"/>
              <a:t>Xxxx</a:t>
            </a:r>
          </a:p>
          <a:p>
            <a:pPr lvl="2"/>
            <a:r>
              <a:rPr lang="nl-NL" sz="1400" smtClean="0"/>
              <a:t>Xxx</a:t>
            </a:r>
          </a:p>
          <a:p>
            <a:pPr lvl="3"/>
            <a:r>
              <a:rPr lang="nl-NL" sz="1400" smtClean="0"/>
              <a:t>Xxxxx</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C6C32FA-E44F-1241-B9B5-7B8834E103EA}" type="slidenum">
              <a:rPr lang="en-US" smtClean="0"/>
              <a:pPr/>
              <a:t>‹#›</a:t>
            </a:fld>
            <a:endParaRPr lang="en-US"/>
          </a:p>
        </p:txBody>
      </p:sp>
      <p:sp>
        <p:nvSpPr>
          <p:cNvPr id="2" name="Title 1"/>
          <p:cNvSpPr>
            <a:spLocks noGrp="1"/>
          </p:cNvSpPr>
          <p:nvPr>
            <p:ph type="title" hasCustomPrompt="1"/>
          </p:nvPr>
        </p:nvSpPr>
        <p:spPr>
          <a:xfrm>
            <a:off x="4007352" y="548680"/>
            <a:ext cx="4813120" cy="990000"/>
          </a:xfrm>
          <a:prstGeom prst="rect">
            <a:avLst/>
          </a:prstGeom>
        </p:spPr>
        <p:txBody>
          <a:bodyPr wrap="square" lIns="0" tIns="0" rIns="0" bIns="0" anchor="ctr" anchorCtr="0"/>
          <a:lstStyle>
            <a:lvl1pPr>
              <a:lnSpc>
                <a:spcPts val="2800"/>
              </a:lnSpc>
              <a:defRPr b="0" i="0">
                <a:latin typeface="Arial"/>
                <a:cs typeface="Arial"/>
              </a:defRPr>
            </a:lvl1pPr>
          </a:lstStyle>
          <a:p>
            <a:r>
              <a:rPr lang="nl-NL" smtClean="0"/>
              <a:t>Titel</a:t>
            </a:r>
            <a:endParaRPr lang="en-US" dirty="0"/>
          </a:p>
        </p:txBody>
      </p:sp>
    </p:spTree>
    <p:extLst>
      <p:ext uri="{BB962C8B-B14F-4D97-AF65-F5344CB8AC3E}">
        <p14:creationId xmlns:p14="http://schemas.microsoft.com/office/powerpoint/2010/main" xmlns="" val="37999462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C6C32FA-E44F-1241-B9B5-7B8834E103EA}" type="slidenum">
              <a:rPr lang="en-US" smtClean="0"/>
              <a:pPr/>
              <a:t>‹#›</a:t>
            </a:fld>
            <a:endParaRPr lang="en-US"/>
          </a:p>
        </p:txBody>
      </p:sp>
      <p:pic>
        <p:nvPicPr>
          <p:cNvPr id="5" name="Afbeelding 4" descr="86833-Amis-PPT_3-4-v43.pn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Afbeelding 3" descr="PPT_NEW.jpg"/>
          <p:cNvPicPr>
            <a:picLocks noChangeAspect="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4"/>
          </p:nvPr>
        </p:nvSpPr>
        <p:spPr>
          <a:xfrm>
            <a:off x="8100392" y="332656"/>
            <a:ext cx="925462" cy="504056"/>
          </a:xfrm>
          <a:prstGeom prst="rect">
            <a:avLst/>
          </a:prstGeom>
        </p:spPr>
        <p:txBody>
          <a:bodyPr vert="horz" lIns="91440" tIns="45720" rIns="91440" bIns="45720" rtlCol="0" anchor="ctr"/>
          <a:lstStyle>
            <a:lvl1pPr algn="r">
              <a:defRPr sz="1200">
                <a:solidFill>
                  <a:schemeClr val="tx1">
                    <a:tint val="75000"/>
                  </a:schemeClr>
                </a:solidFill>
              </a:defRPr>
            </a:lvl1pPr>
          </a:lstStyle>
          <a:p>
            <a:fld id="{8C6C32FA-E44F-1241-B9B5-7B8834E103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7" r:id="rId4"/>
    <p:sldLayoutId id="2147483654" r:id="rId5"/>
  </p:sldLayoutIdLst>
  <p:timing>
    <p:tnLst>
      <p:par>
        <p:cTn id="1" dur="indefinite" restart="never" nodeType="tmRoot"/>
      </p:par>
    </p:tnLst>
  </p:timing>
  <p:hf hdr="0" ftr="0" dt="0"/>
  <p:txStyles>
    <p:titleStyle>
      <a:lvl1pPr algn="l" defTabSz="457200" rtl="0" eaLnBrk="1" latinLnBrk="0" hangingPunct="1">
        <a:spcBef>
          <a:spcPct val="0"/>
        </a:spcBef>
        <a:buNone/>
        <a:defRPr sz="2700" kern="1200">
          <a:solidFill>
            <a:srgbClr val="E31823"/>
          </a:solidFill>
          <a:latin typeface="+mj-lt"/>
          <a:ea typeface="+mj-ea"/>
          <a:cs typeface="+mj-cs"/>
        </a:defRPr>
      </a:lvl1pPr>
    </p:titleStyle>
    <p:bodyStyle>
      <a:lvl1pPr marL="342900" indent="-342900" algn="l" defTabSz="457200" rtl="0" eaLnBrk="1" latinLnBrk="0" hangingPunct="1">
        <a:spcBef>
          <a:spcPct val="20000"/>
        </a:spcBef>
        <a:buSzPct val="115000"/>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racle.com/technetwork/java/javase/8-whats-new-2157071.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Pipeline_(softwar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hyperlink" Target="http://www.coreservlets.com/java-8-tutorial/" TargetMode="External"/><Relationship Id="rId3" Type="http://schemas.openxmlformats.org/officeDocument/2006/relationships/hyperlink" Target="http://technology.amis.nl/2013/10/05/java-8-collection-enhancements-leveraging-lambda-expressions-or-how-java-emulates-sql/" TargetMode="External"/><Relationship Id="rId7" Type="http://schemas.openxmlformats.org/officeDocument/2006/relationships/hyperlink" Target="http://www.angelikalanger.com/Lambdas/Lambdas.html" TargetMode="External"/><Relationship Id="rId2" Type="http://schemas.openxmlformats.org/officeDocument/2006/relationships/hyperlink" Target="http://docs.oracle.com/javase/tutorial/collections/streams/reduction.html" TargetMode="External"/><Relationship Id="rId1" Type="http://schemas.openxmlformats.org/officeDocument/2006/relationships/slideLayout" Target="../slideLayouts/slideLayout3.xml"/><Relationship Id="rId6" Type="http://schemas.openxmlformats.org/officeDocument/2006/relationships/hyperlink" Target="http://viralpatel.net/blogs/lambda-expressions-java-tutorial/" TargetMode="External"/><Relationship Id="rId5" Type="http://schemas.openxmlformats.org/officeDocument/2006/relationships/hyperlink" Target="http://java.dzone.com/articles/why-we-need-lambda-expressions" TargetMode="External"/><Relationship Id="rId4" Type="http://schemas.openxmlformats.org/officeDocument/2006/relationships/hyperlink" Target="https://leanpub.com/whatsnewinjava8/read" TargetMode="External"/><Relationship Id="rId9" Type="http://schemas.openxmlformats.org/officeDocument/2006/relationships/hyperlink" Target="http://java.dzone.com/articles/interface-default-methods-jav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p:cNvSpPr>
            <a:spLocks noGrp="1"/>
          </p:cNvSpPr>
          <p:nvPr>
            <p:ph type="subTitle" idx="1"/>
          </p:nvPr>
        </p:nvSpPr>
        <p:spPr>
          <a:xfrm>
            <a:off x="1654504" y="5800792"/>
            <a:ext cx="7489496" cy="373920"/>
          </a:xfrm>
        </p:spPr>
        <p:txBody>
          <a:bodyPr>
            <a:normAutofit fontScale="92500"/>
          </a:bodyPr>
          <a:lstStyle/>
          <a:p>
            <a:r>
              <a:rPr lang="en-US" dirty="0" smtClean="0"/>
              <a:t>Introduction Java 8 with emphasis on lambda expressions and streams</a:t>
            </a:r>
            <a:endParaRPr lang="nl-NL" dirty="0"/>
          </a:p>
        </p:txBody>
      </p:sp>
      <p:sp>
        <p:nvSpPr>
          <p:cNvPr id="5" name="Tijdelijke aanduiding voor inhoud 4"/>
          <p:cNvSpPr>
            <a:spLocks noGrp="1"/>
          </p:cNvSpPr>
          <p:nvPr>
            <p:ph idx="13"/>
          </p:nvPr>
        </p:nvSpPr>
        <p:spPr/>
        <p:txBody>
          <a:bodyPr/>
          <a:lstStyle/>
          <a:p>
            <a:r>
              <a:rPr lang="nl-NL" dirty="0" smtClean="0"/>
              <a:t>Emiel </a:t>
            </a:r>
            <a:r>
              <a:rPr lang="nl-NL" dirty="0" err="1"/>
              <a:t>Paasschens</a:t>
            </a:r>
            <a:r>
              <a:rPr lang="nl-NL" dirty="0"/>
              <a:t> en Marcel Oldenkamp</a:t>
            </a:r>
            <a:r>
              <a:rPr lang="nl-NL" dirty="0" smtClean="0"/>
              <a:t>, 10 april 2014</a:t>
            </a:r>
            <a:endParaRPr lang="nl-NL" dirty="0"/>
          </a:p>
        </p:txBody>
      </p:sp>
      <p:sp>
        <p:nvSpPr>
          <p:cNvPr id="7" name="Title 6"/>
          <p:cNvSpPr>
            <a:spLocks noGrp="1"/>
          </p:cNvSpPr>
          <p:nvPr>
            <p:ph type="ctrTitle"/>
          </p:nvPr>
        </p:nvSpPr>
        <p:spPr>
          <a:prstGeom prst="rect">
            <a:avLst/>
          </a:prstGeom>
        </p:spPr>
        <p:txBody>
          <a:bodyPr/>
          <a:lstStyle/>
          <a:p>
            <a:r>
              <a:rPr lang="en-US" dirty="0" smtClean="0"/>
              <a:t>Java SIG</a:t>
            </a:r>
            <a:endParaRPr lang="en-US" dirty="0"/>
          </a:p>
        </p:txBody>
      </p:sp>
    </p:spTree>
    <p:extLst>
      <p:ext uri="{BB962C8B-B14F-4D97-AF65-F5344CB8AC3E}">
        <p14:creationId xmlns:p14="http://schemas.microsoft.com/office/powerpoint/2010/main" xmlns="" val="1537774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10</a:t>
            </a:fld>
            <a:endParaRPr lang="en-US"/>
          </a:p>
        </p:txBody>
      </p:sp>
      <p:sp>
        <p:nvSpPr>
          <p:cNvPr id="3" name="Title 2"/>
          <p:cNvSpPr>
            <a:spLocks noGrp="1"/>
          </p:cNvSpPr>
          <p:nvPr>
            <p:ph type="title"/>
          </p:nvPr>
        </p:nvSpPr>
        <p:spPr>
          <a:xfrm>
            <a:off x="4007352" y="548680"/>
            <a:ext cx="5018502" cy="990000"/>
          </a:xfrm>
        </p:spPr>
        <p:txBody>
          <a:bodyPr/>
          <a:lstStyle/>
          <a:p>
            <a:r>
              <a:rPr lang="en-US" b="1" dirty="0"/>
              <a:t>What's New in JDK 8</a:t>
            </a:r>
            <a:br>
              <a:rPr lang="en-US" b="1" dirty="0"/>
            </a:br>
            <a:r>
              <a:rPr lang="en-GB" dirty="0"/>
              <a:t>No More Permanent Generation</a:t>
            </a:r>
          </a:p>
        </p:txBody>
      </p:sp>
      <p:sp>
        <p:nvSpPr>
          <p:cNvPr id="4" name="Content Placeholder 3"/>
          <p:cNvSpPr>
            <a:spLocks noGrp="1"/>
          </p:cNvSpPr>
          <p:nvPr>
            <p:ph idx="1"/>
          </p:nvPr>
        </p:nvSpPr>
        <p:spPr>
          <a:xfrm>
            <a:off x="179512" y="1772816"/>
            <a:ext cx="8846342" cy="4968552"/>
          </a:xfrm>
        </p:spPr>
        <p:txBody>
          <a:bodyPr>
            <a:normAutofit/>
          </a:bodyPr>
          <a:lstStyle/>
          <a:p>
            <a:pPr marL="0" indent="0">
              <a:buNone/>
            </a:pPr>
            <a:r>
              <a:rPr lang="en-US" dirty="0" smtClean="0"/>
              <a:t>Most </a:t>
            </a:r>
            <a:r>
              <a:rPr lang="en-US" dirty="0"/>
              <a:t>allocations for the class metadata are now allocated out of native memory. This means that you won’t have to set the “</a:t>
            </a:r>
            <a:r>
              <a:rPr lang="en-US" sz="1800" b="1" dirty="0" err="1">
                <a:solidFill>
                  <a:srgbClr val="0070C0"/>
                </a:solidFill>
                <a:latin typeface="Courier New" panose="02070309020205020404" pitchFamily="49" charset="0"/>
                <a:cs typeface="Courier New" panose="02070309020205020404" pitchFamily="49" charset="0"/>
              </a:rPr>
              <a:t>XX:PermSize</a:t>
            </a:r>
            <a:r>
              <a:rPr lang="en-US" dirty="0"/>
              <a:t>” options anymore (they don’t exist).</a:t>
            </a:r>
          </a:p>
          <a:p>
            <a:pPr marL="0" indent="0">
              <a:buNone/>
            </a:pPr>
            <a:endParaRPr lang="en-US" dirty="0"/>
          </a:p>
          <a:p>
            <a:pPr marL="0" indent="0">
              <a:buNone/>
            </a:pPr>
            <a:r>
              <a:rPr lang="en-US" dirty="0"/>
              <a:t>This also means that you will get </a:t>
            </a:r>
            <a:r>
              <a:rPr lang="en-US" dirty="0" smtClean="0"/>
              <a:t>a</a:t>
            </a:r>
          </a:p>
          <a:p>
            <a:pPr marL="0" indent="0">
              <a:buNone/>
            </a:pPr>
            <a:r>
              <a:rPr lang="en-US" sz="1800" b="1" dirty="0" err="1" smtClean="0">
                <a:solidFill>
                  <a:srgbClr val="0070C0"/>
                </a:solidFill>
                <a:latin typeface="Courier New" panose="02070309020205020404" pitchFamily="49" charset="0"/>
                <a:cs typeface="Courier New" panose="02070309020205020404" pitchFamily="49" charset="0"/>
              </a:rPr>
              <a:t>java.lang.OutOfMemoryError</a:t>
            </a:r>
            <a:r>
              <a:rPr lang="en-US" sz="1800" b="1" dirty="0">
                <a:solidFill>
                  <a:srgbClr val="0070C0"/>
                </a:solidFill>
                <a:latin typeface="Courier New" panose="02070309020205020404" pitchFamily="49" charset="0"/>
                <a:cs typeface="Courier New" panose="02070309020205020404" pitchFamily="49" charset="0"/>
              </a:rPr>
              <a:t>: Metadata </a:t>
            </a:r>
            <a:r>
              <a:rPr lang="en-US" sz="1800" b="1" dirty="0" smtClean="0">
                <a:solidFill>
                  <a:srgbClr val="0070C0"/>
                </a:solidFill>
                <a:latin typeface="Courier New" panose="02070309020205020404" pitchFamily="49" charset="0"/>
                <a:cs typeface="Courier New" panose="02070309020205020404" pitchFamily="49" charset="0"/>
              </a:rPr>
              <a:t>space</a:t>
            </a:r>
            <a:r>
              <a:rPr lang="en-US" dirty="0" smtClean="0"/>
              <a:t> </a:t>
            </a:r>
          </a:p>
          <a:p>
            <a:pPr marL="0" indent="0">
              <a:buNone/>
            </a:pPr>
            <a:r>
              <a:rPr lang="en-US" dirty="0" smtClean="0"/>
              <a:t>error </a:t>
            </a:r>
            <a:r>
              <a:rPr lang="en-US" dirty="0"/>
              <a:t>message instead of </a:t>
            </a:r>
            <a:endParaRPr lang="en-US" dirty="0" smtClean="0"/>
          </a:p>
          <a:p>
            <a:pPr marL="0" indent="0">
              <a:buNone/>
            </a:pPr>
            <a:r>
              <a:rPr lang="en-US" sz="1800" b="1" dirty="0" err="1" smtClean="0">
                <a:solidFill>
                  <a:srgbClr val="0070C0"/>
                </a:solidFill>
                <a:latin typeface="Courier New" panose="02070309020205020404" pitchFamily="49" charset="0"/>
                <a:cs typeface="Courier New" panose="02070309020205020404" pitchFamily="49" charset="0"/>
              </a:rPr>
              <a:t>java.lang.OutOfMemoryError</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Permgen</a:t>
            </a:r>
            <a:r>
              <a:rPr lang="en-US" sz="1800" b="1" dirty="0">
                <a:solidFill>
                  <a:srgbClr val="0070C0"/>
                </a:solidFill>
                <a:latin typeface="Courier New" panose="02070309020205020404" pitchFamily="49" charset="0"/>
                <a:cs typeface="Courier New" panose="02070309020205020404" pitchFamily="49" charset="0"/>
              </a:rPr>
              <a:t> space </a:t>
            </a:r>
            <a:endParaRPr lang="en-US" sz="1800" b="1" dirty="0" smtClean="0">
              <a:solidFill>
                <a:srgbClr val="0070C0"/>
              </a:solidFill>
              <a:latin typeface="Courier New" panose="02070309020205020404" pitchFamily="49" charset="0"/>
              <a:cs typeface="Courier New" panose="02070309020205020404" pitchFamily="49" charset="0"/>
            </a:endParaRPr>
          </a:p>
          <a:p>
            <a:pPr marL="0" indent="0">
              <a:buNone/>
            </a:pPr>
            <a:r>
              <a:rPr lang="en-US" dirty="0" smtClean="0"/>
              <a:t>when </a:t>
            </a:r>
            <a:r>
              <a:rPr lang="en-US" dirty="0"/>
              <a:t>you run out of memory.</a:t>
            </a:r>
          </a:p>
          <a:p>
            <a:pPr marL="0" indent="0">
              <a:buNone/>
            </a:pPr>
            <a:r>
              <a:rPr lang="en-US" dirty="0" smtClean="0"/>
              <a:t>This </a:t>
            </a:r>
            <a:r>
              <a:rPr lang="en-US" dirty="0"/>
              <a:t>is part of the convergence of the Oracle </a:t>
            </a:r>
            <a:r>
              <a:rPr lang="en-US" dirty="0" err="1"/>
              <a:t>JRockit</a:t>
            </a:r>
            <a:r>
              <a:rPr lang="en-US" dirty="0"/>
              <a:t> and </a:t>
            </a:r>
            <a:r>
              <a:rPr lang="en-US" dirty="0" err="1"/>
              <a:t>HotSpot</a:t>
            </a:r>
            <a:r>
              <a:rPr lang="en-US" dirty="0"/>
              <a:t> JVMs</a:t>
            </a:r>
            <a:r>
              <a:rPr lang="en-US" dirty="0" smtClean="0"/>
              <a:t>.</a:t>
            </a:r>
          </a:p>
          <a:p>
            <a:pPr marL="0" indent="0">
              <a:buNone/>
            </a:pPr>
            <a:endParaRPr lang="en-US" sz="1600" dirty="0" smtClean="0"/>
          </a:p>
          <a:p>
            <a:pPr marL="0" indent="0">
              <a:buNone/>
            </a:pPr>
            <a:r>
              <a:rPr lang="en-US" sz="1600" dirty="0" smtClean="0"/>
              <a:t>The </a:t>
            </a:r>
            <a:r>
              <a:rPr lang="en-US" sz="1600" dirty="0"/>
              <a:t>proposed implementation will allocate class meta-data in native memory and move interned Strings and class statics to the Java heap. [http://openjdk.java.net/jeps/122]</a:t>
            </a:r>
          </a:p>
        </p:txBody>
      </p:sp>
    </p:spTree>
    <p:extLst>
      <p:ext uri="{BB962C8B-B14F-4D97-AF65-F5344CB8AC3E}">
        <p14:creationId xmlns:p14="http://schemas.microsoft.com/office/powerpoint/2010/main" xmlns="" val="3018844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11</a:t>
            </a:fld>
            <a:endParaRPr lang="en-US"/>
          </a:p>
        </p:txBody>
      </p:sp>
      <p:sp>
        <p:nvSpPr>
          <p:cNvPr id="3" name="Title 2"/>
          <p:cNvSpPr>
            <a:spLocks noGrp="1"/>
          </p:cNvSpPr>
          <p:nvPr>
            <p:ph type="title"/>
          </p:nvPr>
        </p:nvSpPr>
        <p:spPr>
          <a:xfrm>
            <a:off x="4007352" y="548680"/>
            <a:ext cx="5018502" cy="990000"/>
          </a:xfrm>
        </p:spPr>
        <p:txBody>
          <a:bodyPr/>
          <a:lstStyle/>
          <a:p>
            <a:r>
              <a:rPr lang="en-US" b="1" dirty="0"/>
              <a:t>What's New in JDK 8</a:t>
            </a:r>
            <a:br>
              <a:rPr lang="en-US" b="1" dirty="0"/>
            </a:br>
            <a:r>
              <a:rPr lang="en-GB" dirty="0" smtClean="0"/>
              <a:t>Default methods on interfaces</a:t>
            </a:r>
            <a:endParaRPr lang="en-GB" dirty="0"/>
          </a:p>
        </p:txBody>
      </p:sp>
      <p:sp>
        <p:nvSpPr>
          <p:cNvPr id="4" name="Content Placeholder 3"/>
          <p:cNvSpPr>
            <a:spLocks noGrp="1"/>
          </p:cNvSpPr>
          <p:nvPr>
            <p:ph idx="1"/>
          </p:nvPr>
        </p:nvSpPr>
        <p:spPr>
          <a:xfrm>
            <a:off x="179512" y="1556792"/>
            <a:ext cx="8846342" cy="5202688"/>
          </a:xfrm>
        </p:spPr>
        <p:txBody>
          <a:bodyPr>
            <a:normAutofit/>
          </a:bodyPr>
          <a:lstStyle/>
          <a:p>
            <a:pPr marL="0" indent="0">
              <a:buNone/>
            </a:pPr>
            <a:endParaRPr lang="en-US" dirty="0" smtClean="0"/>
          </a:p>
          <a:p>
            <a:pPr marL="0" indent="0">
              <a:buNone/>
            </a:pPr>
            <a:r>
              <a:rPr lang="en-US" dirty="0" smtClean="0"/>
              <a:t>Default </a:t>
            </a:r>
            <a:r>
              <a:rPr lang="en-US" dirty="0"/>
              <a:t>methods can be added to any interface. Like the name implies, any class that implements the interface but does not override the method will get the default implementation</a:t>
            </a:r>
            <a:r>
              <a:rPr lang="en-US" dirty="0" smtClean="0"/>
              <a:t>.</a:t>
            </a:r>
          </a:p>
          <a:p>
            <a:pPr marL="0" indent="0">
              <a:buNone/>
            </a:pPr>
            <a:r>
              <a:rPr lang="en-US" sz="1800" b="1" dirty="0">
                <a:solidFill>
                  <a:srgbClr val="0070C0"/>
                </a:solidFill>
                <a:latin typeface="Courier New" panose="02070309020205020404" pitchFamily="49" charset="0"/>
                <a:cs typeface="Courier New" panose="02070309020205020404" pitchFamily="49" charset="0"/>
              </a:rPr>
              <a:t/>
            </a:r>
            <a:br>
              <a:rPr lang="en-US" sz="1800" b="1" dirty="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interface </a:t>
            </a:r>
            <a:r>
              <a:rPr lang="en-US" sz="1800" b="1" dirty="0">
                <a:solidFill>
                  <a:srgbClr val="0070C0"/>
                </a:solidFill>
                <a:latin typeface="Courier New" panose="02070309020205020404" pitchFamily="49" charset="0"/>
                <a:cs typeface="Courier New" panose="02070309020205020404" pitchFamily="49" charset="0"/>
              </a:rPr>
              <a:t>Bar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default </a:t>
            </a:r>
            <a:r>
              <a:rPr lang="en-US" sz="1800" b="1" dirty="0">
                <a:solidFill>
                  <a:srgbClr val="0070C0"/>
                </a:solidFill>
                <a:latin typeface="Courier New" panose="02070309020205020404" pitchFamily="49" charset="0"/>
                <a:cs typeface="Courier New" panose="02070309020205020404" pitchFamily="49" charset="0"/>
              </a:rPr>
              <a:t>void talk()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err="1" smtClean="0">
                <a:solidFill>
                  <a:srgbClr val="0070C0"/>
                </a:solidFill>
                <a:latin typeface="Courier New" panose="02070309020205020404" pitchFamily="49" charset="0"/>
                <a:cs typeface="Courier New" panose="02070309020205020404" pitchFamily="49" charset="0"/>
              </a:rPr>
              <a:t>System.out.println</a:t>
            </a:r>
            <a:r>
              <a:rPr lang="en-US" sz="1800" b="1" dirty="0">
                <a:solidFill>
                  <a:srgbClr val="0070C0"/>
                </a:solidFill>
                <a:latin typeface="Courier New" panose="02070309020205020404" pitchFamily="49" charset="0"/>
                <a:cs typeface="Courier New" panose="02070309020205020404" pitchFamily="49" charset="0"/>
              </a:rPr>
              <a:t>("Bar!");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a:t>
            </a:r>
          </a:p>
          <a:p>
            <a:pPr marL="0" indent="0">
              <a:buNone/>
            </a:pPr>
            <a:endParaRPr lang="en-US" sz="1800" b="1" dirty="0" smtClean="0">
              <a:solidFill>
                <a:srgbClr val="0070C0"/>
              </a:solidFill>
              <a:latin typeface="Courier New" panose="02070309020205020404" pitchFamily="49" charset="0"/>
              <a:cs typeface="Courier New" panose="02070309020205020404" pitchFamily="49" charset="0"/>
            </a:endParaRP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class </a:t>
            </a:r>
            <a:r>
              <a:rPr lang="en-US" sz="1800" b="1" dirty="0" err="1" smtClean="0">
                <a:solidFill>
                  <a:srgbClr val="0070C0"/>
                </a:solidFill>
                <a:latin typeface="Courier New" panose="02070309020205020404" pitchFamily="49" charset="0"/>
                <a:cs typeface="Courier New" panose="02070309020205020404" pitchFamily="49" charset="0"/>
              </a:rPr>
              <a:t>MyBar</a:t>
            </a: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implements </a:t>
            </a:r>
            <a:r>
              <a:rPr lang="en-US" sz="1800" b="1" dirty="0" smtClean="0">
                <a:solidFill>
                  <a:srgbClr val="0070C0"/>
                </a:solidFill>
                <a:latin typeface="Courier New" panose="02070309020205020404" pitchFamily="49" charset="0"/>
                <a:cs typeface="Courier New" panose="02070309020205020404" pitchFamily="49" charset="0"/>
              </a:rPr>
              <a:t>Bar </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a:t>
            </a:r>
          </a:p>
          <a:p>
            <a:pPr marL="0" indent="0">
              <a:buNone/>
            </a:pPr>
            <a:endParaRPr lang="en-US" sz="1800" b="1" dirty="0" smtClean="0">
              <a:solidFill>
                <a:srgbClr val="0070C0"/>
              </a:solidFill>
              <a:latin typeface="Courier New" panose="02070309020205020404" pitchFamily="49" charset="0"/>
              <a:cs typeface="Courier New" panose="02070309020205020404" pitchFamily="49" charset="0"/>
            </a:endParaRPr>
          </a:p>
          <a:p>
            <a:pPr marL="0" indent="0">
              <a:buNone/>
            </a:pPr>
            <a:endParaRPr lang="en-US" sz="1800" b="1" dirty="0" smtClean="0">
              <a:solidFill>
                <a:srgbClr val="0070C0"/>
              </a:solidFill>
              <a:latin typeface="Courier New" panose="02070309020205020404" pitchFamily="49" charset="0"/>
              <a:cs typeface="Courier New" panose="02070309020205020404" pitchFamily="49" charset="0"/>
            </a:endParaRPr>
          </a:p>
          <a:p>
            <a:pPr marL="0" indent="0">
              <a:buNone/>
            </a:pPr>
            <a:r>
              <a:rPr lang="en-US" sz="1800" b="1" dirty="0" err="1" smtClean="0">
                <a:solidFill>
                  <a:srgbClr val="0070C0"/>
                </a:solidFill>
                <a:latin typeface="Courier New" panose="02070309020205020404" pitchFamily="49" charset="0"/>
                <a:cs typeface="Courier New" panose="02070309020205020404" pitchFamily="49" charset="0"/>
              </a:rPr>
              <a:t>MyBar</a:t>
            </a: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err="1" smtClean="0">
                <a:solidFill>
                  <a:srgbClr val="0070C0"/>
                </a:solidFill>
                <a:latin typeface="Courier New" panose="02070309020205020404" pitchFamily="49" charset="0"/>
                <a:cs typeface="Courier New" panose="02070309020205020404" pitchFamily="49" charset="0"/>
              </a:rPr>
              <a:t>myBar</a:t>
            </a:r>
            <a:r>
              <a:rPr lang="en-US" sz="1800" b="1" dirty="0" smtClean="0">
                <a:solidFill>
                  <a:srgbClr val="0070C0"/>
                </a:solidFill>
                <a:latin typeface="Courier New" panose="02070309020205020404" pitchFamily="49" charset="0"/>
                <a:cs typeface="Courier New" panose="02070309020205020404" pitchFamily="49" charset="0"/>
              </a:rPr>
              <a:t> = new </a:t>
            </a:r>
            <a:r>
              <a:rPr lang="en-US" sz="1800" b="1" dirty="0" err="1" smtClean="0">
                <a:solidFill>
                  <a:srgbClr val="0070C0"/>
                </a:solidFill>
                <a:latin typeface="Courier New" panose="02070309020205020404" pitchFamily="49" charset="0"/>
                <a:cs typeface="Courier New" panose="02070309020205020404" pitchFamily="49" charset="0"/>
              </a:rPr>
              <a:t>MyBar</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err="1" smtClean="0">
                <a:solidFill>
                  <a:srgbClr val="0070C0"/>
                </a:solidFill>
                <a:latin typeface="Courier New" panose="02070309020205020404" pitchFamily="49" charset="0"/>
                <a:cs typeface="Courier New" panose="02070309020205020404" pitchFamily="49" charset="0"/>
              </a:rPr>
              <a:t>myBar.talk</a:t>
            </a:r>
            <a:r>
              <a:rPr lang="en-US" sz="1800" b="1" dirty="0" smtClean="0">
                <a:solidFill>
                  <a:srgbClr val="0070C0"/>
                </a:solidFill>
                <a:latin typeface="Courier New" panose="02070309020205020404" pitchFamily="49" charset="0"/>
                <a:cs typeface="Courier New" panose="02070309020205020404" pitchFamily="49" charset="0"/>
              </a:rPr>
              <a:t>();</a:t>
            </a:r>
            <a:endParaRPr lang="en-US" sz="18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828718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12</a:t>
            </a:fld>
            <a:endParaRPr lang="en-US"/>
          </a:p>
        </p:txBody>
      </p:sp>
      <p:sp>
        <p:nvSpPr>
          <p:cNvPr id="3" name="Title 2"/>
          <p:cNvSpPr>
            <a:spLocks noGrp="1"/>
          </p:cNvSpPr>
          <p:nvPr>
            <p:ph type="title"/>
          </p:nvPr>
        </p:nvSpPr>
        <p:spPr>
          <a:xfrm>
            <a:off x="4007352" y="548680"/>
            <a:ext cx="5018502" cy="990000"/>
          </a:xfrm>
        </p:spPr>
        <p:txBody>
          <a:bodyPr/>
          <a:lstStyle/>
          <a:p>
            <a:r>
              <a:rPr lang="en-US" b="1" dirty="0"/>
              <a:t>What's New in JDK 8</a:t>
            </a:r>
            <a:br>
              <a:rPr lang="en-US" b="1" dirty="0"/>
            </a:br>
            <a:r>
              <a:rPr lang="en-GB" dirty="0" smtClean="0"/>
              <a:t>Default methods on interfaces</a:t>
            </a:r>
            <a:endParaRPr lang="en-GB" dirty="0"/>
          </a:p>
        </p:txBody>
      </p:sp>
      <p:sp>
        <p:nvSpPr>
          <p:cNvPr id="4" name="Content Placeholder 3"/>
          <p:cNvSpPr>
            <a:spLocks noGrp="1"/>
          </p:cNvSpPr>
          <p:nvPr>
            <p:ph idx="1"/>
          </p:nvPr>
        </p:nvSpPr>
        <p:spPr>
          <a:xfrm>
            <a:off x="179512" y="1538680"/>
            <a:ext cx="8846342" cy="5202688"/>
          </a:xfrm>
        </p:spPr>
        <p:txBody>
          <a:bodyPr>
            <a:normAutofit/>
          </a:bodyPr>
          <a:lstStyle/>
          <a:p>
            <a:pPr marL="0" indent="0">
              <a:buNone/>
            </a:pPr>
            <a:r>
              <a:rPr lang="en-US" dirty="0" smtClean="0"/>
              <a:t>With a multiple inherited default method, you have to implement! </a:t>
            </a:r>
            <a:br>
              <a:rPr lang="en-US" dirty="0" smtClean="0"/>
            </a:br>
            <a:r>
              <a:rPr lang="en-US" dirty="0" smtClean="0"/>
              <a:t> </a:t>
            </a:r>
            <a:r>
              <a:rPr lang="en-US" sz="1800" b="1" dirty="0">
                <a:solidFill>
                  <a:srgbClr val="0070C0"/>
                </a:solidFill>
                <a:latin typeface="Courier New" panose="02070309020205020404" pitchFamily="49" charset="0"/>
                <a:cs typeface="Courier New" panose="02070309020205020404" pitchFamily="49" charset="0"/>
              </a:rPr>
              <a:t/>
            </a:r>
            <a:br>
              <a:rPr lang="en-US" sz="1800" b="1" dirty="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interface </a:t>
            </a:r>
            <a:r>
              <a:rPr lang="en-US" sz="1800" b="1" dirty="0">
                <a:solidFill>
                  <a:srgbClr val="0070C0"/>
                </a:solidFill>
                <a:latin typeface="Courier New" panose="02070309020205020404" pitchFamily="49" charset="0"/>
                <a:cs typeface="Courier New" panose="02070309020205020404" pitchFamily="49" charset="0"/>
              </a:rPr>
              <a:t>Foo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default </a:t>
            </a:r>
            <a:r>
              <a:rPr lang="en-US" sz="1800" b="1" dirty="0">
                <a:solidFill>
                  <a:srgbClr val="0070C0"/>
                </a:solidFill>
                <a:latin typeface="Courier New" panose="02070309020205020404" pitchFamily="49" charset="0"/>
                <a:cs typeface="Courier New" panose="02070309020205020404" pitchFamily="49" charset="0"/>
              </a:rPr>
              <a:t>void talk()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err="1" smtClean="0">
                <a:solidFill>
                  <a:srgbClr val="0070C0"/>
                </a:solidFill>
                <a:latin typeface="Courier New" panose="02070309020205020404" pitchFamily="49" charset="0"/>
                <a:cs typeface="Courier New" panose="02070309020205020404" pitchFamily="49" charset="0"/>
              </a:rPr>
              <a:t>System.out.println</a:t>
            </a:r>
            <a:r>
              <a:rPr lang="en-US" sz="1800" b="1" dirty="0">
                <a:solidFill>
                  <a:srgbClr val="0070C0"/>
                </a:solidFill>
                <a:latin typeface="Courier New" panose="02070309020205020404" pitchFamily="49" charset="0"/>
                <a:cs typeface="Courier New" panose="02070309020205020404" pitchFamily="49" charset="0"/>
              </a:rPr>
              <a:t>("Foo!");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a:t>
            </a: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interface </a:t>
            </a:r>
            <a:r>
              <a:rPr lang="en-US" sz="1800" b="1" dirty="0">
                <a:solidFill>
                  <a:srgbClr val="0070C0"/>
                </a:solidFill>
                <a:latin typeface="Courier New" panose="02070309020205020404" pitchFamily="49" charset="0"/>
                <a:cs typeface="Courier New" panose="02070309020205020404" pitchFamily="49" charset="0"/>
              </a:rPr>
              <a:t>Bar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default </a:t>
            </a:r>
            <a:r>
              <a:rPr lang="en-US" sz="1800" b="1" dirty="0">
                <a:solidFill>
                  <a:srgbClr val="0070C0"/>
                </a:solidFill>
                <a:latin typeface="Courier New" panose="02070309020205020404" pitchFamily="49" charset="0"/>
                <a:cs typeface="Courier New" panose="02070309020205020404" pitchFamily="49" charset="0"/>
              </a:rPr>
              <a:t>void talk()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System.out.println</a:t>
            </a:r>
            <a:r>
              <a:rPr lang="en-US" sz="1800" b="1" dirty="0">
                <a:solidFill>
                  <a:srgbClr val="0070C0"/>
                </a:solidFill>
                <a:latin typeface="Courier New" panose="02070309020205020404" pitchFamily="49" charset="0"/>
                <a:cs typeface="Courier New" panose="02070309020205020404" pitchFamily="49" charset="0"/>
              </a:rPr>
              <a:t>("Bar!");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a:t>
            </a: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class </a:t>
            </a:r>
            <a:r>
              <a:rPr lang="en-US" sz="1800" b="1" dirty="0" err="1">
                <a:solidFill>
                  <a:srgbClr val="0070C0"/>
                </a:solidFill>
                <a:latin typeface="Courier New" panose="02070309020205020404" pitchFamily="49" charset="0"/>
                <a:cs typeface="Courier New" panose="02070309020205020404" pitchFamily="49" charset="0"/>
              </a:rPr>
              <a:t>FooBar</a:t>
            </a:r>
            <a:r>
              <a:rPr lang="en-US" sz="1800" b="1" dirty="0">
                <a:solidFill>
                  <a:srgbClr val="0070C0"/>
                </a:solidFill>
                <a:latin typeface="Courier New" panose="02070309020205020404" pitchFamily="49" charset="0"/>
                <a:cs typeface="Courier New" panose="02070309020205020404" pitchFamily="49" charset="0"/>
              </a:rPr>
              <a:t> implements Foo, Bar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Override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void </a:t>
            </a:r>
            <a:r>
              <a:rPr lang="en-US" sz="1800" b="1" dirty="0">
                <a:solidFill>
                  <a:srgbClr val="0070C0"/>
                </a:solidFill>
                <a:latin typeface="Courier New" panose="02070309020205020404" pitchFamily="49" charset="0"/>
                <a:cs typeface="Courier New" panose="02070309020205020404" pitchFamily="49" charset="0"/>
              </a:rPr>
              <a:t>talk()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err="1" smtClean="0">
                <a:solidFill>
                  <a:srgbClr val="0070C0"/>
                </a:solidFill>
                <a:latin typeface="Courier New" panose="02070309020205020404" pitchFamily="49" charset="0"/>
                <a:cs typeface="Courier New" panose="02070309020205020404" pitchFamily="49" charset="0"/>
              </a:rPr>
              <a:t>Foo.super.talk</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a:t>
            </a:r>
            <a:endParaRPr lang="en-US" sz="18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57255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13</a:t>
            </a:fld>
            <a:endParaRPr lang="en-US"/>
          </a:p>
        </p:txBody>
      </p:sp>
      <p:sp>
        <p:nvSpPr>
          <p:cNvPr id="3" name="Title 2"/>
          <p:cNvSpPr>
            <a:spLocks noGrp="1"/>
          </p:cNvSpPr>
          <p:nvPr>
            <p:ph type="title"/>
          </p:nvPr>
        </p:nvSpPr>
        <p:spPr>
          <a:xfrm>
            <a:off x="4007352" y="548680"/>
            <a:ext cx="5018502" cy="990000"/>
          </a:xfrm>
        </p:spPr>
        <p:txBody>
          <a:bodyPr/>
          <a:lstStyle/>
          <a:p>
            <a:r>
              <a:rPr lang="en-US" b="1" dirty="0"/>
              <a:t>What's New in JDK 8</a:t>
            </a:r>
            <a:br>
              <a:rPr lang="en-US" b="1" dirty="0"/>
            </a:br>
            <a:r>
              <a:rPr lang="en-GB" dirty="0" smtClean="0"/>
              <a:t>Static methods on interfaces</a:t>
            </a:r>
            <a:endParaRPr lang="en-GB" dirty="0"/>
          </a:p>
        </p:txBody>
      </p:sp>
      <p:sp>
        <p:nvSpPr>
          <p:cNvPr id="4" name="Content Placeholder 3"/>
          <p:cNvSpPr>
            <a:spLocks noGrp="1"/>
          </p:cNvSpPr>
          <p:nvPr>
            <p:ph idx="1"/>
          </p:nvPr>
        </p:nvSpPr>
        <p:spPr>
          <a:xfrm>
            <a:off x="179512" y="1538680"/>
            <a:ext cx="8846342" cy="5202688"/>
          </a:xfrm>
        </p:spPr>
        <p:txBody>
          <a:bodyPr>
            <a:normAutofit/>
          </a:bodyPr>
          <a:lstStyle/>
          <a:p>
            <a:pPr marL="0" indent="0">
              <a:buNone/>
            </a:pPr>
            <a:endParaRPr lang="en-US" dirty="0" smtClean="0"/>
          </a:p>
          <a:p>
            <a:pPr marL="0" indent="0">
              <a:buNone/>
            </a:pPr>
            <a:r>
              <a:rPr lang="en-US" dirty="0" smtClean="0"/>
              <a:t>The </a:t>
            </a:r>
            <a:r>
              <a:rPr lang="en-US" dirty="0"/>
              <a:t>ability to add static methods to interfaces is </a:t>
            </a:r>
            <a:r>
              <a:rPr lang="en-US" dirty="0" smtClean="0"/>
              <a:t>a similar </a:t>
            </a:r>
            <a:r>
              <a:rPr lang="en-US" dirty="0"/>
              <a:t>change to the Java </a:t>
            </a:r>
            <a:r>
              <a:rPr lang="en-US" dirty="0" smtClean="0"/>
              <a:t>language: </a:t>
            </a:r>
          </a:p>
          <a:p>
            <a:pPr marL="0" indent="0">
              <a:buNone/>
            </a:pPr>
            <a:endParaRPr lang="en-US" dirty="0" smtClean="0"/>
          </a:p>
          <a:p>
            <a:pPr marL="0" indent="0">
              <a:buNone/>
            </a:pPr>
            <a:r>
              <a:rPr lang="en-US" dirty="0" smtClean="0"/>
              <a:t>This </a:t>
            </a:r>
            <a:r>
              <a:rPr lang="en-US" dirty="0"/>
              <a:t>makes “helper” methods easier to find since they can be located directly on the interface, instead of a different class such as </a:t>
            </a:r>
            <a:r>
              <a:rPr lang="en-US" dirty="0" err="1"/>
              <a:t>StreamUtil</a:t>
            </a:r>
            <a:r>
              <a:rPr lang="en-US" dirty="0"/>
              <a:t> or Streams.</a:t>
            </a:r>
          </a:p>
          <a:p>
            <a:pPr marL="0" indent="0">
              <a:buNone/>
            </a:pPr>
            <a:r>
              <a:rPr lang="en-US" dirty="0" smtClean="0"/>
              <a:t/>
            </a:r>
            <a:br>
              <a:rPr lang="en-US" dirty="0" smtClean="0"/>
            </a:br>
            <a:r>
              <a:rPr lang="en-US" dirty="0"/>
              <a:t>Here’s an example in the new Stream interface:</a:t>
            </a:r>
          </a:p>
          <a:p>
            <a:pPr marL="0" indent="0">
              <a:buNone/>
            </a:pP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public </a:t>
            </a:r>
            <a:r>
              <a:rPr lang="en-US" sz="1800" b="1" dirty="0">
                <a:solidFill>
                  <a:srgbClr val="0070C0"/>
                </a:solidFill>
                <a:latin typeface="Courier New" panose="02070309020205020404" pitchFamily="49" charset="0"/>
                <a:cs typeface="Courier New" panose="02070309020205020404" pitchFamily="49" charset="0"/>
              </a:rPr>
              <a:t>static&lt;T&gt; Stream&lt;T&gt; of(T... values) {</a:t>
            </a: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return </a:t>
            </a:r>
            <a:r>
              <a:rPr lang="en-US" sz="1800" b="1" dirty="0" err="1">
                <a:solidFill>
                  <a:srgbClr val="0070C0"/>
                </a:solidFill>
                <a:latin typeface="Courier New" panose="02070309020205020404" pitchFamily="49" charset="0"/>
                <a:cs typeface="Courier New" panose="02070309020205020404" pitchFamily="49" charset="0"/>
              </a:rPr>
              <a:t>Arrays.stream</a:t>
            </a:r>
            <a:r>
              <a:rPr lang="en-US" sz="1800" b="1" dirty="0">
                <a:solidFill>
                  <a:srgbClr val="0070C0"/>
                </a:solidFill>
                <a:latin typeface="Courier New" panose="02070309020205020404" pitchFamily="49" charset="0"/>
                <a:cs typeface="Courier New" panose="02070309020205020404" pitchFamily="49" charset="0"/>
              </a:rPr>
              <a:t>(values);</a:t>
            </a: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a:t>
            </a:r>
            <a:endParaRPr lang="en-US" sz="18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984762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14</a:t>
            </a:fld>
            <a:endParaRPr lang="en-US"/>
          </a:p>
        </p:txBody>
      </p:sp>
      <p:sp>
        <p:nvSpPr>
          <p:cNvPr id="3" name="Title 2"/>
          <p:cNvSpPr>
            <a:spLocks noGrp="1"/>
          </p:cNvSpPr>
          <p:nvPr>
            <p:ph type="title"/>
          </p:nvPr>
        </p:nvSpPr>
        <p:spPr/>
        <p:txBody>
          <a:bodyPr/>
          <a:lstStyle/>
          <a:p>
            <a:r>
              <a:rPr lang="en-US" b="1" dirty="0"/>
              <a:t>What's New in JDK 8</a:t>
            </a:r>
            <a:br>
              <a:rPr lang="en-US" b="1" dirty="0"/>
            </a:br>
            <a:r>
              <a:rPr lang="en-GB" dirty="0" smtClean="0"/>
              <a:t>Others</a:t>
            </a:r>
            <a:endParaRPr lang="en-GB" dirty="0"/>
          </a:p>
        </p:txBody>
      </p:sp>
      <p:sp>
        <p:nvSpPr>
          <p:cNvPr id="4" name="Content Placeholder 3"/>
          <p:cNvSpPr>
            <a:spLocks noGrp="1"/>
          </p:cNvSpPr>
          <p:nvPr>
            <p:ph idx="1"/>
          </p:nvPr>
        </p:nvSpPr>
        <p:spPr/>
        <p:txBody>
          <a:bodyPr/>
          <a:lstStyle/>
          <a:p>
            <a:r>
              <a:rPr lang="nl-NL" dirty="0" smtClean="0"/>
              <a:t>JDK </a:t>
            </a:r>
            <a:r>
              <a:rPr lang="nl-NL" dirty="0"/>
              <a:t>8 </a:t>
            </a:r>
            <a:r>
              <a:rPr lang="nl-NL" dirty="0" err="1"/>
              <a:t>includes</a:t>
            </a:r>
            <a:r>
              <a:rPr lang="nl-NL" dirty="0"/>
              <a:t> Java DB </a:t>
            </a:r>
            <a:r>
              <a:rPr lang="nl-NL" dirty="0" smtClean="0"/>
              <a:t>10.10 (</a:t>
            </a:r>
            <a:r>
              <a:rPr lang="nl-NL" dirty="0"/>
              <a:t>Apache Derby open source database</a:t>
            </a:r>
            <a:r>
              <a:rPr lang="nl-NL" dirty="0" smtClean="0"/>
              <a:t>)</a:t>
            </a:r>
          </a:p>
          <a:p>
            <a:r>
              <a:rPr lang="nl-NL" dirty="0"/>
              <a:t>The Java SE 8 release </a:t>
            </a:r>
            <a:r>
              <a:rPr lang="nl-NL" dirty="0" err="1"/>
              <a:t>contains</a:t>
            </a:r>
            <a:r>
              <a:rPr lang="nl-NL" dirty="0"/>
              <a:t> Java API for XML Processing (JAXP) </a:t>
            </a:r>
            <a:r>
              <a:rPr lang="nl-NL" dirty="0" smtClean="0"/>
              <a:t>1.6</a:t>
            </a:r>
          </a:p>
          <a:p>
            <a:endParaRPr lang="nl-NL" dirty="0"/>
          </a:p>
          <a:p>
            <a:endParaRPr lang="nl-NL" dirty="0" smtClean="0"/>
          </a:p>
          <a:p>
            <a:r>
              <a:rPr lang="nl-NL" dirty="0">
                <a:hlinkClick r:id="rId3"/>
              </a:rPr>
              <a:t>http://</a:t>
            </a:r>
            <a:r>
              <a:rPr lang="nl-NL" dirty="0" smtClean="0">
                <a:hlinkClick r:id="rId3"/>
              </a:rPr>
              <a:t>www.oracle.com/technetwork/java/javase/8-whats-new-2157071.html</a:t>
            </a:r>
            <a:endParaRPr lang="nl-NL" dirty="0" smtClean="0"/>
          </a:p>
          <a:p>
            <a:endParaRPr lang="nl-NL" dirty="0"/>
          </a:p>
          <a:p>
            <a:endParaRPr lang="en-US" dirty="0"/>
          </a:p>
          <a:p>
            <a:endParaRPr lang="nl-NL" dirty="0"/>
          </a:p>
          <a:p>
            <a:endParaRPr lang="en-GB" dirty="0"/>
          </a:p>
        </p:txBody>
      </p:sp>
    </p:spTree>
    <p:extLst>
      <p:ext uri="{BB962C8B-B14F-4D97-AF65-F5344CB8AC3E}">
        <p14:creationId xmlns:p14="http://schemas.microsoft.com/office/powerpoint/2010/main" xmlns="" val="3275036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15</a:t>
            </a:fld>
            <a:endParaRPr lang="en-US"/>
          </a:p>
        </p:txBody>
      </p:sp>
      <p:sp>
        <p:nvSpPr>
          <p:cNvPr id="3" name="Title 2"/>
          <p:cNvSpPr>
            <a:spLocks noGrp="1"/>
          </p:cNvSpPr>
          <p:nvPr>
            <p:ph type="title"/>
          </p:nvPr>
        </p:nvSpPr>
        <p:spPr/>
        <p:txBody>
          <a:bodyPr/>
          <a:lstStyle/>
          <a:p>
            <a:r>
              <a:rPr lang="en-US" dirty="0"/>
              <a:t>Lambda Expressions</a:t>
            </a:r>
            <a:endParaRPr lang="en-GB" dirty="0"/>
          </a:p>
        </p:txBody>
      </p:sp>
      <p:sp>
        <p:nvSpPr>
          <p:cNvPr id="4" name="Content Placeholder 3"/>
          <p:cNvSpPr>
            <a:spLocks noGrp="1"/>
          </p:cNvSpPr>
          <p:nvPr>
            <p:ph idx="1"/>
          </p:nvPr>
        </p:nvSpPr>
        <p:spPr/>
        <p:txBody>
          <a:bodyPr/>
          <a:lstStyle/>
          <a:p>
            <a:r>
              <a:rPr lang="en-US" dirty="0"/>
              <a:t>Lambda </a:t>
            </a:r>
            <a:r>
              <a:rPr lang="en-US" dirty="0" smtClean="0"/>
              <a:t>Expressions</a:t>
            </a:r>
          </a:p>
          <a:p>
            <a:pPr lvl="1"/>
            <a:r>
              <a:rPr lang="en-US" dirty="0" smtClean="0"/>
              <a:t>A </a:t>
            </a:r>
            <a:r>
              <a:rPr lang="en-US" dirty="0"/>
              <a:t>new language </a:t>
            </a:r>
            <a:r>
              <a:rPr lang="en-US" dirty="0" smtClean="0"/>
              <a:t>feature.</a:t>
            </a:r>
          </a:p>
          <a:p>
            <a:pPr lvl="1"/>
            <a:r>
              <a:rPr lang="en-US" dirty="0" smtClean="0"/>
              <a:t>Enable </a:t>
            </a:r>
            <a:r>
              <a:rPr lang="en-US" dirty="0"/>
              <a:t>you to treat functionality as a method argument, or code as data. </a:t>
            </a:r>
            <a:endParaRPr lang="en-US" dirty="0" smtClean="0"/>
          </a:p>
          <a:p>
            <a:pPr lvl="1"/>
            <a:r>
              <a:rPr lang="en-US" dirty="0" smtClean="0"/>
              <a:t>Lambda </a:t>
            </a:r>
            <a:r>
              <a:rPr lang="en-US" dirty="0"/>
              <a:t>expressions let you express instances of single-method interfaces (referred to as functional interfaces) more compactly.</a:t>
            </a:r>
          </a:p>
          <a:p>
            <a:endParaRPr lang="en-GB" dirty="0"/>
          </a:p>
        </p:txBody>
      </p:sp>
    </p:spTree>
    <p:extLst>
      <p:ext uri="{BB962C8B-B14F-4D97-AF65-F5344CB8AC3E}">
        <p14:creationId xmlns:p14="http://schemas.microsoft.com/office/powerpoint/2010/main" xmlns="" val="2465564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16</a:t>
            </a:fld>
            <a:endParaRPr lang="en-US"/>
          </a:p>
        </p:txBody>
      </p:sp>
      <p:sp>
        <p:nvSpPr>
          <p:cNvPr id="3" name="Title 2"/>
          <p:cNvSpPr>
            <a:spLocks noGrp="1"/>
          </p:cNvSpPr>
          <p:nvPr>
            <p:ph type="title"/>
          </p:nvPr>
        </p:nvSpPr>
        <p:spPr/>
        <p:txBody>
          <a:bodyPr/>
          <a:lstStyle/>
          <a:p>
            <a:r>
              <a:rPr lang="en-GB" dirty="0" smtClean="0"/>
              <a:t>Lambda Expressions</a:t>
            </a:r>
            <a:endParaRPr lang="en-GB" dirty="0"/>
          </a:p>
        </p:txBody>
      </p:sp>
      <p:sp>
        <p:nvSpPr>
          <p:cNvPr id="4" name="Content Placeholder 3"/>
          <p:cNvSpPr>
            <a:spLocks noGrp="1"/>
          </p:cNvSpPr>
          <p:nvPr>
            <p:ph idx="1"/>
          </p:nvPr>
        </p:nvSpPr>
        <p:spPr>
          <a:xfrm>
            <a:off x="457200" y="1628800"/>
            <a:ext cx="8211600" cy="4824536"/>
          </a:xfrm>
        </p:spPr>
        <p:txBody>
          <a:bodyPr/>
          <a:lstStyle/>
          <a:p>
            <a:r>
              <a:rPr lang="en-GB" b="1" dirty="0" smtClean="0"/>
              <a:t>What</a:t>
            </a:r>
            <a:r>
              <a:rPr lang="en-GB" dirty="0" smtClean="0"/>
              <a:t> is a Lambda Expression?</a:t>
            </a:r>
          </a:p>
          <a:p>
            <a:pPr lvl="1"/>
            <a:r>
              <a:rPr lang="en-GB" dirty="0" smtClean="0"/>
              <a:t>A lambda expression is an anonymous function. See it as a method without a declaration. (no access modifier, return value declaration, and name)</a:t>
            </a:r>
          </a:p>
          <a:p>
            <a:pPr lvl="1"/>
            <a:r>
              <a:rPr lang="en-GB" dirty="0"/>
              <a:t>‘functional expression treated as a variable’ </a:t>
            </a:r>
            <a:r>
              <a:rPr lang="en-GB" dirty="0" smtClean="0"/>
              <a:t>.</a:t>
            </a:r>
          </a:p>
          <a:p>
            <a:pPr lvl="1"/>
            <a:r>
              <a:rPr lang="en-GB" dirty="0" smtClean="0"/>
              <a:t>Ability to pass “functionality” as an argument, previous only possible using inner class.</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5575" y="3717032"/>
            <a:ext cx="7691955" cy="2160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6311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17</a:t>
            </a:fld>
            <a:endParaRPr lang="en-US"/>
          </a:p>
        </p:txBody>
      </p:sp>
      <p:sp>
        <p:nvSpPr>
          <p:cNvPr id="3" name="Title 2"/>
          <p:cNvSpPr>
            <a:spLocks noGrp="1"/>
          </p:cNvSpPr>
          <p:nvPr>
            <p:ph type="title"/>
          </p:nvPr>
        </p:nvSpPr>
        <p:spPr/>
        <p:txBody>
          <a:bodyPr/>
          <a:lstStyle/>
          <a:p>
            <a:r>
              <a:rPr lang="en-GB" dirty="0" smtClean="0"/>
              <a:t>Lambda Expressions</a:t>
            </a:r>
            <a:endParaRPr lang="en-GB" dirty="0"/>
          </a:p>
        </p:txBody>
      </p:sp>
      <p:sp>
        <p:nvSpPr>
          <p:cNvPr id="4" name="Content Placeholder 3"/>
          <p:cNvSpPr>
            <a:spLocks noGrp="1"/>
          </p:cNvSpPr>
          <p:nvPr>
            <p:ph idx="1"/>
          </p:nvPr>
        </p:nvSpPr>
        <p:spPr>
          <a:xfrm>
            <a:off x="457200" y="1628800"/>
            <a:ext cx="8211600" cy="4824536"/>
          </a:xfrm>
        </p:spPr>
        <p:txBody>
          <a:bodyPr/>
          <a:lstStyle/>
          <a:p>
            <a:r>
              <a:rPr lang="en-GB" b="1" dirty="0" smtClean="0"/>
              <a:t>What</a:t>
            </a:r>
            <a:r>
              <a:rPr lang="en-GB" dirty="0" smtClean="0"/>
              <a:t> is a Lambda Expression?</a:t>
            </a:r>
          </a:p>
          <a:p>
            <a:pPr lvl="1"/>
            <a:r>
              <a:rPr lang="en-GB" dirty="0" smtClean="0"/>
              <a:t>A lambda expression is an anonymous function. See it as a method without a declaration. (no access modifier, return value declaration, and name)</a:t>
            </a:r>
          </a:p>
          <a:p>
            <a:pPr lvl="1"/>
            <a:r>
              <a:rPr lang="en-GB" dirty="0"/>
              <a:t>‘functional expression treated as a variable’ </a:t>
            </a:r>
            <a:r>
              <a:rPr lang="en-GB" dirty="0" smtClean="0"/>
              <a:t>.</a:t>
            </a:r>
          </a:p>
          <a:p>
            <a:pPr lvl="1"/>
            <a:r>
              <a:rPr lang="en-GB" dirty="0"/>
              <a:t>Ability to pass “functionality” as an argument, previous only possible using inner class.</a:t>
            </a:r>
          </a:p>
          <a:p>
            <a:r>
              <a:rPr lang="en-GB" b="1" dirty="0" smtClean="0"/>
              <a:t>Why</a:t>
            </a:r>
            <a:r>
              <a:rPr lang="en-GB" dirty="0" smtClean="0"/>
              <a:t> do we need lambda expressions?</a:t>
            </a:r>
          </a:p>
          <a:p>
            <a:pPr lvl="1"/>
            <a:r>
              <a:rPr lang="en-GB" dirty="0" smtClean="0"/>
              <a:t>Convenience. Write a method in the same place you are going to use it. </a:t>
            </a:r>
          </a:p>
          <a:p>
            <a:pPr lvl="1"/>
            <a:r>
              <a:rPr lang="en-GB" dirty="0" smtClean="0"/>
              <a:t>In the ‘old days’ Functions where not important for Java. On their own they cannot live in Java world. Lambda Expressions makes a Function a first class citizen, they exists on their own.</a:t>
            </a:r>
          </a:p>
          <a:p>
            <a:pPr lvl="1"/>
            <a:r>
              <a:rPr lang="en-US" dirty="0" smtClean="0"/>
              <a:t>They </a:t>
            </a:r>
            <a:r>
              <a:rPr lang="en-US" dirty="0"/>
              <a:t>make it easier to distribute processing of collections over multiple </a:t>
            </a:r>
            <a:r>
              <a:rPr lang="en-US" dirty="0" smtClean="0"/>
              <a:t>threads.</a:t>
            </a:r>
            <a:endParaRPr lang="en-GB" dirty="0" smtClean="0"/>
          </a:p>
          <a:p>
            <a:r>
              <a:rPr lang="en-GB" b="1" dirty="0" smtClean="0"/>
              <a:t>How</a:t>
            </a:r>
            <a:r>
              <a:rPr lang="en-GB" dirty="0" smtClean="0"/>
              <a:t> do we define a lambda expression? </a:t>
            </a:r>
          </a:p>
          <a:p>
            <a:pPr lvl="1"/>
            <a:r>
              <a:rPr lang="en-GB" dirty="0" smtClean="0"/>
              <a:t>(Parameters) -&gt; { Executed code }</a:t>
            </a:r>
          </a:p>
          <a:p>
            <a:pPr lvl="1"/>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48064" y="5071544"/>
            <a:ext cx="3974440" cy="1710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741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18</a:t>
            </a:fld>
            <a:endParaRPr lang="en-US"/>
          </a:p>
        </p:txBody>
      </p:sp>
      <p:sp>
        <p:nvSpPr>
          <p:cNvPr id="3" name="Title 2"/>
          <p:cNvSpPr>
            <a:spLocks noGrp="1"/>
          </p:cNvSpPr>
          <p:nvPr>
            <p:ph type="title"/>
          </p:nvPr>
        </p:nvSpPr>
        <p:spPr/>
        <p:txBody>
          <a:bodyPr/>
          <a:lstStyle/>
          <a:p>
            <a:r>
              <a:rPr lang="en-US" dirty="0"/>
              <a:t>Structure of Lambda </a:t>
            </a:r>
            <a:r>
              <a:rPr lang="en-US" dirty="0" smtClean="0"/>
              <a:t>Expressions</a:t>
            </a:r>
            <a:r>
              <a:rPr lang="nl-NL" dirty="0"/>
              <a:t/>
            </a:r>
            <a:br>
              <a:rPr lang="nl-NL" dirty="0"/>
            </a:br>
            <a:endParaRPr lang="en-GB" dirty="0"/>
          </a:p>
        </p:txBody>
      </p:sp>
      <p:sp>
        <p:nvSpPr>
          <p:cNvPr id="4" name="Content Placeholder 3"/>
          <p:cNvSpPr>
            <a:spLocks noGrp="1"/>
          </p:cNvSpPr>
          <p:nvPr>
            <p:ph idx="1"/>
          </p:nvPr>
        </p:nvSpPr>
        <p:spPr>
          <a:xfrm>
            <a:off x="457200" y="1772816"/>
            <a:ext cx="8435280" cy="4824536"/>
          </a:xfrm>
        </p:spPr>
        <p:txBody>
          <a:bodyPr>
            <a:normAutofit fontScale="85000" lnSpcReduction="10000"/>
          </a:bodyPr>
          <a:lstStyle/>
          <a:p>
            <a:pPr fontAlgn="base"/>
            <a:r>
              <a:rPr lang="en-US" dirty="0" smtClean="0"/>
              <a:t>A </a:t>
            </a:r>
            <a:r>
              <a:rPr lang="en-US" dirty="0"/>
              <a:t>lambda expression can have zero, one or more parameters</a:t>
            </a:r>
            <a:r>
              <a:rPr lang="en-US" dirty="0" smtClean="0"/>
              <a:t>.</a:t>
            </a:r>
          </a:p>
          <a:p>
            <a:pPr fontAlgn="base"/>
            <a:endParaRPr lang="en-US" dirty="0" smtClean="0"/>
          </a:p>
          <a:p>
            <a:pPr fontAlgn="base"/>
            <a:r>
              <a:rPr lang="en-US" dirty="0" smtClean="0"/>
              <a:t>The type of the parameters can be explicitly declared or it can be inferred from the context. 	               is same as just </a:t>
            </a:r>
          </a:p>
          <a:p>
            <a:pPr fontAlgn="base"/>
            <a:r>
              <a:rPr lang="en-US" dirty="0" smtClean="0"/>
              <a:t>Parameters </a:t>
            </a:r>
            <a:r>
              <a:rPr lang="en-US" dirty="0"/>
              <a:t>are enclosed in parentheses and separated by commas. </a:t>
            </a:r>
            <a:endParaRPr lang="en-US" dirty="0" smtClean="0"/>
          </a:p>
          <a:p>
            <a:pPr marL="0" indent="0" fontAlgn="base">
              <a:buNone/>
            </a:pPr>
            <a:r>
              <a:rPr lang="en-US" dirty="0"/>
              <a:t>	</a:t>
            </a:r>
            <a:endParaRPr lang="en-US" dirty="0" smtClean="0"/>
          </a:p>
          <a:p>
            <a:pPr fontAlgn="base"/>
            <a:r>
              <a:rPr lang="en-US" dirty="0" smtClean="0"/>
              <a:t>When there is a single parameter, parentheses are not mandatory 	</a:t>
            </a:r>
          </a:p>
          <a:p>
            <a:pPr marL="0" indent="0" fontAlgn="base">
              <a:buNone/>
            </a:pPr>
            <a:r>
              <a:rPr lang="en-US" dirty="0"/>
              <a:t>	</a:t>
            </a:r>
            <a:endParaRPr lang="en-US" dirty="0" smtClean="0"/>
          </a:p>
          <a:p>
            <a:pPr fontAlgn="base"/>
            <a:r>
              <a:rPr lang="en-US" dirty="0" smtClean="0"/>
              <a:t>The body of the lambda expressions can contain zero, one or more statements.</a:t>
            </a:r>
          </a:p>
          <a:p>
            <a:pPr fontAlgn="base"/>
            <a:r>
              <a:rPr lang="en-US" dirty="0" smtClean="0"/>
              <a:t>If </a:t>
            </a:r>
            <a:r>
              <a:rPr lang="en-US" dirty="0"/>
              <a:t>body of lambda expression has single statement curly brackets are not mandatory and the return type of the anonymous function is the same as that of the body expression.</a:t>
            </a:r>
          </a:p>
          <a:p>
            <a:pPr fontAlgn="base"/>
            <a:r>
              <a:rPr lang="en-US" dirty="0"/>
              <a:t>When there is more than one statement in body than these must be enclosed in curly brackets (a code block) and the return type of the anonymous function is the same as the type of the value returned within the code block, or void if nothing is returned.</a:t>
            </a:r>
          </a:p>
          <a:p>
            <a:endParaRPr lang="en-GB"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2132856"/>
            <a:ext cx="44275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7958" y="4077071"/>
            <a:ext cx="1736725" cy="182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80136" y="3405630"/>
            <a:ext cx="6157913" cy="250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1537936" y="3336648"/>
            <a:ext cx="367408" cy="338554"/>
          </a:xfrm>
          <a:prstGeom prst="rect">
            <a:avLst/>
          </a:prstGeom>
          <a:solidFill>
            <a:schemeClr val="bg1"/>
          </a:solidFill>
        </p:spPr>
        <p:txBody>
          <a:bodyPr wrap="none">
            <a:spAutoFit/>
          </a:bodyPr>
          <a:lstStyle/>
          <a:p>
            <a:r>
              <a:rPr lang="en-US" sz="1600" dirty="0" smtClean="0"/>
              <a:t>or</a:t>
            </a:r>
            <a:endParaRPr lang="en-GB" dirty="0"/>
          </a:p>
        </p:txBody>
      </p:sp>
      <p:sp>
        <p:nvSpPr>
          <p:cNvPr id="11" name="Rectangle 10"/>
          <p:cNvSpPr/>
          <p:nvPr/>
        </p:nvSpPr>
        <p:spPr>
          <a:xfrm>
            <a:off x="3632810" y="3335822"/>
            <a:ext cx="367408" cy="338554"/>
          </a:xfrm>
          <a:prstGeom prst="rect">
            <a:avLst/>
          </a:prstGeom>
          <a:solidFill>
            <a:schemeClr val="bg1"/>
          </a:solidFill>
        </p:spPr>
        <p:txBody>
          <a:bodyPr wrap="none">
            <a:spAutoFit/>
          </a:bodyPr>
          <a:lstStyle/>
          <a:p>
            <a:r>
              <a:rPr lang="en-US" sz="1600" dirty="0" smtClean="0"/>
              <a:t>or</a:t>
            </a:r>
            <a:endParaRPr lang="en-GB" sz="1600" dirty="0"/>
          </a:p>
        </p:txBody>
      </p:sp>
      <p:pic>
        <p:nvPicPr>
          <p:cNvPr id="4103" name="Picture 7"/>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37617" y="2740768"/>
            <a:ext cx="754063"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213576" y="2750496"/>
            <a:ext cx="304800" cy="220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3106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19</a:t>
            </a:fld>
            <a:endParaRPr lang="en-US"/>
          </a:p>
        </p:txBody>
      </p:sp>
      <p:sp>
        <p:nvSpPr>
          <p:cNvPr id="3" name="Title 2"/>
          <p:cNvSpPr>
            <a:spLocks noGrp="1"/>
          </p:cNvSpPr>
          <p:nvPr>
            <p:ph type="title"/>
          </p:nvPr>
        </p:nvSpPr>
        <p:spPr/>
        <p:txBody>
          <a:bodyPr/>
          <a:lstStyle/>
          <a:p>
            <a:r>
              <a:rPr lang="en-GB" dirty="0" smtClean="0"/>
              <a:t>Functional Interface</a:t>
            </a:r>
            <a:endParaRPr lang="en-GB" dirty="0"/>
          </a:p>
        </p:txBody>
      </p:sp>
      <p:sp>
        <p:nvSpPr>
          <p:cNvPr id="4" name="Content Placeholder 3"/>
          <p:cNvSpPr>
            <a:spLocks noGrp="1"/>
          </p:cNvSpPr>
          <p:nvPr>
            <p:ph idx="1"/>
          </p:nvPr>
        </p:nvSpPr>
        <p:spPr/>
        <p:txBody>
          <a:bodyPr>
            <a:normAutofit/>
          </a:bodyPr>
          <a:lstStyle/>
          <a:p>
            <a:r>
              <a:rPr lang="en-US" sz="1600" dirty="0" smtClean="0"/>
              <a:t>Functional </a:t>
            </a:r>
            <a:r>
              <a:rPr lang="en-US" sz="1600" dirty="0"/>
              <a:t>Interface is an interface with just </a:t>
            </a:r>
            <a:r>
              <a:rPr lang="en-US" sz="1600" b="1" dirty="0"/>
              <a:t>one</a:t>
            </a:r>
            <a:r>
              <a:rPr lang="en-US" sz="1600" dirty="0"/>
              <a:t> abstract method declared in it</a:t>
            </a:r>
            <a:r>
              <a:rPr lang="en-US" sz="1600" dirty="0" smtClean="0"/>
              <a:t>.</a:t>
            </a:r>
          </a:p>
          <a:p>
            <a:pPr marL="0" indent="0">
              <a:buNone/>
            </a:pPr>
            <a:r>
              <a:rPr lang="en-US" sz="1600" dirty="0" smtClean="0"/>
              <a:t>     (</a:t>
            </a:r>
            <a:r>
              <a:rPr lang="en-US" sz="1600" dirty="0"/>
              <a:t>so the interface may have other default and static methods)</a:t>
            </a:r>
            <a:br>
              <a:rPr lang="en-US" sz="1600" dirty="0"/>
            </a:br>
            <a:endParaRPr lang="en-US" sz="1600" dirty="0" smtClean="0"/>
          </a:p>
          <a:p>
            <a:r>
              <a:rPr lang="en-US" sz="1600" dirty="0" smtClean="0"/>
              <a:t>Indicated by the informative annotation </a:t>
            </a:r>
            <a:r>
              <a:rPr lang="en-US" sz="1600" i="1" dirty="0" smtClean="0"/>
              <a:t>@</a:t>
            </a:r>
            <a:r>
              <a:rPr lang="en-US" sz="1600" i="1" dirty="0" err="1" smtClean="0"/>
              <a:t>FunctionalInterface</a:t>
            </a:r>
            <a:endParaRPr lang="en-US" sz="1600" i="1" dirty="0" smtClean="0"/>
          </a:p>
          <a:p>
            <a:pPr marL="0" indent="0">
              <a:buNone/>
            </a:pPr>
            <a:r>
              <a:rPr lang="en-US" sz="1600" i="1" dirty="0" smtClean="0"/>
              <a:t>     (</a:t>
            </a:r>
            <a:r>
              <a:rPr lang="en-US" sz="1600" i="1" dirty="0"/>
              <a:t>the compiler will give an error if there are more abstract methods</a:t>
            </a:r>
            <a:r>
              <a:rPr lang="en-US" sz="1600" i="1" dirty="0" smtClean="0"/>
              <a:t>)</a:t>
            </a:r>
          </a:p>
          <a:p>
            <a:endParaRPr lang="en-US" sz="1600" i="1" dirty="0" smtClean="0"/>
          </a:p>
          <a:p>
            <a:r>
              <a:rPr lang="en-US" sz="1600" i="1" dirty="0" err="1"/>
              <a:t>java.lang.Runnable</a:t>
            </a:r>
            <a:r>
              <a:rPr lang="en-US" sz="1600" dirty="0"/>
              <a:t> is an example of a Functional Interface. </a:t>
            </a:r>
            <a:r>
              <a:rPr lang="en-US" sz="1600" dirty="0" smtClean="0"/>
              <a:t>There </a:t>
            </a:r>
            <a:r>
              <a:rPr lang="en-US" sz="1600" dirty="0"/>
              <a:t>is only one method void </a:t>
            </a:r>
            <a:r>
              <a:rPr lang="en-US" sz="1600" i="1" dirty="0"/>
              <a:t>run</a:t>
            </a:r>
            <a:r>
              <a:rPr lang="en-US" sz="1600" i="1" dirty="0" smtClean="0"/>
              <a:t>(). </a:t>
            </a:r>
          </a:p>
          <a:p>
            <a:endParaRPr lang="en-US" sz="1600" i="1" dirty="0"/>
          </a:p>
          <a:p>
            <a:endParaRPr lang="en-US" sz="1600" i="1" dirty="0" smtClean="0"/>
          </a:p>
          <a:p>
            <a:endParaRPr lang="en-US" sz="1600" i="1" dirty="0"/>
          </a:p>
          <a:p>
            <a:endParaRPr lang="en-US" sz="1600" i="1" dirty="0" smtClean="0"/>
          </a:p>
          <a:p>
            <a:endParaRPr lang="en-US" sz="1600" i="1" dirty="0"/>
          </a:p>
          <a:p>
            <a:endParaRPr lang="en-US" sz="1600" i="1" dirty="0" smtClean="0"/>
          </a:p>
          <a:p>
            <a:r>
              <a:rPr lang="en-US" sz="1600" dirty="0" smtClean="0"/>
              <a:t>Other examples are </a:t>
            </a:r>
            <a:r>
              <a:rPr lang="nl-NL" sz="1600" dirty="0" err="1" smtClean="0"/>
              <a:t>Comparator</a:t>
            </a:r>
            <a:r>
              <a:rPr lang="nl-NL" sz="1600" dirty="0" smtClean="0"/>
              <a:t> and </a:t>
            </a:r>
            <a:r>
              <a:rPr lang="nl-NL" sz="1600" dirty="0" err="1" smtClean="0"/>
              <a:t>ActionListener</a:t>
            </a:r>
            <a:r>
              <a:rPr lang="nl-NL" sz="1600" dirty="0"/>
              <a:t>.</a:t>
            </a:r>
            <a:endParaRPr lang="en-US" sz="1600" dirty="0"/>
          </a:p>
          <a:p>
            <a:endParaRPr lang="en-GB" sz="1600" dirty="0"/>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5576" y="4581128"/>
            <a:ext cx="3305155" cy="1412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04829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smtClean="0"/>
              <a:t>Agenda</a:t>
            </a:r>
            <a:endParaRPr lang="nl-NL" dirty="0"/>
          </a:p>
        </p:txBody>
      </p:sp>
      <p:sp>
        <p:nvSpPr>
          <p:cNvPr id="6" name="Content Placeholder 5"/>
          <p:cNvSpPr>
            <a:spLocks noGrp="1"/>
          </p:cNvSpPr>
          <p:nvPr>
            <p:ph idx="1"/>
          </p:nvPr>
        </p:nvSpPr>
        <p:spPr>
          <a:xfrm>
            <a:off x="457200" y="1772816"/>
            <a:ext cx="4546848" cy="4824536"/>
          </a:xfrm>
        </p:spPr>
        <p:txBody>
          <a:bodyPr/>
          <a:lstStyle/>
          <a:p>
            <a:r>
              <a:rPr lang="nl-NL" dirty="0" err="1" smtClean="0"/>
              <a:t>What's</a:t>
            </a:r>
            <a:r>
              <a:rPr lang="nl-NL" dirty="0" smtClean="0"/>
              <a:t> </a:t>
            </a:r>
            <a:r>
              <a:rPr lang="nl-NL" dirty="0"/>
              <a:t>new in Java </a:t>
            </a:r>
            <a:r>
              <a:rPr lang="nl-NL" dirty="0" smtClean="0"/>
              <a:t>8</a:t>
            </a:r>
          </a:p>
          <a:p>
            <a:pPr lvl="1"/>
            <a:r>
              <a:rPr lang="nl-NL" dirty="0" smtClean="0"/>
              <a:t>Type </a:t>
            </a:r>
            <a:r>
              <a:rPr lang="nl-NL" dirty="0" err="1" smtClean="0"/>
              <a:t>annotations</a:t>
            </a:r>
            <a:endParaRPr lang="nl-NL" dirty="0" smtClean="0"/>
          </a:p>
          <a:p>
            <a:pPr lvl="1"/>
            <a:r>
              <a:rPr lang="nl-NL" dirty="0" err="1" smtClean="0"/>
              <a:t>Reflection</a:t>
            </a:r>
            <a:r>
              <a:rPr lang="nl-NL" dirty="0" smtClean="0"/>
              <a:t> </a:t>
            </a:r>
          </a:p>
          <a:p>
            <a:pPr lvl="1"/>
            <a:r>
              <a:rPr lang="nl-NL" dirty="0" smtClean="0"/>
              <a:t>Compact </a:t>
            </a:r>
            <a:r>
              <a:rPr lang="nl-NL" dirty="0" err="1" smtClean="0"/>
              <a:t>profiles</a:t>
            </a:r>
            <a:endParaRPr lang="nl-NL" dirty="0" smtClean="0"/>
          </a:p>
          <a:p>
            <a:pPr lvl="1"/>
            <a:r>
              <a:rPr lang="en-US" dirty="0"/>
              <a:t>New Date and Time API</a:t>
            </a:r>
          </a:p>
          <a:p>
            <a:pPr lvl="1"/>
            <a:r>
              <a:rPr lang="en-US" dirty="0"/>
              <a:t>Optional </a:t>
            </a:r>
            <a:r>
              <a:rPr lang="en-US" dirty="0" smtClean="0"/>
              <a:t>Class</a:t>
            </a:r>
            <a:br>
              <a:rPr lang="en-US" dirty="0" smtClean="0"/>
            </a:br>
            <a:endParaRPr lang="en-US" dirty="0"/>
          </a:p>
          <a:p>
            <a:r>
              <a:rPr lang="nl-NL" dirty="0" err="1" smtClean="0"/>
              <a:t>Lambda</a:t>
            </a:r>
            <a:r>
              <a:rPr lang="nl-NL" dirty="0" smtClean="0"/>
              <a:t> expressies</a:t>
            </a:r>
            <a:br>
              <a:rPr lang="nl-NL" dirty="0" smtClean="0"/>
            </a:br>
            <a:endParaRPr lang="nl-NL" dirty="0" smtClean="0"/>
          </a:p>
          <a:p>
            <a:r>
              <a:rPr lang="nl-NL" dirty="0" err="1" smtClean="0"/>
              <a:t>Streams</a:t>
            </a:r>
            <a:r>
              <a:rPr lang="nl-NL" dirty="0" smtClean="0"/>
              <a:t/>
            </a:r>
            <a:br>
              <a:rPr lang="nl-NL" dirty="0" smtClean="0"/>
            </a:br>
            <a:endParaRPr lang="nl-NL" dirty="0"/>
          </a:p>
        </p:txBody>
      </p:sp>
      <p:sp>
        <p:nvSpPr>
          <p:cNvPr id="4" name="Content Placeholder 5"/>
          <p:cNvSpPr txBox="1">
            <a:spLocks/>
          </p:cNvSpPr>
          <p:nvPr/>
        </p:nvSpPr>
        <p:spPr>
          <a:xfrm>
            <a:off x="3131840" y="1844824"/>
            <a:ext cx="3880776" cy="4824536"/>
          </a:xfrm>
          <a:prstGeom prst="rect">
            <a:avLst/>
          </a:prstGeom>
        </p:spPr>
        <p:txBody>
          <a:bodyPr wrap="square" lIns="0" tIns="0" rIns="0" bIns="0">
            <a:normAutofit/>
          </a:bodyPr>
          <a:lstStyle>
            <a:lvl1pPr marL="269875" indent="-269875" algn="l" defTabSz="457200" rtl="0" eaLnBrk="1" latinLnBrk="0" hangingPunct="1">
              <a:lnSpc>
                <a:spcPts val="2200"/>
              </a:lnSpc>
              <a:spcBef>
                <a:spcPct val="20000"/>
              </a:spcBef>
              <a:spcAft>
                <a:spcPts val="0"/>
              </a:spcAft>
              <a:buSzPct val="115000"/>
              <a:buFont typeface="Arial"/>
              <a:buChar char="•"/>
              <a:defRPr sz="1900" b="0" i="0" kern="1200">
                <a:solidFill>
                  <a:schemeClr val="tx1"/>
                </a:solidFill>
                <a:latin typeface="Arial" pitchFamily="34" charset="0"/>
                <a:ea typeface="+mn-ea"/>
                <a:cs typeface="Arial"/>
              </a:defRPr>
            </a:lvl1pPr>
            <a:lvl2pPr marL="541338" indent="-271463" algn="l" defTabSz="457200" rtl="0" eaLnBrk="1" latinLnBrk="0" hangingPunct="1">
              <a:spcBef>
                <a:spcPct val="20000"/>
              </a:spcBef>
              <a:buSzPct val="100000"/>
              <a:buFont typeface="Arial" pitchFamily="34" charset="0"/>
              <a:buChar char="–"/>
              <a:tabLst>
                <a:tab pos="985838" algn="l"/>
              </a:tabLst>
              <a:defRPr sz="1600" i="0" kern="1200" baseline="0">
                <a:solidFill>
                  <a:schemeClr val="tx1"/>
                </a:solidFill>
                <a:latin typeface="Arial" pitchFamily="34" charset="0"/>
                <a:ea typeface="+mn-ea"/>
                <a:cs typeface="Arial" pitchFamily="34" charset="0"/>
              </a:defRPr>
            </a:lvl2pPr>
            <a:lvl3pPr marL="763588" indent="-211138" algn="l" defTabSz="457200" rtl="0" eaLnBrk="1" latinLnBrk="0" hangingPunct="1">
              <a:spcBef>
                <a:spcPct val="20000"/>
              </a:spcBef>
              <a:buFont typeface="Arial" pitchFamily="34" charset="0"/>
              <a:buChar char="•"/>
              <a:defRPr sz="1200" kern="1200" baseline="0">
                <a:solidFill>
                  <a:schemeClr val="tx1"/>
                </a:solidFill>
                <a:latin typeface="Arial" pitchFamily="34" charset="0"/>
                <a:ea typeface="+mn-ea"/>
                <a:cs typeface="+mn-cs"/>
              </a:defRPr>
            </a:lvl3pPr>
            <a:lvl4pPr marL="1001713" indent="-223838" algn="l" defTabSz="457200" rtl="0" eaLnBrk="1" latinLnBrk="0" hangingPunct="1">
              <a:spcBef>
                <a:spcPct val="20000"/>
              </a:spcBef>
              <a:buFont typeface="Arial" pitchFamily="34" charset="0"/>
              <a:buChar char="–"/>
              <a:defRPr sz="1200" kern="1200" baseline="0">
                <a:solidFill>
                  <a:schemeClr val="tx1"/>
                </a:solidFill>
                <a:latin typeface="Arial" pitchFamily="34" charset="0"/>
                <a:ea typeface="+mn-ea"/>
                <a:cs typeface="+mn-cs"/>
              </a:defRPr>
            </a:lvl4pPr>
            <a:lvl5pPr marL="660400" indent="-215900" algn="l" defTabSz="4572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nl-NL" dirty="0" smtClean="0"/>
          </a:p>
          <a:p>
            <a:pPr lvl="1"/>
            <a:r>
              <a:rPr lang="en-US" dirty="0" err="1" smtClean="0"/>
              <a:t>Nashorn</a:t>
            </a:r>
            <a:endParaRPr lang="en-US" dirty="0" smtClean="0"/>
          </a:p>
          <a:p>
            <a:pPr lvl="1"/>
            <a:r>
              <a:rPr lang="en-US" dirty="0" smtClean="0"/>
              <a:t>Base64</a:t>
            </a:r>
          </a:p>
          <a:p>
            <a:pPr lvl="1"/>
            <a:r>
              <a:rPr lang="en-US" dirty="0" smtClean="0"/>
              <a:t>No More Permanent Generation</a:t>
            </a:r>
          </a:p>
          <a:p>
            <a:pPr lvl="1"/>
            <a:r>
              <a:rPr lang="en-US" dirty="0" smtClean="0"/>
              <a:t>Default methods on interfaces</a:t>
            </a:r>
          </a:p>
          <a:p>
            <a:pPr lvl="1"/>
            <a:r>
              <a:rPr lang="en-US" dirty="0" smtClean="0"/>
              <a:t>Static methods on interfaces</a:t>
            </a:r>
            <a:endParaRPr lang="nl-NL" dirty="0" smtClean="0"/>
          </a:p>
          <a:p>
            <a:endParaRPr lang="nl-NL" dirty="0"/>
          </a:p>
        </p:txBody>
      </p:sp>
    </p:spTree>
    <p:extLst>
      <p:ext uri="{BB962C8B-B14F-4D97-AF65-F5344CB8AC3E}">
        <p14:creationId xmlns:p14="http://schemas.microsoft.com/office/powerpoint/2010/main" xmlns="" val="468325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20</a:t>
            </a:fld>
            <a:endParaRPr lang="en-US"/>
          </a:p>
        </p:txBody>
      </p:sp>
      <p:sp>
        <p:nvSpPr>
          <p:cNvPr id="3" name="Title 2"/>
          <p:cNvSpPr>
            <a:spLocks noGrp="1"/>
          </p:cNvSpPr>
          <p:nvPr>
            <p:ph type="title"/>
          </p:nvPr>
        </p:nvSpPr>
        <p:spPr/>
        <p:txBody>
          <a:bodyPr/>
          <a:lstStyle/>
          <a:p>
            <a:r>
              <a:rPr lang="en-GB" dirty="0" smtClean="0"/>
              <a:t>Functional Interface – </a:t>
            </a:r>
            <a:br>
              <a:rPr lang="en-GB" dirty="0" smtClean="0"/>
            </a:br>
            <a:r>
              <a:rPr lang="en-GB" dirty="0" smtClean="0"/>
              <a:t>‘the old way’</a:t>
            </a:r>
            <a:endParaRPr lang="en-GB" dirty="0"/>
          </a:p>
        </p:txBody>
      </p:sp>
      <p:sp>
        <p:nvSpPr>
          <p:cNvPr id="4" name="Content Placeholder 3"/>
          <p:cNvSpPr>
            <a:spLocks noGrp="1"/>
          </p:cNvSpPr>
          <p:nvPr>
            <p:ph idx="1"/>
          </p:nvPr>
        </p:nvSpPr>
        <p:spPr/>
        <p:txBody>
          <a:bodyPr>
            <a:normAutofit/>
          </a:bodyPr>
          <a:lstStyle/>
          <a:p>
            <a:r>
              <a:rPr lang="en-US" sz="1600" dirty="0" smtClean="0"/>
              <a:t>Functional </a:t>
            </a:r>
            <a:r>
              <a:rPr lang="en-US" sz="1600" dirty="0"/>
              <a:t>Interface is an interface with just </a:t>
            </a:r>
            <a:r>
              <a:rPr lang="en-US" sz="1600" b="1" dirty="0"/>
              <a:t>one</a:t>
            </a:r>
            <a:r>
              <a:rPr lang="en-US" sz="1600" dirty="0"/>
              <a:t> abstract method declared in it</a:t>
            </a:r>
            <a:r>
              <a:rPr lang="en-US" sz="1600" dirty="0" smtClean="0"/>
              <a:t>.</a:t>
            </a:r>
          </a:p>
          <a:p>
            <a:r>
              <a:rPr lang="en-US" sz="1600" dirty="0" smtClean="0"/>
              <a:t>Example of assigning ‘on the fly’  functionality (the old way)</a:t>
            </a:r>
          </a:p>
          <a:p>
            <a:endParaRPr lang="en-GB" sz="16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566" y="2564904"/>
            <a:ext cx="6413483" cy="18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3566" y="4581128"/>
            <a:ext cx="6538559" cy="18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9256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21</a:t>
            </a:fld>
            <a:endParaRPr lang="en-US"/>
          </a:p>
        </p:txBody>
      </p:sp>
      <p:sp>
        <p:nvSpPr>
          <p:cNvPr id="3" name="Title 2"/>
          <p:cNvSpPr>
            <a:spLocks noGrp="1"/>
          </p:cNvSpPr>
          <p:nvPr>
            <p:ph type="title"/>
          </p:nvPr>
        </p:nvSpPr>
        <p:spPr/>
        <p:txBody>
          <a:bodyPr/>
          <a:lstStyle/>
          <a:p>
            <a:r>
              <a:rPr lang="en-GB" dirty="0" smtClean="0"/>
              <a:t>Functional Interface example</a:t>
            </a:r>
            <a:br>
              <a:rPr lang="en-GB" dirty="0" smtClean="0"/>
            </a:br>
            <a:r>
              <a:rPr lang="en-GB" dirty="0" smtClean="0"/>
              <a:t>Runnable using Lambda</a:t>
            </a:r>
            <a:endParaRPr lang="en-GB"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7109" y="2564904"/>
            <a:ext cx="8055371" cy="1440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4"/>
          <p:cNvSpPr txBox="1"/>
          <p:nvPr/>
        </p:nvSpPr>
        <p:spPr>
          <a:xfrm>
            <a:off x="624594" y="2173404"/>
            <a:ext cx="2880320" cy="369332"/>
          </a:xfrm>
          <a:prstGeom prst="rect">
            <a:avLst/>
          </a:prstGeom>
          <a:noFill/>
        </p:spPr>
        <p:txBody>
          <a:bodyPr wrap="square" rtlCol="0">
            <a:spAutoFit/>
          </a:bodyPr>
          <a:lstStyle/>
          <a:p>
            <a:r>
              <a:rPr lang="en-GB" dirty="0" smtClean="0">
                <a:solidFill>
                  <a:srgbClr val="FF0000"/>
                </a:solidFill>
              </a:rPr>
              <a:t>NEW</a:t>
            </a:r>
            <a:r>
              <a:rPr lang="en-GB" dirty="0" smtClean="0"/>
              <a:t>:</a:t>
            </a:r>
            <a:endParaRPr lang="en-GB" dirty="0"/>
          </a:p>
        </p:txBody>
      </p:sp>
      <p:sp>
        <p:nvSpPr>
          <p:cNvPr id="4" name="Content Placeholder 3"/>
          <p:cNvSpPr>
            <a:spLocks noGrp="1"/>
          </p:cNvSpPr>
          <p:nvPr>
            <p:ph idx="1"/>
          </p:nvPr>
        </p:nvSpPr>
        <p:spPr>
          <a:xfrm>
            <a:off x="457200" y="1556792"/>
            <a:ext cx="8211600" cy="4824536"/>
          </a:xfrm>
        </p:spPr>
        <p:txBody>
          <a:bodyPr/>
          <a:lstStyle/>
          <a:p>
            <a:r>
              <a:rPr lang="en-US" dirty="0" smtClean="0"/>
              <a:t>Example </a:t>
            </a:r>
            <a:r>
              <a:rPr lang="en-US" dirty="0"/>
              <a:t>of assigning ‘on the fly’  functionality (the new way</a:t>
            </a:r>
            <a:r>
              <a:rPr lang="en-US" dirty="0" smtClean="0"/>
              <a:t>)</a:t>
            </a:r>
          </a:p>
          <a:p>
            <a:r>
              <a:rPr lang="en-US" dirty="0"/>
              <a:t>A lambda expression evaluates to an instance of a functional interface</a:t>
            </a:r>
          </a:p>
          <a:p>
            <a:pPr marL="0" indent="0">
              <a:buNone/>
            </a:pPr>
            <a:r>
              <a:rPr lang="en-GB" dirty="0" smtClean="0"/>
              <a:t> </a:t>
            </a:r>
            <a:endParaRPr lang="en-GB"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2493" y="4509120"/>
            <a:ext cx="7691955" cy="2160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683568" y="4154174"/>
            <a:ext cx="2880320" cy="369332"/>
          </a:xfrm>
          <a:prstGeom prst="rect">
            <a:avLst/>
          </a:prstGeom>
          <a:noFill/>
        </p:spPr>
        <p:txBody>
          <a:bodyPr wrap="square" rtlCol="0">
            <a:spAutoFit/>
          </a:bodyPr>
          <a:lstStyle/>
          <a:p>
            <a:r>
              <a:rPr lang="en-GB" dirty="0" smtClean="0">
                <a:solidFill>
                  <a:srgbClr val="FF0000"/>
                </a:solidFill>
              </a:rPr>
              <a:t>OLD</a:t>
            </a:r>
            <a:r>
              <a:rPr lang="en-GB" dirty="0" smtClean="0"/>
              <a:t>:</a:t>
            </a:r>
            <a:endParaRPr lang="en-GB" dirty="0"/>
          </a:p>
        </p:txBody>
      </p:sp>
    </p:spTree>
    <p:extLst>
      <p:ext uri="{BB962C8B-B14F-4D97-AF65-F5344CB8AC3E}">
        <p14:creationId xmlns:p14="http://schemas.microsoft.com/office/powerpoint/2010/main" xmlns="" val="384908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22</a:t>
            </a:fld>
            <a:endParaRPr lang="en-US"/>
          </a:p>
        </p:txBody>
      </p:sp>
      <p:sp>
        <p:nvSpPr>
          <p:cNvPr id="3" name="Title 2"/>
          <p:cNvSpPr>
            <a:spLocks noGrp="1"/>
          </p:cNvSpPr>
          <p:nvPr>
            <p:ph type="title"/>
          </p:nvPr>
        </p:nvSpPr>
        <p:spPr/>
        <p:txBody>
          <a:bodyPr/>
          <a:lstStyle/>
          <a:p>
            <a:r>
              <a:rPr lang="en-GB" dirty="0" smtClean="0"/>
              <a:t>Functional Interface example</a:t>
            </a:r>
            <a:br>
              <a:rPr lang="en-GB" dirty="0" smtClean="0"/>
            </a:br>
            <a:r>
              <a:rPr lang="en-GB" dirty="0" smtClean="0"/>
              <a:t>Runnable </a:t>
            </a:r>
            <a:r>
              <a:rPr lang="en-GB" dirty="0"/>
              <a:t>using Lambda</a:t>
            </a:r>
          </a:p>
        </p:txBody>
      </p:sp>
      <p:sp>
        <p:nvSpPr>
          <p:cNvPr id="9" name="TextBox 8"/>
          <p:cNvSpPr txBox="1"/>
          <p:nvPr/>
        </p:nvSpPr>
        <p:spPr>
          <a:xfrm>
            <a:off x="755576" y="1628800"/>
            <a:ext cx="2880320" cy="369333"/>
          </a:xfrm>
          <a:prstGeom prst="rect">
            <a:avLst/>
          </a:prstGeom>
          <a:noFill/>
        </p:spPr>
        <p:txBody>
          <a:bodyPr wrap="square" rtlCol="0">
            <a:spAutoFit/>
          </a:bodyPr>
          <a:lstStyle/>
          <a:p>
            <a:r>
              <a:rPr lang="en-GB" dirty="0" smtClean="0">
                <a:solidFill>
                  <a:srgbClr val="FF0000"/>
                </a:solidFill>
              </a:rPr>
              <a:t>Even shorter notation</a:t>
            </a:r>
            <a:r>
              <a:rPr lang="en-GB" dirty="0" smtClean="0"/>
              <a:t>:</a:t>
            </a:r>
            <a:endParaRPr lang="en-GB" dirty="0"/>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2276872"/>
            <a:ext cx="7985757" cy="5374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1655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23</a:t>
            </a:fld>
            <a:endParaRPr lang="en-US"/>
          </a:p>
        </p:txBody>
      </p:sp>
      <p:sp>
        <p:nvSpPr>
          <p:cNvPr id="3" name="Title 2"/>
          <p:cNvSpPr>
            <a:spLocks noGrp="1"/>
          </p:cNvSpPr>
          <p:nvPr>
            <p:ph type="title"/>
          </p:nvPr>
        </p:nvSpPr>
        <p:spPr/>
        <p:txBody>
          <a:bodyPr/>
          <a:lstStyle/>
          <a:p>
            <a:r>
              <a:rPr lang="en-GB" dirty="0" smtClean="0"/>
              <a:t>Functional Interface example</a:t>
            </a:r>
            <a:br>
              <a:rPr lang="en-GB" dirty="0" smtClean="0"/>
            </a:br>
            <a:r>
              <a:rPr lang="en-GB" dirty="0" err="1" smtClean="0"/>
              <a:t>ActionListener</a:t>
            </a:r>
            <a:r>
              <a:rPr lang="en-GB" dirty="0" smtClean="0"/>
              <a:t> </a:t>
            </a:r>
            <a:r>
              <a:rPr lang="en-GB" dirty="0"/>
              <a:t>using Lambda</a:t>
            </a:r>
          </a:p>
        </p:txBody>
      </p:sp>
      <p:sp>
        <p:nvSpPr>
          <p:cNvPr id="8" name="TextBox 7"/>
          <p:cNvSpPr txBox="1"/>
          <p:nvPr/>
        </p:nvSpPr>
        <p:spPr>
          <a:xfrm>
            <a:off x="792088" y="4793779"/>
            <a:ext cx="2880320" cy="369332"/>
          </a:xfrm>
          <a:prstGeom prst="rect">
            <a:avLst/>
          </a:prstGeom>
          <a:noFill/>
        </p:spPr>
        <p:txBody>
          <a:bodyPr wrap="square" rtlCol="0">
            <a:spAutoFit/>
          </a:bodyPr>
          <a:lstStyle/>
          <a:p>
            <a:r>
              <a:rPr lang="en-GB" dirty="0" smtClean="0">
                <a:solidFill>
                  <a:srgbClr val="FF0000"/>
                </a:solidFill>
              </a:rPr>
              <a:t>NEW</a:t>
            </a:r>
            <a:r>
              <a:rPr lang="en-GB" dirty="0" smtClean="0"/>
              <a:t>:</a:t>
            </a:r>
            <a:endParaRPr lang="en-GB" dirty="0"/>
          </a:p>
        </p:txBody>
      </p:sp>
      <p:sp>
        <p:nvSpPr>
          <p:cNvPr id="10" name="Rectangle 9"/>
          <p:cNvSpPr/>
          <p:nvPr/>
        </p:nvSpPr>
        <p:spPr>
          <a:xfrm>
            <a:off x="792088" y="1538680"/>
            <a:ext cx="7740352" cy="646331"/>
          </a:xfrm>
          <a:prstGeom prst="rect">
            <a:avLst/>
          </a:prstGeom>
        </p:spPr>
        <p:txBody>
          <a:bodyPr wrap="square">
            <a:spAutoFit/>
          </a:bodyPr>
          <a:lstStyle/>
          <a:p>
            <a:r>
              <a:rPr lang="en-US" dirty="0" smtClean="0"/>
              <a:t>Example of a </a:t>
            </a:r>
            <a:r>
              <a:rPr lang="en-US" dirty="0"/>
              <a:t>lambda expression </a:t>
            </a:r>
            <a:r>
              <a:rPr lang="en-US" dirty="0" smtClean="0"/>
              <a:t>with parameters </a:t>
            </a:r>
          </a:p>
          <a:p>
            <a:r>
              <a:rPr lang="en-US" dirty="0" smtClean="0"/>
              <a:t>(functional interface </a:t>
            </a:r>
            <a:r>
              <a:rPr lang="en-US" dirty="0" err="1" smtClean="0"/>
              <a:t>actionlistener</a:t>
            </a:r>
            <a:r>
              <a:rPr lang="en-US" dirty="0" smtClean="0"/>
              <a:t>)</a:t>
            </a:r>
            <a:endParaRPr lang="en-US" dirty="0"/>
          </a:p>
        </p:txBody>
      </p:sp>
      <p:sp>
        <p:nvSpPr>
          <p:cNvPr id="13" name="TextBox 12"/>
          <p:cNvSpPr txBox="1"/>
          <p:nvPr/>
        </p:nvSpPr>
        <p:spPr>
          <a:xfrm>
            <a:off x="755576" y="2204864"/>
            <a:ext cx="2880320" cy="369332"/>
          </a:xfrm>
          <a:prstGeom prst="rect">
            <a:avLst/>
          </a:prstGeom>
          <a:noFill/>
        </p:spPr>
        <p:txBody>
          <a:bodyPr wrap="square" rtlCol="0">
            <a:spAutoFit/>
          </a:bodyPr>
          <a:lstStyle/>
          <a:p>
            <a:r>
              <a:rPr lang="en-GB" dirty="0" smtClean="0">
                <a:solidFill>
                  <a:srgbClr val="FF0000"/>
                </a:solidFill>
              </a:rPr>
              <a:t>OLD</a:t>
            </a:r>
            <a:r>
              <a:rPr lang="en-GB" dirty="0" smtClean="0"/>
              <a:t>:</a:t>
            </a:r>
            <a:endParaRPr lang="en-GB" dirty="0"/>
          </a:p>
        </p:txBody>
      </p:sp>
      <p:pic>
        <p:nvPicPr>
          <p:cNvPr id="717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4603" y="5373216"/>
            <a:ext cx="8036893" cy="1008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04603" y="2636912"/>
            <a:ext cx="7582914" cy="2016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1731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24</a:t>
            </a:fld>
            <a:endParaRPr lang="en-US"/>
          </a:p>
        </p:txBody>
      </p:sp>
      <p:sp>
        <p:nvSpPr>
          <p:cNvPr id="3" name="Title 2"/>
          <p:cNvSpPr>
            <a:spLocks noGrp="1"/>
          </p:cNvSpPr>
          <p:nvPr>
            <p:ph type="title"/>
          </p:nvPr>
        </p:nvSpPr>
        <p:spPr/>
        <p:txBody>
          <a:bodyPr/>
          <a:lstStyle/>
          <a:p>
            <a:r>
              <a:rPr lang="en-GB" dirty="0" smtClean="0"/>
              <a:t>Comparable </a:t>
            </a:r>
            <a:r>
              <a:rPr lang="en-GB" dirty="0"/>
              <a:t>using Lambda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1628800"/>
            <a:ext cx="8916510" cy="48965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0376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25</a:t>
            </a:fld>
            <a:endParaRPr lang="en-US"/>
          </a:p>
        </p:txBody>
      </p:sp>
      <p:sp>
        <p:nvSpPr>
          <p:cNvPr id="3" name="Title 2"/>
          <p:cNvSpPr>
            <a:spLocks noGrp="1"/>
          </p:cNvSpPr>
          <p:nvPr>
            <p:ph type="title"/>
          </p:nvPr>
        </p:nvSpPr>
        <p:spPr>
          <a:xfrm>
            <a:off x="4007352" y="548680"/>
            <a:ext cx="5018502" cy="990000"/>
          </a:xfrm>
        </p:spPr>
        <p:txBody>
          <a:bodyPr/>
          <a:lstStyle/>
          <a:p>
            <a:r>
              <a:rPr lang="en-GB" dirty="0" smtClean="0"/>
              <a:t>Predefined Functional Interfaces</a:t>
            </a:r>
            <a:endParaRPr lang="en-GB" dirty="0"/>
          </a:p>
        </p:txBody>
      </p:sp>
      <p:sp>
        <p:nvSpPr>
          <p:cNvPr id="5" name="Content Placeholder 3"/>
          <p:cNvSpPr>
            <a:spLocks noGrp="1"/>
          </p:cNvSpPr>
          <p:nvPr>
            <p:ph idx="1"/>
          </p:nvPr>
        </p:nvSpPr>
        <p:spPr>
          <a:xfrm>
            <a:off x="195164" y="1655312"/>
            <a:ext cx="8846342" cy="5014048"/>
          </a:xfrm>
        </p:spPr>
        <p:txBody>
          <a:bodyPr>
            <a:normAutofit/>
          </a:bodyPr>
          <a:lstStyle/>
          <a:p>
            <a:pPr marL="0" indent="0">
              <a:buNone/>
            </a:pPr>
            <a:r>
              <a:rPr lang="en-US" dirty="0" smtClean="0"/>
              <a:t>Java </a:t>
            </a:r>
            <a:r>
              <a:rPr lang="en-US" dirty="0"/>
              <a:t>8 comes with several functional interfaces in </a:t>
            </a:r>
            <a:r>
              <a:rPr lang="en-US" dirty="0" smtClean="0"/>
              <a:t>package </a:t>
            </a:r>
            <a:r>
              <a:rPr lang="en-US" sz="1600" b="1" dirty="0" err="1">
                <a:solidFill>
                  <a:srgbClr val="0070C0"/>
                </a:solidFill>
                <a:latin typeface="Courier New" panose="02070309020205020404" pitchFamily="49" charset="0"/>
                <a:cs typeface="Courier New" panose="02070309020205020404" pitchFamily="49" charset="0"/>
              </a:rPr>
              <a:t>java.util.function</a:t>
            </a:r>
            <a:r>
              <a:rPr lang="en-US" dirty="0"/>
              <a:t>: </a:t>
            </a:r>
            <a:r>
              <a:rPr lang="en-US" dirty="0" smtClean="0"/>
              <a:t/>
            </a:r>
            <a:br>
              <a:rPr lang="en-US" dirty="0" smtClean="0"/>
            </a:br>
            <a:endParaRPr lang="en-US" sz="1800" b="1" dirty="0" smtClean="0">
              <a:solidFill>
                <a:srgbClr val="0070C0"/>
              </a:solidFill>
              <a:latin typeface="Courier New" panose="02070309020205020404" pitchFamily="49" charset="0"/>
              <a:cs typeface="Courier New" panose="02070309020205020404" pitchFamily="49" charset="0"/>
            </a:endParaRPr>
          </a:p>
          <a:p>
            <a:r>
              <a:rPr lang="en-US" sz="1600" b="1" dirty="0" smtClean="0">
                <a:solidFill>
                  <a:srgbClr val="0070C0"/>
                </a:solidFill>
                <a:latin typeface="Courier New" panose="02070309020205020404" pitchFamily="49" charset="0"/>
                <a:cs typeface="Courier New" panose="02070309020205020404" pitchFamily="49" charset="0"/>
              </a:rPr>
              <a:t>Function&lt;T,R</a:t>
            </a:r>
            <a:r>
              <a:rPr lang="en-US" sz="1600" b="1" dirty="0">
                <a:solidFill>
                  <a:srgbClr val="0070C0"/>
                </a:solidFill>
                <a:latin typeface="Courier New" panose="02070309020205020404" pitchFamily="49" charset="0"/>
                <a:cs typeface="Courier New" panose="02070309020205020404" pitchFamily="49" charset="0"/>
              </a:rPr>
              <a:t>&gt; </a:t>
            </a:r>
            <a:r>
              <a:rPr lang="en-US" dirty="0"/>
              <a:t>Takes an object of type T and returns R.</a:t>
            </a:r>
          </a:p>
          <a:p>
            <a:r>
              <a:rPr lang="en-US" sz="1600" b="1" dirty="0">
                <a:solidFill>
                  <a:srgbClr val="0070C0"/>
                </a:solidFill>
                <a:latin typeface="Courier New" panose="02070309020205020404" pitchFamily="49" charset="0"/>
                <a:cs typeface="Courier New" panose="02070309020205020404" pitchFamily="49" charset="0"/>
              </a:rPr>
              <a:t>Supplier&lt;T&gt; </a:t>
            </a:r>
            <a:r>
              <a:rPr lang="en-US" dirty="0"/>
              <a:t>Just returns an object of type T.</a:t>
            </a:r>
          </a:p>
          <a:p>
            <a:r>
              <a:rPr lang="en-US" sz="1600" b="1" dirty="0">
                <a:solidFill>
                  <a:srgbClr val="0070C0"/>
                </a:solidFill>
                <a:latin typeface="Courier New" panose="02070309020205020404" pitchFamily="49" charset="0"/>
                <a:cs typeface="Courier New" panose="02070309020205020404" pitchFamily="49" charset="0"/>
              </a:rPr>
              <a:t>Predicate&lt;T&gt; </a:t>
            </a:r>
            <a:r>
              <a:rPr lang="en-US" dirty="0"/>
              <a:t>Returns a </a:t>
            </a:r>
            <a:r>
              <a:rPr lang="en-US" dirty="0" err="1"/>
              <a:t>boolean</a:t>
            </a:r>
            <a:r>
              <a:rPr lang="en-US" dirty="0"/>
              <a:t> value based on input of type T.</a:t>
            </a:r>
          </a:p>
          <a:p>
            <a:r>
              <a:rPr lang="en-US" sz="1600" b="1" dirty="0">
                <a:solidFill>
                  <a:srgbClr val="0070C0"/>
                </a:solidFill>
                <a:latin typeface="Courier New" panose="02070309020205020404" pitchFamily="49" charset="0"/>
                <a:cs typeface="Courier New" panose="02070309020205020404" pitchFamily="49" charset="0"/>
              </a:rPr>
              <a:t>Consumer&lt;T&gt; </a:t>
            </a:r>
            <a:r>
              <a:rPr lang="en-US" dirty="0"/>
              <a:t>Performs an action with given object of type T.</a:t>
            </a:r>
          </a:p>
          <a:p>
            <a:r>
              <a:rPr lang="en-US" sz="1600" b="1" dirty="0" err="1">
                <a:solidFill>
                  <a:srgbClr val="0070C0"/>
                </a:solidFill>
                <a:latin typeface="Courier New" panose="02070309020205020404" pitchFamily="49" charset="0"/>
                <a:cs typeface="Courier New" panose="02070309020205020404" pitchFamily="49" charset="0"/>
              </a:rPr>
              <a:t>BiFunction</a:t>
            </a:r>
            <a:r>
              <a:rPr lang="en-US" sz="1600" b="1" dirty="0">
                <a:solidFill>
                  <a:srgbClr val="0070C0"/>
                </a:solidFill>
                <a:latin typeface="Courier New" panose="02070309020205020404" pitchFamily="49" charset="0"/>
                <a:cs typeface="Courier New" panose="02070309020205020404" pitchFamily="49" charset="0"/>
              </a:rPr>
              <a:t> </a:t>
            </a:r>
            <a:r>
              <a:rPr lang="en-US" dirty="0"/>
              <a:t>Like Function but with two parameters.</a:t>
            </a:r>
          </a:p>
          <a:p>
            <a:r>
              <a:rPr lang="en-US" sz="1600" b="1" dirty="0" err="1">
                <a:solidFill>
                  <a:srgbClr val="0070C0"/>
                </a:solidFill>
                <a:latin typeface="Courier New" panose="02070309020205020404" pitchFamily="49" charset="0"/>
                <a:cs typeface="Courier New" panose="02070309020205020404" pitchFamily="49" charset="0"/>
              </a:rPr>
              <a:t>BiConsumer</a:t>
            </a:r>
            <a:r>
              <a:rPr lang="en-US" sz="1600" b="1" dirty="0">
                <a:solidFill>
                  <a:srgbClr val="0070C0"/>
                </a:solidFill>
                <a:latin typeface="Courier New" panose="02070309020205020404" pitchFamily="49" charset="0"/>
                <a:cs typeface="Courier New" panose="02070309020205020404" pitchFamily="49" charset="0"/>
              </a:rPr>
              <a:t> </a:t>
            </a:r>
            <a:r>
              <a:rPr lang="en-US" dirty="0"/>
              <a:t>Like Consumer but with two parameters</a:t>
            </a:r>
            <a:r>
              <a:rPr lang="en-US" dirty="0" smtClean="0"/>
              <a:t>.</a:t>
            </a:r>
          </a:p>
          <a:p>
            <a:pPr marL="0" indent="0">
              <a:buNone/>
            </a:pPr>
            <a:endParaRPr lang="en-US" dirty="0" smtClean="0"/>
          </a:p>
          <a:p>
            <a:pPr marL="0" indent="0">
              <a:buNone/>
            </a:pPr>
            <a:r>
              <a:rPr lang="en-US" dirty="0" smtClean="0"/>
              <a:t>It </a:t>
            </a:r>
            <a:r>
              <a:rPr lang="en-US" dirty="0"/>
              <a:t>also comes with several corresponding interfaces for primitive types, </a:t>
            </a:r>
            <a:r>
              <a:rPr lang="en-US" dirty="0" err="1" smtClean="0"/>
              <a:t>e.g</a:t>
            </a:r>
            <a:r>
              <a:rPr lang="en-US" dirty="0" smtClean="0"/>
              <a:t>:</a:t>
            </a:r>
            <a:endParaRPr lang="en-US" dirty="0"/>
          </a:p>
          <a:p>
            <a:r>
              <a:rPr lang="en-US" sz="1600" b="1" dirty="0" err="1" smtClean="0">
                <a:solidFill>
                  <a:srgbClr val="0070C0"/>
                </a:solidFill>
                <a:latin typeface="Courier New" panose="02070309020205020404" pitchFamily="49" charset="0"/>
                <a:cs typeface="Courier New" panose="02070309020205020404" pitchFamily="49" charset="0"/>
              </a:rPr>
              <a:t>IntFunction</a:t>
            </a:r>
            <a:r>
              <a:rPr lang="en-US" sz="1600" b="1" dirty="0" smtClean="0">
                <a:solidFill>
                  <a:srgbClr val="0070C0"/>
                </a:solidFill>
                <a:latin typeface="Courier New" panose="02070309020205020404" pitchFamily="49" charset="0"/>
                <a:cs typeface="Courier New" panose="02070309020205020404" pitchFamily="49" charset="0"/>
              </a:rPr>
              <a:t>&lt;R&gt;</a:t>
            </a:r>
          </a:p>
          <a:p>
            <a:r>
              <a:rPr lang="en-US" sz="1600" b="1" dirty="0" err="1">
                <a:solidFill>
                  <a:srgbClr val="0070C0"/>
                </a:solidFill>
                <a:latin typeface="Courier New" panose="02070309020205020404" pitchFamily="49" charset="0"/>
                <a:cs typeface="Courier New" panose="02070309020205020404" pitchFamily="49" charset="0"/>
              </a:rPr>
              <a:t>IntSupplier</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smtClean="0">
                <a:solidFill>
                  <a:srgbClr val="0070C0"/>
                </a:solidFill>
                <a:latin typeface="Courier New" panose="02070309020205020404" pitchFamily="49" charset="0"/>
                <a:cs typeface="Courier New" panose="02070309020205020404" pitchFamily="49" charset="0"/>
              </a:rPr>
              <a:t>IntPredicate</a:t>
            </a:r>
            <a:endParaRPr lang="en-US" sz="1600" b="1" dirty="0" smtClean="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IntConsumer</a:t>
            </a:r>
            <a:endParaRPr lang="en-US" sz="1600" b="1" dirty="0">
              <a:solidFill>
                <a:srgbClr val="0070C0"/>
              </a:solidFill>
              <a:latin typeface="Courier New" panose="02070309020205020404" pitchFamily="49" charset="0"/>
              <a:cs typeface="Courier New" panose="02070309020205020404" pitchFamily="49" charset="0"/>
            </a:endParaRPr>
          </a:p>
          <a:p>
            <a:pPr marL="0" indent="0">
              <a:buNone/>
            </a:pPr>
            <a:endParaRPr lang="en-US" sz="16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77246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26</a:t>
            </a:fld>
            <a:endParaRPr lang="en-US"/>
          </a:p>
        </p:txBody>
      </p:sp>
      <p:sp>
        <p:nvSpPr>
          <p:cNvPr id="3" name="Title 2"/>
          <p:cNvSpPr>
            <a:spLocks noGrp="1"/>
          </p:cNvSpPr>
          <p:nvPr>
            <p:ph type="title"/>
          </p:nvPr>
        </p:nvSpPr>
        <p:spPr/>
        <p:txBody>
          <a:bodyPr/>
          <a:lstStyle/>
          <a:p>
            <a:r>
              <a:rPr lang="en-GB" dirty="0" smtClean="0"/>
              <a:t>Method References</a:t>
            </a:r>
            <a:endParaRPr lang="en-GB" dirty="0"/>
          </a:p>
        </p:txBody>
      </p:sp>
      <p:sp>
        <p:nvSpPr>
          <p:cNvPr id="5" name="Content Placeholder 3"/>
          <p:cNvSpPr>
            <a:spLocks noGrp="1"/>
          </p:cNvSpPr>
          <p:nvPr>
            <p:ph idx="1"/>
          </p:nvPr>
        </p:nvSpPr>
        <p:spPr>
          <a:xfrm>
            <a:off x="179512" y="1538680"/>
            <a:ext cx="8846342" cy="5202688"/>
          </a:xfrm>
        </p:spPr>
        <p:txBody>
          <a:bodyPr>
            <a:normAutofit/>
          </a:bodyPr>
          <a:lstStyle/>
          <a:p>
            <a:pPr marL="0" indent="0">
              <a:buNone/>
            </a:pPr>
            <a:endParaRPr lang="en-US" dirty="0" smtClean="0"/>
          </a:p>
          <a:p>
            <a:pPr marL="0" indent="0">
              <a:buNone/>
            </a:pPr>
            <a:r>
              <a:rPr lang="en-US" dirty="0" smtClean="0"/>
              <a:t>Since </a:t>
            </a:r>
            <a:r>
              <a:rPr lang="en-US" dirty="0"/>
              <a:t>a lambda expression is like </a:t>
            </a:r>
            <a:r>
              <a:rPr lang="en-US" dirty="0" smtClean="0"/>
              <a:t>a method without an object attached, </a:t>
            </a:r>
            <a:r>
              <a:rPr lang="en-US" dirty="0"/>
              <a:t>wouldn’t </a:t>
            </a:r>
            <a:r>
              <a:rPr lang="en-US" dirty="0" smtClean="0"/>
              <a:t>it be </a:t>
            </a:r>
            <a:r>
              <a:rPr lang="en-US" dirty="0"/>
              <a:t>nice if we could refer to existing methods instead of using a </a:t>
            </a:r>
            <a:r>
              <a:rPr lang="en-US" dirty="0" err="1"/>
              <a:t>lamda</a:t>
            </a:r>
            <a:r>
              <a:rPr lang="en-US" dirty="0"/>
              <a:t> expression? This is exactly what we can do with method </a:t>
            </a:r>
            <a:r>
              <a:rPr lang="en-US" dirty="0" smtClean="0"/>
              <a:t>references: </a:t>
            </a:r>
            <a:br>
              <a:rPr lang="en-US" dirty="0" smtClean="0"/>
            </a:br>
            <a:r>
              <a:rPr lang="en-US" dirty="0" smtClean="0"/>
              <a:t>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public </a:t>
            </a:r>
            <a:r>
              <a:rPr lang="en-US" sz="1800" b="1" dirty="0">
                <a:solidFill>
                  <a:srgbClr val="0070C0"/>
                </a:solidFill>
                <a:latin typeface="Courier New" panose="02070309020205020404" pitchFamily="49" charset="0"/>
                <a:cs typeface="Courier New" panose="02070309020205020404" pitchFamily="49" charset="0"/>
              </a:rPr>
              <a:t>class </a:t>
            </a:r>
            <a:r>
              <a:rPr lang="en-US" sz="1800" b="1" dirty="0" err="1">
                <a:solidFill>
                  <a:srgbClr val="0070C0"/>
                </a:solidFill>
                <a:latin typeface="Courier New" panose="02070309020205020404" pitchFamily="49" charset="0"/>
                <a:cs typeface="Courier New" panose="02070309020205020404" pitchFamily="49" charset="0"/>
              </a:rPr>
              <a:t>FileFilters</a:t>
            </a:r>
            <a:r>
              <a:rPr lang="en-US" sz="1800" b="1" dirty="0">
                <a:solidFill>
                  <a:srgbClr val="0070C0"/>
                </a:solidFill>
                <a:latin typeface="Courier New" panose="02070309020205020404" pitchFamily="49" charset="0"/>
                <a:cs typeface="Courier New" panose="02070309020205020404" pitchFamily="49" charset="0"/>
              </a:rPr>
              <a:t> { </a:t>
            </a: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public </a:t>
            </a:r>
            <a:r>
              <a:rPr lang="en-US" sz="1800" b="1" dirty="0">
                <a:solidFill>
                  <a:srgbClr val="0070C0"/>
                </a:solidFill>
                <a:latin typeface="Courier New" panose="02070309020205020404" pitchFamily="49" charset="0"/>
                <a:cs typeface="Courier New" panose="02070309020205020404" pitchFamily="49" charset="0"/>
              </a:rPr>
              <a:t>static </a:t>
            </a:r>
            <a:r>
              <a:rPr lang="en-US" sz="1800" b="1" dirty="0" err="1">
                <a:solidFill>
                  <a:srgbClr val="0070C0"/>
                </a:solidFill>
                <a:latin typeface="Courier New" panose="02070309020205020404" pitchFamily="49" charset="0"/>
                <a:cs typeface="Courier New" panose="02070309020205020404" pitchFamily="49" charset="0"/>
              </a:rPr>
              <a:t>boolean</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fileIsPdf</a:t>
            </a:r>
            <a:r>
              <a:rPr lang="en-US" sz="1800" b="1" dirty="0">
                <a:solidFill>
                  <a:srgbClr val="0070C0"/>
                </a:solidFill>
                <a:latin typeface="Courier New" panose="02070309020205020404" pitchFamily="49" charset="0"/>
                <a:cs typeface="Courier New" panose="02070309020205020404" pitchFamily="49" charset="0"/>
              </a:rPr>
              <a:t>(File file) {/*code</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public </a:t>
            </a:r>
            <a:r>
              <a:rPr lang="en-US" sz="1800" b="1" dirty="0">
                <a:solidFill>
                  <a:srgbClr val="0070C0"/>
                </a:solidFill>
                <a:latin typeface="Courier New" panose="02070309020205020404" pitchFamily="49" charset="0"/>
                <a:cs typeface="Courier New" panose="02070309020205020404" pitchFamily="49" charset="0"/>
              </a:rPr>
              <a:t>static </a:t>
            </a:r>
            <a:r>
              <a:rPr lang="en-US" sz="1800" b="1" dirty="0" err="1">
                <a:solidFill>
                  <a:srgbClr val="0070C0"/>
                </a:solidFill>
                <a:latin typeface="Courier New" panose="02070309020205020404" pitchFamily="49" charset="0"/>
                <a:cs typeface="Courier New" panose="02070309020205020404" pitchFamily="49" charset="0"/>
              </a:rPr>
              <a:t>boolean</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fileIsTxt</a:t>
            </a:r>
            <a:r>
              <a:rPr lang="en-US" sz="1800" b="1" dirty="0">
                <a:solidFill>
                  <a:srgbClr val="0070C0"/>
                </a:solidFill>
                <a:latin typeface="Courier New" panose="02070309020205020404" pitchFamily="49" charset="0"/>
                <a:cs typeface="Courier New" panose="02070309020205020404" pitchFamily="49" charset="0"/>
              </a:rPr>
              <a:t>(File file) {/*code</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public </a:t>
            </a:r>
            <a:r>
              <a:rPr lang="en-US" sz="1800" b="1" dirty="0">
                <a:solidFill>
                  <a:srgbClr val="0070C0"/>
                </a:solidFill>
                <a:latin typeface="Courier New" panose="02070309020205020404" pitchFamily="49" charset="0"/>
                <a:cs typeface="Courier New" panose="02070309020205020404" pitchFamily="49" charset="0"/>
              </a:rPr>
              <a:t>static </a:t>
            </a:r>
            <a:r>
              <a:rPr lang="en-US" sz="1800" b="1" dirty="0" err="1">
                <a:solidFill>
                  <a:srgbClr val="0070C0"/>
                </a:solidFill>
                <a:latin typeface="Courier New" panose="02070309020205020404" pitchFamily="49" charset="0"/>
                <a:cs typeface="Courier New" panose="02070309020205020404" pitchFamily="49" charset="0"/>
              </a:rPr>
              <a:t>boolean</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fileIsRtf</a:t>
            </a:r>
            <a:r>
              <a:rPr lang="en-US" sz="1800" b="1" dirty="0">
                <a:solidFill>
                  <a:srgbClr val="0070C0"/>
                </a:solidFill>
                <a:latin typeface="Courier New" panose="02070309020205020404" pitchFamily="49" charset="0"/>
                <a:cs typeface="Courier New" panose="02070309020205020404" pitchFamily="49" charset="0"/>
              </a:rPr>
              <a:t>(File file) {/*code</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a:t>
            </a:r>
          </a:p>
          <a:p>
            <a:pPr marL="0" indent="0">
              <a:buNone/>
            </a:pP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List&lt;File&gt; files = new </a:t>
            </a:r>
            <a:r>
              <a:rPr lang="en-US" sz="1800" b="1" dirty="0" err="1">
                <a:solidFill>
                  <a:srgbClr val="0070C0"/>
                </a:solidFill>
                <a:latin typeface="Courier New" panose="02070309020205020404" pitchFamily="49" charset="0"/>
                <a:cs typeface="Courier New" panose="02070309020205020404" pitchFamily="49" charset="0"/>
              </a:rPr>
              <a:t>LinkedList</a:t>
            </a:r>
            <a:r>
              <a:rPr lang="en-US" sz="1800" b="1" dirty="0">
                <a:solidFill>
                  <a:srgbClr val="0070C0"/>
                </a:solidFill>
                <a:latin typeface="Courier New" panose="02070309020205020404" pitchFamily="49" charset="0"/>
                <a:cs typeface="Courier New" panose="02070309020205020404" pitchFamily="49" charset="0"/>
              </a:rPr>
              <a:t>&lt;&gt;(</a:t>
            </a:r>
            <a:r>
              <a:rPr lang="en-US" sz="1800" b="1" dirty="0" err="1">
                <a:solidFill>
                  <a:srgbClr val="0070C0"/>
                </a:solidFill>
                <a:latin typeface="Courier New" panose="02070309020205020404" pitchFamily="49" charset="0"/>
                <a:cs typeface="Courier New" panose="02070309020205020404" pitchFamily="49" charset="0"/>
              </a:rPr>
              <a:t>getFiles</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err="1" smtClean="0">
                <a:solidFill>
                  <a:srgbClr val="0070C0"/>
                </a:solidFill>
                <a:latin typeface="Courier New" panose="02070309020205020404" pitchFamily="49" charset="0"/>
                <a:cs typeface="Courier New" panose="02070309020205020404" pitchFamily="49" charset="0"/>
              </a:rPr>
              <a:t>files.stream</a:t>
            </a:r>
            <a:r>
              <a:rPr lang="en-US" sz="1800" b="1" dirty="0">
                <a:solidFill>
                  <a:srgbClr val="0070C0"/>
                </a:solidFill>
                <a:latin typeface="Courier New" panose="02070309020205020404" pitchFamily="49" charset="0"/>
                <a:cs typeface="Courier New" panose="02070309020205020404" pitchFamily="49" charset="0"/>
              </a:rPr>
              <a:t>().filter(</a:t>
            </a:r>
            <a:r>
              <a:rPr lang="en-US" sz="1800" b="1" dirty="0" err="1">
                <a:solidFill>
                  <a:srgbClr val="0070C0"/>
                </a:solidFill>
                <a:latin typeface="Courier New" panose="02070309020205020404" pitchFamily="49" charset="0"/>
                <a:cs typeface="Courier New" panose="02070309020205020404" pitchFamily="49" charset="0"/>
              </a:rPr>
              <a:t>FileFilters</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smtClean="0">
                <a:solidFill>
                  <a:srgbClr val="0070C0"/>
                </a:solidFill>
                <a:latin typeface="Courier New" panose="02070309020205020404" pitchFamily="49" charset="0"/>
                <a:cs typeface="Courier New" panose="02070309020205020404" pitchFamily="49" charset="0"/>
              </a:rPr>
              <a:t>fileIsRtf</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err="1" smtClean="0">
                <a:solidFill>
                  <a:srgbClr val="0070C0"/>
                </a:solidFill>
                <a:latin typeface="Courier New" panose="02070309020205020404" pitchFamily="49" charset="0"/>
                <a:cs typeface="Courier New" panose="02070309020205020404" pitchFamily="49" charset="0"/>
              </a:rPr>
              <a:t>forEach</a:t>
            </a:r>
            <a:r>
              <a:rPr lang="en-US" sz="1800" b="1" dirty="0" smtClean="0">
                <a:solidFill>
                  <a:srgbClr val="0070C0"/>
                </a:solidFill>
                <a:latin typeface="Courier New" panose="02070309020205020404" pitchFamily="49" charset="0"/>
                <a:cs typeface="Courier New" panose="02070309020205020404" pitchFamily="49" charset="0"/>
              </a:rPr>
              <a:t>(</a:t>
            </a:r>
            <a:r>
              <a:rPr lang="en-US" sz="1800" b="1" dirty="0" err="1" smtClean="0">
                <a:solidFill>
                  <a:srgbClr val="0070C0"/>
                </a:solidFill>
                <a:latin typeface="Courier New" panose="02070309020205020404" pitchFamily="49" charset="0"/>
                <a:cs typeface="Courier New" panose="02070309020205020404" pitchFamily="49" charset="0"/>
              </a:rPr>
              <a:t>System.out</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println</a:t>
            </a:r>
            <a:r>
              <a:rPr lang="en-US" sz="1800" b="1" dirty="0" smtClean="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3422320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27</a:t>
            </a:fld>
            <a:endParaRPr lang="en-US"/>
          </a:p>
        </p:txBody>
      </p:sp>
      <p:sp>
        <p:nvSpPr>
          <p:cNvPr id="3" name="Title 2"/>
          <p:cNvSpPr>
            <a:spLocks noGrp="1"/>
          </p:cNvSpPr>
          <p:nvPr>
            <p:ph type="title"/>
          </p:nvPr>
        </p:nvSpPr>
        <p:spPr/>
        <p:txBody>
          <a:bodyPr/>
          <a:lstStyle/>
          <a:p>
            <a:r>
              <a:rPr lang="en-GB" dirty="0" smtClean="0"/>
              <a:t>Method References</a:t>
            </a:r>
            <a:endParaRPr lang="en-GB" dirty="0"/>
          </a:p>
        </p:txBody>
      </p:sp>
      <p:sp>
        <p:nvSpPr>
          <p:cNvPr id="5" name="Content Placeholder 3"/>
          <p:cNvSpPr>
            <a:spLocks noGrp="1"/>
          </p:cNvSpPr>
          <p:nvPr>
            <p:ph idx="1"/>
          </p:nvPr>
        </p:nvSpPr>
        <p:spPr>
          <a:xfrm>
            <a:off x="179512" y="1538680"/>
            <a:ext cx="8846342" cy="5202688"/>
          </a:xfrm>
        </p:spPr>
        <p:txBody>
          <a:bodyPr>
            <a:normAutofit/>
          </a:bodyPr>
          <a:lstStyle/>
          <a:p>
            <a:pPr marL="0" indent="0">
              <a:buNone/>
            </a:pPr>
            <a:endParaRPr lang="en-US" dirty="0" smtClean="0"/>
          </a:p>
          <a:p>
            <a:pPr marL="0" indent="0">
              <a:buNone/>
            </a:pPr>
            <a:r>
              <a:rPr lang="en-US" dirty="0" smtClean="0"/>
              <a:t>Method </a:t>
            </a:r>
            <a:r>
              <a:rPr lang="en-US" dirty="0"/>
              <a:t>references can point to:</a:t>
            </a:r>
          </a:p>
          <a:p>
            <a:pPr marL="0" indent="0">
              <a:buNone/>
            </a:pPr>
            <a:endParaRPr lang="en-US" dirty="0"/>
          </a:p>
          <a:p>
            <a:r>
              <a:rPr lang="en-US" dirty="0"/>
              <a:t>    Static </a:t>
            </a:r>
            <a:r>
              <a:rPr lang="en-US" dirty="0" smtClean="0"/>
              <a:t>methods (</a:t>
            </a:r>
            <a:r>
              <a:rPr lang="en-US" dirty="0" err="1" smtClean="0"/>
              <a:t>ie</a:t>
            </a:r>
            <a:r>
              <a:rPr lang="en-US" dirty="0" smtClean="0"/>
              <a:t>. previous slide).</a:t>
            </a:r>
            <a:endParaRPr lang="en-US" dirty="0"/>
          </a:p>
          <a:p>
            <a:r>
              <a:rPr lang="en-US" dirty="0"/>
              <a:t>    Instance </a:t>
            </a:r>
            <a:r>
              <a:rPr lang="en-US" dirty="0" smtClean="0"/>
              <a:t>methods (</a:t>
            </a:r>
            <a:r>
              <a:rPr lang="en-US" dirty="0" err="1" smtClean="0"/>
              <a:t>ie</a:t>
            </a:r>
            <a:r>
              <a:rPr lang="en-US" dirty="0" smtClean="0"/>
              <a:t>. 2 below).</a:t>
            </a:r>
            <a:endParaRPr lang="en-US" dirty="0"/>
          </a:p>
          <a:p>
            <a:r>
              <a:rPr lang="en-US" dirty="0"/>
              <a:t>    Methods on particular </a:t>
            </a:r>
            <a:r>
              <a:rPr lang="en-US" dirty="0" smtClean="0"/>
              <a:t>instances (</a:t>
            </a:r>
            <a:r>
              <a:rPr lang="en-US" dirty="0" err="1" smtClean="0"/>
              <a:t>ie</a:t>
            </a:r>
            <a:r>
              <a:rPr lang="en-US" dirty="0" smtClean="0"/>
              <a:t>. line 4 below).</a:t>
            </a:r>
            <a:endParaRPr lang="en-US" dirty="0"/>
          </a:p>
          <a:p>
            <a:r>
              <a:rPr lang="en-US" dirty="0"/>
              <a:t>    Constructors (</a:t>
            </a:r>
            <a:r>
              <a:rPr lang="en-US" dirty="0" err="1"/>
              <a:t>ie</a:t>
            </a:r>
            <a:r>
              <a:rPr lang="en-US" dirty="0"/>
              <a:t>. </a:t>
            </a:r>
            <a:r>
              <a:rPr lang="en-US" dirty="0" err="1"/>
              <a:t>TreeSet</a:t>
            </a:r>
            <a:r>
              <a:rPr lang="en-US" dirty="0"/>
              <a:t>::new)</a:t>
            </a:r>
          </a:p>
          <a:p>
            <a:pPr marL="0" indent="0">
              <a:buNone/>
            </a:pPr>
            <a:endParaRPr lang="en-US" dirty="0"/>
          </a:p>
          <a:p>
            <a:pPr marL="0" indent="0">
              <a:buNone/>
            </a:pPr>
            <a:r>
              <a:rPr lang="en-US" dirty="0"/>
              <a:t>For example, using the new </a:t>
            </a:r>
            <a:r>
              <a:rPr lang="en-US" dirty="0" err="1"/>
              <a:t>java.nio.file.Files.lines</a:t>
            </a:r>
            <a:r>
              <a:rPr lang="en-US" dirty="0"/>
              <a:t> method:</a:t>
            </a:r>
          </a:p>
          <a:p>
            <a:pPr marL="0" indent="0">
              <a:buNone/>
            </a:pPr>
            <a:endParaRPr lang="en-US" dirty="0"/>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1 </a:t>
            </a:r>
            <a:r>
              <a:rPr lang="en-US" sz="1800" b="1" dirty="0" err="1" smtClean="0">
                <a:solidFill>
                  <a:srgbClr val="0070C0"/>
                </a:solidFill>
                <a:latin typeface="Courier New" panose="02070309020205020404" pitchFamily="49" charset="0"/>
                <a:cs typeface="Courier New" panose="02070309020205020404" pitchFamily="49" charset="0"/>
              </a:rPr>
              <a:t>Files.lines</a:t>
            </a:r>
            <a:r>
              <a:rPr lang="en-US" sz="1800" b="1" dirty="0" smtClean="0">
                <a:solidFill>
                  <a:srgbClr val="0070C0"/>
                </a:solidFill>
                <a:latin typeface="Courier New" panose="02070309020205020404" pitchFamily="49" charset="0"/>
                <a:cs typeface="Courier New" panose="02070309020205020404" pitchFamily="49" charset="0"/>
              </a:rPr>
              <a:t>(</a:t>
            </a:r>
            <a:r>
              <a:rPr lang="en-US" sz="1800" b="1" dirty="0" err="1" smtClean="0">
                <a:solidFill>
                  <a:srgbClr val="0070C0"/>
                </a:solidFill>
                <a:latin typeface="Courier New" panose="02070309020205020404" pitchFamily="49" charset="0"/>
                <a:cs typeface="Courier New" panose="02070309020205020404" pitchFamily="49" charset="0"/>
              </a:rPr>
              <a:t>Paths.get</a:t>
            </a:r>
            <a:r>
              <a:rPr lang="en-US" sz="1800" b="1" dirty="0">
                <a:solidFill>
                  <a:srgbClr val="0070C0"/>
                </a:solidFill>
                <a:latin typeface="Courier New" panose="02070309020205020404" pitchFamily="49" charset="0"/>
                <a:cs typeface="Courier New" panose="02070309020205020404" pitchFamily="49" charset="0"/>
              </a:rPr>
              <a:t>("Nio.java"))</a:t>
            </a: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2             </a:t>
            </a:r>
            <a:r>
              <a:rPr lang="en-US" sz="1800" b="1" dirty="0">
                <a:solidFill>
                  <a:srgbClr val="0070C0"/>
                </a:solidFill>
                <a:latin typeface="Courier New" panose="02070309020205020404" pitchFamily="49" charset="0"/>
                <a:cs typeface="Courier New" panose="02070309020205020404" pitchFamily="49" charset="0"/>
              </a:rPr>
              <a:t>.map(String::trim)</a:t>
            </a: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3             </a:t>
            </a:r>
            <a:r>
              <a:rPr lang="en-US" sz="1800" b="1" dirty="0">
                <a:solidFill>
                  <a:srgbClr val="0070C0"/>
                </a:solidFill>
                <a:latin typeface="Courier New" panose="02070309020205020404" pitchFamily="49" charset="0"/>
                <a:cs typeface="Courier New" panose="02070309020205020404" pitchFamily="49" charset="0"/>
              </a:rPr>
              <a:t>.filter(s -&gt; !</a:t>
            </a:r>
            <a:r>
              <a:rPr lang="en-US" sz="1800" b="1" dirty="0" err="1">
                <a:solidFill>
                  <a:srgbClr val="0070C0"/>
                </a:solidFill>
                <a:latin typeface="Courier New" panose="02070309020205020404" pitchFamily="49" charset="0"/>
                <a:cs typeface="Courier New" panose="02070309020205020404" pitchFamily="49" charset="0"/>
              </a:rPr>
              <a:t>s.isEmpty</a:t>
            </a:r>
            <a:r>
              <a:rPr lang="en-US" sz="1800" b="1" dirty="0">
                <a:solidFill>
                  <a:srgbClr val="0070C0"/>
                </a:solidFill>
                <a:latin typeface="Courier New" panose="02070309020205020404" pitchFamily="49" charset="0"/>
                <a:cs typeface="Courier New" panose="02070309020205020404" pitchFamily="49" charset="0"/>
              </a:rPr>
              <a:t>())</a:t>
            </a:r>
          </a:p>
          <a:p>
            <a:pPr marL="0" indent="0">
              <a:buNone/>
            </a:pPr>
            <a:r>
              <a:rPr lang="en-US" sz="1800" b="1" dirty="0" smtClean="0">
                <a:solidFill>
                  <a:srgbClr val="0070C0"/>
                </a:solidFill>
                <a:latin typeface="Courier New" panose="02070309020205020404" pitchFamily="49" charset="0"/>
                <a:cs typeface="Courier New" panose="02070309020205020404" pitchFamily="49" charset="0"/>
              </a:rPr>
              <a:t>4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forEach</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System.out</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println</a:t>
            </a:r>
            <a:r>
              <a:rPr lang="en-US" sz="1800" b="1"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2050646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28</a:t>
            </a:fld>
            <a:endParaRPr lang="en-US"/>
          </a:p>
        </p:txBody>
      </p:sp>
      <p:sp>
        <p:nvSpPr>
          <p:cNvPr id="3" name="Title 2"/>
          <p:cNvSpPr>
            <a:spLocks noGrp="1"/>
          </p:cNvSpPr>
          <p:nvPr>
            <p:ph type="title"/>
          </p:nvPr>
        </p:nvSpPr>
        <p:spPr/>
        <p:txBody>
          <a:bodyPr/>
          <a:lstStyle/>
          <a:p>
            <a:r>
              <a:rPr lang="en-GB" dirty="0" smtClean="0"/>
              <a:t>Collections - Streams</a:t>
            </a:r>
            <a:endParaRPr lang="en-GB" dirty="0"/>
          </a:p>
        </p:txBody>
      </p:sp>
      <p:sp>
        <p:nvSpPr>
          <p:cNvPr id="4" name="Content Placeholder 3"/>
          <p:cNvSpPr>
            <a:spLocks noGrp="1"/>
          </p:cNvSpPr>
          <p:nvPr>
            <p:ph idx="1"/>
          </p:nvPr>
        </p:nvSpPr>
        <p:spPr/>
        <p:txBody>
          <a:bodyPr>
            <a:normAutofit/>
          </a:bodyPr>
          <a:lstStyle/>
          <a:p>
            <a:r>
              <a:rPr lang="en-US" sz="1600" dirty="0" smtClean="0"/>
              <a:t>In Java &lt;= 7  </a:t>
            </a:r>
            <a:r>
              <a:rPr lang="en-US" sz="1600" dirty="0"/>
              <a:t>collections can only be manipulated through iterators </a:t>
            </a:r>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Verbose way of saying: </a:t>
            </a:r>
          </a:p>
          <a:p>
            <a:pPr lvl="1"/>
            <a:r>
              <a:rPr lang="en-US" sz="1300" dirty="0" smtClean="0"/>
              <a:t>"</a:t>
            </a:r>
            <a:r>
              <a:rPr lang="en-US" sz="1300" i="1" dirty="0" smtClean="0"/>
              <a:t>the </a:t>
            </a:r>
            <a:r>
              <a:rPr lang="en-US" sz="1300" i="1" dirty="0"/>
              <a:t>sum of the weights of the red blocks in a collection of </a:t>
            </a:r>
            <a:r>
              <a:rPr lang="en-US" sz="1300" i="1" dirty="0" smtClean="0"/>
              <a:t>blocks</a:t>
            </a:r>
            <a:r>
              <a:rPr lang="en-US" sz="1300" dirty="0" smtClean="0"/>
              <a:t>“</a:t>
            </a:r>
          </a:p>
          <a:p>
            <a:r>
              <a:rPr lang="en-US" sz="1600" dirty="0" smtClean="0"/>
              <a:t>Programmer </a:t>
            </a:r>
            <a:r>
              <a:rPr lang="en-US" sz="1600" dirty="0"/>
              <a:t>expresses </a:t>
            </a:r>
            <a:r>
              <a:rPr lang="en-US" sz="1600" b="1" i="1" dirty="0"/>
              <a:t>how</a:t>
            </a:r>
            <a:r>
              <a:rPr lang="en-US" sz="1600" dirty="0"/>
              <a:t> the computer should execute an algorithm</a:t>
            </a:r>
            <a:endParaRPr lang="en-US" sz="1600" dirty="0" smtClean="0"/>
          </a:p>
          <a:p>
            <a:r>
              <a:rPr lang="en-US" sz="1600" dirty="0" smtClean="0"/>
              <a:t>But, programmer </a:t>
            </a:r>
            <a:r>
              <a:rPr lang="en-US" sz="1600" dirty="0"/>
              <a:t>is usually only interested in </a:t>
            </a:r>
            <a:r>
              <a:rPr lang="en-US" sz="1600" b="1" i="1" dirty="0"/>
              <a:t>what</a:t>
            </a:r>
            <a:r>
              <a:rPr lang="en-US" sz="1600" dirty="0"/>
              <a:t> the computer should </a:t>
            </a:r>
            <a:r>
              <a:rPr lang="en-US" sz="1600" dirty="0" smtClean="0"/>
              <a:t>calculate</a:t>
            </a:r>
          </a:p>
          <a:p>
            <a:r>
              <a:rPr lang="en-US" sz="1600" dirty="0"/>
              <a:t>To this end, other languages already provide what is sometimes called a </a:t>
            </a:r>
            <a:r>
              <a:rPr lang="en-US" sz="1600" dirty="0">
                <a:hlinkClick r:id="rId3"/>
              </a:rPr>
              <a:t>pipes-and-filters</a:t>
            </a:r>
            <a:r>
              <a:rPr lang="en-US" sz="1600" dirty="0"/>
              <a:t>-based API for collections.  </a:t>
            </a:r>
          </a:p>
          <a:p>
            <a:pPr lvl="1"/>
            <a:r>
              <a:rPr lang="en-US" dirty="0"/>
              <a:t>Like </a:t>
            </a:r>
            <a:r>
              <a:rPr lang="en-US" dirty="0" err="1"/>
              <a:t>linux</a:t>
            </a:r>
            <a:r>
              <a:rPr lang="en-US" dirty="0"/>
              <a:t>:  </a:t>
            </a:r>
            <a:r>
              <a:rPr lang="en-US" sz="1300" i="1" dirty="0">
                <a:latin typeface="Courier New" panose="02070309020205020404" pitchFamily="49" charset="0"/>
                <a:cs typeface="Courier New" panose="02070309020205020404" pitchFamily="49" charset="0"/>
              </a:rPr>
              <a:t>cat diagnostic.log | </a:t>
            </a:r>
            <a:r>
              <a:rPr lang="en-US" sz="1300" i="1" dirty="0" err="1">
                <a:latin typeface="Courier New" panose="02070309020205020404" pitchFamily="49" charset="0"/>
                <a:cs typeface="Courier New" panose="02070309020205020404" pitchFamily="49" charset="0"/>
              </a:rPr>
              <a:t>grep</a:t>
            </a:r>
            <a:r>
              <a:rPr lang="en-US" sz="1300" i="1" dirty="0">
                <a:latin typeface="Courier New" panose="02070309020205020404" pitchFamily="49" charset="0"/>
                <a:cs typeface="Courier New" panose="02070309020205020404" pitchFamily="49" charset="0"/>
              </a:rPr>
              <a:t> error | </a:t>
            </a:r>
            <a:r>
              <a:rPr lang="en-US" sz="1300" i="1" dirty="0" smtClean="0">
                <a:latin typeface="Courier New" panose="02070309020205020404" pitchFamily="49" charset="0"/>
                <a:cs typeface="Courier New" panose="02070309020205020404" pitchFamily="49" charset="0"/>
              </a:rPr>
              <a:t>more </a:t>
            </a:r>
            <a:endParaRPr lang="en-US" sz="1300" i="1" dirty="0">
              <a:latin typeface="Courier New" panose="02070309020205020404" pitchFamily="49" charset="0"/>
              <a:cs typeface="Courier New" panose="02070309020205020404" pitchFamily="49" charset="0"/>
            </a:endParaRPr>
          </a:p>
          <a:p>
            <a:endParaRPr lang="en-GB" sz="1600"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55575" y="2176114"/>
            <a:ext cx="4217607" cy="1677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815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29</a:t>
            </a:fld>
            <a:endParaRPr lang="en-US"/>
          </a:p>
        </p:txBody>
      </p:sp>
      <p:sp>
        <p:nvSpPr>
          <p:cNvPr id="3" name="Title 2"/>
          <p:cNvSpPr>
            <a:spLocks noGrp="1"/>
          </p:cNvSpPr>
          <p:nvPr>
            <p:ph type="title"/>
          </p:nvPr>
        </p:nvSpPr>
        <p:spPr/>
        <p:txBody>
          <a:bodyPr/>
          <a:lstStyle/>
          <a:p>
            <a:r>
              <a:rPr lang="en-GB" dirty="0" smtClean="0"/>
              <a:t>Collections - Streams</a:t>
            </a:r>
            <a:endParaRPr lang="en-GB" dirty="0"/>
          </a:p>
        </p:txBody>
      </p:sp>
      <p:sp>
        <p:nvSpPr>
          <p:cNvPr id="4" name="Content Placeholder 3"/>
          <p:cNvSpPr>
            <a:spLocks noGrp="1"/>
          </p:cNvSpPr>
          <p:nvPr>
            <p:ph idx="1"/>
          </p:nvPr>
        </p:nvSpPr>
        <p:spPr/>
        <p:txBody>
          <a:bodyPr>
            <a:normAutofit/>
          </a:bodyPr>
          <a:lstStyle/>
          <a:p>
            <a:r>
              <a:rPr lang="en-US" sz="2000" dirty="0" smtClean="0"/>
              <a:t>Java </a:t>
            </a:r>
            <a:r>
              <a:rPr lang="en-US" sz="2000" dirty="0"/>
              <a:t>is extended with a similar API for its collections using </a:t>
            </a:r>
            <a:r>
              <a:rPr lang="en-US" sz="2000" i="1" dirty="0"/>
              <a:t>filter</a:t>
            </a:r>
            <a:r>
              <a:rPr lang="en-US" sz="2000" dirty="0"/>
              <a:t> and </a:t>
            </a:r>
            <a:r>
              <a:rPr lang="en-US" sz="2000" i="1" dirty="0"/>
              <a:t>map</a:t>
            </a:r>
            <a:r>
              <a:rPr lang="en-US" sz="2000" dirty="0"/>
              <a:t>, which take as argument a (lambda) expression.</a:t>
            </a:r>
            <a:endParaRPr lang="en-US" sz="2000" i="1" dirty="0">
              <a:latin typeface="Courier New" panose="02070309020205020404" pitchFamily="49" charset="0"/>
              <a:cs typeface="Courier New" panose="02070309020205020404" pitchFamily="49" charset="0"/>
            </a:endParaRPr>
          </a:p>
          <a:p>
            <a:r>
              <a:rPr lang="en-US" dirty="0" smtClean="0"/>
              <a:t>Classes </a:t>
            </a:r>
            <a:r>
              <a:rPr lang="en-US" dirty="0"/>
              <a:t>in the new </a:t>
            </a:r>
            <a:r>
              <a:rPr lang="en-US" dirty="0" err="1"/>
              <a:t>java.util.stream</a:t>
            </a:r>
            <a:r>
              <a:rPr lang="en-US" dirty="0"/>
              <a:t> package provide a Stream API to support functional-style operations on streams of elements. </a:t>
            </a:r>
            <a:endParaRPr lang="en-US" dirty="0" smtClean="0"/>
          </a:p>
          <a:p>
            <a:r>
              <a:rPr lang="en-US" dirty="0" smtClean="0"/>
              <a:t>The </a:t>
            </a:r>
            <a:r>
              <a:rPr lang="en-US" dirty="0"/>
              <a:t>Stream API is integrated into the Collections API, which enables bulk operations on collections, such as sequential or parallel map-reduce transformations.</a:t>
            </a:r>
          </a:p>
          <a:p>
            <a:endParaRPr lang="en-GB"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568" y="4221088"/>
            <a:ext cx="7859282" cy="1440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4803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3</a:t>
            </a:fld>
            <a:endParaRPr lang="en-US"/>
          </a:p>
        </p:txBody>
      </p:sp>
      <p:sp>
        <p:nvSpPr>
          <p:cNvPr id="3" name="Title 2"/>
          <p:cNvSpPr>
            <a:spLocks noGrp="1"/>
          </p:cNvSpPr>
          <p:nvPr>
            <p:ph type="title"/>
          </p:nvPr>
        </p:nvSpPr>
        <p:spPr/>
        <p:txBody>
          <a:bodyPr/>
          <a:lstStyle/>
          <a:p>
            <a:r>
              <a:rPr lang="en-US" b="1" dirty="0"/>
              <a:t>What's New in JDK 8</a:t>
            </a:r>
            <a:br>
              <a:rPr lang="en-US" b="1" dirty="0"/>
            </a:br>
            <a:r>
              <a:rPr lang="en-GB" dirty="0" smtClean="0"/>
              <a:t>Type annotations</a:t>
            </a:r>
            <a:endParaRPr lang="en-GB" dirty="0"/>
          </a:p>
        </p:txBody>
      </p:sp>
      <p:sp>
        <p:nvSpPr>
          <p:cNvPr id="4" name="Content Placeholder 3"/>
          <p:cNvSpPr>
            <a:spLocks noGrp="1"/>
          </p:cNvSpPr>
          <p:nvPr>
            <p:ph idx="1"/>
          </p:nvPr>
        </p:nvSpPr>
        <p:spPr/>
        <p:txBody>
          <a:bodyPr/>
          <a:lstStyle/>
          <a:p>
            <a:r>
              <a:rPr lang="en-US" dirty="0"/>
              <a:t>Type Annotations are annotations that can be placed anywhere you use a type. This includes the new operator, type casts, implements clauses and throws clauses. Type Annotations allow improved analysis of Java code and can ensure even stronger type checking</a:t>
            </a:r>
            <a:r>
              <a:rPr lang="en-US" dirty="0" smtClean="0"/>
              <a:t>.</a:t>
            </a:r>
          </a:p>
          <a:p>
            <a:r>
              <a:rPr lang="en-US" dirty="0" smtClean="0"/>
              <a:t>Java </a:t>
            </a:r>
            <a:r>
              <a:rPr lang="en-US" dirty="0"/>
              <a:t>8 only provides the ability to define these types of annotations. It is then up to framework and tool developers to actually make use of it. </a:t>
            </a:r>
            <a:r>
              <a:rPr lang="en-GB" dirty="0" smtClean="0"/>
              <a:t> </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568" y="3573016"/>
            <a:ext cx="4713564" cy="1224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3568" y="4797152"/>
            <a:ext cx="6996355"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383943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30</a:t>
            </a:fld>
            <a:endParaRPr lang="en-US"/>
          </a:p>
        </p:txBody>
      </p:sp>
      <p:sp>
        <p:nvSpPr>
          <p:cNvPr id="3" name="Title 2"/>
          <p:cNvSpPr>
            <a:spLocks noGrp="1"/>
          </p:cNvSpPr>
          <p:nvPr>
            <p:ph type="title"/>
          </p:nvPr>
        </p:nvSpPr>
        <p:spPr/>
        <p:txBody>
          <a:bodyPr/>
          <a:lstStyle/>
          <a:p>
            <a:r>
              <a:rPr lang="en-GB" dirty="0" smtClean="0"/>
              <a:t>Collections - Streams</a:t>
            </a:r>
            <a:endParaRPr lang="en-GB" dirty="0"/>
          </a:p>
        </p:txBody>
      </p:sp>
      <p:sp>
        <p:nvSpPr>
          <p:cNvPr id="4" name="Content Placeholder 3"/>
          <p:cNvSpPr>
            <a:spLocks noGrp="1"/>
          </p:cNvSpPr>
          <p:nvPr>
            <p:ph idx="1"/>
          </p:nvPr>
        </p:nvSpPr>
        <p:spPr>
          <a:xfrm>
            <a:off x="251520" y="1772816"/>
            <a:ext cx="8211600" cy="4824536"/>
          </a:xfrm>
        </p:spPr>
        <p:txBody>
          <a:bodyPr>
            <a:normAutofit/>
          </a:bodyPr>
          <a:lstStyle/>
          <a:p>
            <a:pPr marL="0" indent="0">
              <a:buNone/>
            </a:pPr>
            <a:r>
              <a:rPr lang="en-GB" dirty="0" smtClean="0"/>
              <a:t>Stream can be used only once! </a:t>
            </a:r>
          </a:p>
          <a:p>
            <a:pPr marL="0" indent="0">
              <a:buNone/>
            </a:pPr>
            <a:endParaRPr lang="en-GB" dirty="0" smtClean="0">
              <a:solidFill>
                <a:srgbClr val="FF0000"/>
              </a:solidFill>
            </a:endParaRPr>
          </a:p>
          <a:p>
            <a:pPr marL="0" indent="0">
              <a:buNone/>
            </a:pPr>
            <a:endParaRPr lang="en-GB" dirty="0"/>
          </a:p>
          <a:p>
            <a:pPr marL="0" indent="0">
              <a:buNone/>
            </a:pPr>
            <a:r>
              <a:rPr lang="en-GB" dirty="0" smtClean="0"/>
              <a:t>Stream consists of:</a:t>
            </a:r>
          </a:p>
          <a:p>
            <a:pPr marL="0" indent="0">
              <a:buNone/>
            </a:pPr>
            <a:endParaRPr lang="en-GB" dirty="0"/>
          </a:p>
          <a:p>
            <a:pPr marL="457200" indent="-457200">
              <a:buFont typeface="+mj-lt"/>
              <a:buAutoNum type="arabicPeriod"/>
            </a:pPr>
            <a:r>
              <a:rPr lang="en-GB" dirty="0" smtClean="0"/>
              <a:t>One source</a:t>
            </a:r>
          </a:p>
          <a:p>
            <a:pPr marL="457200" indent="-457200">
              <a:buFont typeface="+mj-lt"/>
              <a:buAutoNum type="arabicPeriod"/>
            </a:pPr>
            <a:r>
              <a:rPr lang="en-GB" dirty="0" smtClean="0"/>
              <a:t>Zero or more intermediate operations</a:t>
            </a:r>
            <a:br>
              <a:rPr lang="en-GB" dirty="0" smtClean="0"/>
            </a:br>
            <a:r>
              <a:rPr lang="en-GB" dirty="0" smtClean="0"/>
              <a:t>(e.g. filter, map)</a:t>
            </a:r>
          </a:p>
          <a:p>
            <a:pPr marL="457200" indent="-457200">
              <a:buFont typeface="+mj-lt"/>
              <a:buAutoNum type="arabicPeriod"/>
            </a:pPr>
            <a:r>
              <a:rPr lang="en-GB" dirty="0" smtClean="0"/>
              <a:t>One terminal operation</a:t>
            </a:r>
            <a:br>
              <a:rPr lang="en-GB" dirty="0" smtClean="0"/>
            </a:br>
            <a:r>
              <a:rPr lang="en-GB" dirty="0" smtClean="0"/>
              <a:t>(</a:t>
            </a:r>
            <a:r>
              <a:rPr lang="en-GB" dirty="0" err="1" smtClean="0"/>
              <a:t>forEach</a:t>
            </a:r>
            <a:r>
              <a:rPr lang="en-GB" dirty="0" smtClean="0"/>
              <a:t>, reduce, sum)</a:t>
            </a:r>
          </a:p>
          <a:p>
            <a:endParaRPr lang="en-GB" dirty="0" smtClean="0"/>
          </a:p>
        </p:txBody>
      </p:sp>
      <p:pic>
        <p:nvPicPr>
          <p:cNvPr id="1026" name="Picture 2" descr="C:\Users\emiel_p\Desktop\allo-all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16016" y="1538680"/>
            <a:ext cx="4538552" cy="41210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3375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31</a:t>
            </a:fld>
            <a:endParaRPr lang="en-US"/>
          </a:p>
        </p:txBody>
      </p:sp>
      <p:sp>
        <p:nvSpPr>
          <p:cNvPr id="3" name="Title 2"/>
          <p:cNvSpPr>
            <a:spLocks noGrp="1"/>
          </p:cNvSpPr>
          <p:nvPr>
            <p:ph type="title"/>
          </p:nvPr>
        </p:nvSpPr>
        <p:spPr/>
        <p:txBody>
          <a:bodyPr/>
          <a:lstStyle/>
          <a:p>
            <a:r>
              <a:rPr lang="en-GB" dirty="0" smtClean="0"/>
              <a:t>Collections - Streams</a:t>
            </a:r>
            <a:endParaRPr lang="en-GB" dirty="0"/>
          </a:p>
        </p:txBody>
      </p:sp>
      <p:sp>
        <p:nvSpPr>
          <p:cNvPr id="4" name="Content Placeholder 3"/>
          <p:cNvSpPr>
            <a:spLocks noGrp="1"/>
          </p:cNvSpPr>
          <p:nvPr>
            <p:ph idx="1"/>
          </p:nvPr>
        </p:nvSpPr>
        <p:spPr/>
        <p:txBody>
          <a:bodyPr>
            <a:normAutofit/>
          </a:bodyPr>
          <a:lstStyle/>
          <a:p>
            <a:pPr marL="0" indent="0">
              <a:buNone/>
            </a:pPr>
            <a:r>
              <a:rPr lang="en-US" dirty="0" smtClean="0"/>
              <a:t>Some </a:t>
            </a:r>
            <a:r>
              <a:rPr lang="en-US" dirty="0"/>
              <a:t>examples </a:t>
            </a:r>
            <a:r>
              <a:rPr lang="en-US" dirty="0" smtClean="0"/>
              <a:t>of sources:</a:t>
            </a:r>
            <a:endParaRPr lang="en-US" dirty="0"/>
          </a:p>
          <a:p>
            <a:endParaRPr lang="en-US" dirty="0"/>
          </a:p>
          <a:p>
            <a:r>
              <a:rPr lang="en-US" dirty="0" smtClean="0"/>
              <a:t>From </a:t>
            </a:r>
            <a:r>
              <a:rPr lang="en-US" dirty="0"/>
              <a:t>a Collection via the stream() and </a:t>
            </a:r>
            <a:r>
              <a:rPr lang="en-US" dirty="0" err="1"/>
              <a:t>parallelStream</a:t>
            </a:r>
            <a:r>
              <a:rPr lang="en-US" dirty="0"/>
              <a:t>() methods;</a:t>
            </a:r>
          </a:p>
          <a:p>
            <a:r>
              <a:rPr lang="en-US" dirty="0" smtClean="0"/>
              <a:t>From </a:t>
            </a:r>
            <a:r>
              <a:rPr lang="en-US" dirty="0"/>
              <a:t>an array via </a:t>
            </a:r>
            <a:r>
              <a:rPr lang="en-US" dirty="0" err="1"/>
              <a:t>Arrays.stream</a:t>
            </a:r>
            <a:r>
              <a:rPr lang="en-US" dirty="0"/>
              <a:t>(Object[]);</a:t>
            </a:r>
          </a:p>
          <a:p>
            <a:r>
              <a:rPr lang="en-US" dirty="0" smtClean="0"/>
              <a:t>From </a:t>
            </a:r>
            <a:r>
              <a:rPr lang="en-US" dirty="0"/>
              <a:t>static factory methods on the stream classes, such as </a:t>
            </a:r>
            <a:r>
              <a:rPr lang="en-US" dirty="0" err="1"/>
              <a:t>Stream.of</a:t>
            </a:r>
            <a:r>
              <a:rPr lang="en-US" dirty="0"/>
              <a:t>(Object[]), </a:t>
            </a:r>
            <a:r>
              <a:rPr lang="en-US" dirty="0" err="1"/>
              <a:t>IntStream.range</a:t>
            </a:r>
            <a:r>
              <a:rPr lang="en-US" dirty="0"/>
              <a:t>(</a:t>
            </a:r>
            <a:r>
              <a:rPr lang="en-US" dirty="0" err="1"/>
              <a:t>int</a:t>
            </a:r>
            <a:r>
              <a:rPr lang="en-US" dirty="0"/>
              <a:t>, </a:t>
            </a:r>
            <a:r>
              <a:rPr lang="en-US" dirty="0" err="1"/>
              <a:t>int</a:t>
            </a:r>
            <a:r>
              <a:rPr lang="en-US" dirty="0"/>
              <a:t>) or </a:t>
            </a:r>
            <a:r>
              <a:rPr lang="en-US" dirty="0" err="1"/>
              <a:t>Stream.iterate</a:t>
            </a:r>
            <a:r>
              <a:rPr lang="en-US" dirty="0"/>
              <a:t>(Object, </a:t>
            </a:r>
            <a:r>
              <a:rPr lang="en-US" dirty="0" err="1"/>
              <a:t>UnaryOperator</a:t>
            </a:r>
            <a:r>
              <a:rPr lang="en-US" dirty="0"/>
              <a:t>);</a:t>
            </a:r>
          </a:p>
          <a:p>
            <a:r>
              <a:rPr lang="en-US" dirty="0" smtClean="0"/>
              <a:t>The </a:t>
            </a:r>
            <a:r>
              <a:rPr lang="en-US" dirty="0"/>
              <a:t>lines of a file can be obtained from </a:t>
            </a:r>
            <a:r>
              <a:rPr lang="en-US" dirty="0" err="1"/>
              <a:t>BufferedReader.lines</a:t>
            </a:r>
            <a:r>
              <a:rPr lang="en-US" dirty="0"/>
              <a:t>();</a:t>
            </a:r>
          </a:p>
          <a:p>
            <a:r>
              <a:rPr lang="en-US" dirty="0" smtClean="0"/>
              <a:t>Streams </a:t>
            </a:r>
            <a:r>
              <a:rPr lang="en-US" dirty="0"/>
              <a:t>of file paths can be obtained from methods in Files;</a:t>
            </a:r>
          </a:p>
          <a:p>
            <a:r>
              <a:rPr lang="en-US" dirty="0" smtClean="0"/>
              <a:t>Streams </a:t>
            </a:r>
            <a:r>
              <a:rPr lang="en-US" dirty="0"/>
              <a:t>of random numbers can be obtained from </a:t>
            </a:r>
            <a:r>
              <a:rPr lang="en-US" dirty="0" err="1"/>
              <a:t>Random.ints</a:t>
            </a:r>
            <a:r>
              <a:rPr lang="en-US" dirty="0"/>
              <a:t>();</a:t>
            </a:r>
          </a:p>
          <a:p>
            <a:r>
              <a:rPr lang="en-US" dirty="0" smtClean="0"/>
              <a:t>Numerous </a:t>
            </a:r>
            <a:r>
              <a:rPr lang="en-US" dirty="0"/>
              <a:t>other stream-bearing methods in the JDK, including </a:t>
            </a:r>
            <a:r>
              <a:rPr lang="en-US" dirty="0" err="1"/>
              <a:t>BitSet.stream</a:t>
            </a:r>
            <a:r>
              <a:rPr lang="en-US" dirty="0"/>
              <a:t>(), </a:t>
            </a:r>
            <a:r>
              <a:rPr lang="en-US" dirty="0" err="1"/>
              <a:t>Pattern.splitAsStream</a:t>
            </a:r>
            <a:r>
              <a:rPr lang="en-US" dirty="0"/>
              <a:t>(</a:t>
            </a:r>
            <a:r>
              <a:rPr lang="en-US" dirty="0" err="1"/>
              <a:t>java.lang.CharSequence</a:t>
            </a:r>
            <a:r>
              <a:rPr lang="en-US" dirty="0"/>
              <a:t>), and </a:t>
            </a:r>
            <a:r>
              <a:rPr lang="en-US" dirty="0" err="1"/>
              <a:t>JarFile.stream</a:t>
            </a:r>
            <a:r>
              <a:rPr lang="en-US" dirty="0" smtClean="0"/>
              <a:t>().</a:t>
            </a:r>
            <a:endParaRPr lang="en-GB" dirty="0"/>
          </a:p>
        </p:txBody>
      </p:sp>
    </p:spTree>
    <p:extLst>
      <p:ext uri="{BB962C8B-B14F-4D97-AF65-F5344CB8AC3E}">
        <p14:creationId xmlns:p14="http://schemas.microsoft.com/office/powerpoint/2010/main" xmlns="" val="2573240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32</a:t>
            </a:fld>
            <a:endParaRPr lang="en-US"/>
          </a:p>
        </p:txBody>
      </p:sp>
      <p:sp>
        <p:nvSpPr>
          <p:cNvPr id="3" name="Title 2"/>
          <p:cNvSpPr>
            <a:spLocks noGrp="1"/>
          </p:cNvSpPr>
          <p:nvPr>
            <p:ph type="title"/>
          </p:nvPr>
        </p:nvSpPr>
        <p:spPr/>
        <p:txBody>
          <a:bodyPr/>
          <a:lstStyle/>
          <a:p>
            <a:r>
              <a:rPr lang="en-GB" dirty="0" smtClean="0"/>
              <a:t>Collections - Streams</a:t>
            </a:r>
            <a:endParaRPr lang="en-GB" dirty="0"/>
          </a:p>
        </p:txBody>
      </p:sp>
      <p:sp>
        <p:nvSpPr>
          <p:cNvPr id="4" name="Content Placeholder 3"/>
          <p:cNvSpPr>
            <a:spLocks noGrp="1"/>
          </p:cNvSpPr>
          <p:nvPr>
            <p:ph idx="1"/>
          </p:nvPr>
        </p:nvSpPr>
        <p:spPr>
          <a:xfrm>
            <a:off x="457200" y="1538680"/>
            <a:ext cx="8507288" cy="5274696"/>
          </a:xfrm>
        </p:spPr>
        <p:txBody>
          <a:bodyPr>
            <a:normAutofit/>
          </a:bodyPr>
          <a:lstStyle/>
          <a:p>
            <a:pPr marL="0" indent="0">
              <a:buNone/>
            </a:pPr>
            <a:r>
              <a:rPr lang="en-GB" sz="1800" dirty="0" smtClean="0"/>
              <a:t>Intermediate operations:</a:t>
            </a:r>
            <a:endParaRPr lang="en-GB" sz="1800" b="1" dirty="0" smtClean="0">
              <a:solidFill>
                <a:srgbClr val="0070C0"/>
              </a:solidFill>
              <a:latin typeface="Courier New" panose="02070309020205020404" pitchFamily="49" charset="0"/>
              <a:cs typeface="Courier New" panose="02070309020205020404" pitchFamily="49" charset="0"/>
            </a:endParaRPr>
          </a:p>
          <a:p>
            <a:r>
              <a:rPr lang="en-GB" sz="1800" b="1" dirty="0" smtClean="0">
                <a:solidFill>
                  <a:srgbClr val="0070C0"/>
                </a:solidFill>
                <a:latin typeface="Courier New" panose="02070309020205020404" pitchFamily="49" charset="0"/>
                <a:cs typeface="Courier New" panose="02070309020205020404" pitchFamily="49" charset="0"/>
              </a:rPr>
              <a:t>distinct()</a:t>
            </a:r>
            <a:r>
              <a:rPr lang="en-GB" dirty="0" smtClean="0"/>
              <a:t> Remove all duplicate elements using equals method</a:t>
            </a:r>
            <a:br>
              <a:rPr lang="en-GB" dirty="0" smtClean="0"/>
            </a:br>
            <a:endParaRPr lang="en-GB" dirty="0" smtClean="0"/>
          </a:p>
          <a:p>
            <a:r>
              <a:rPr lang="en-GB" sz="1800" b="1" dirty="0" smtClean="0">
                <a:solidFill>
                  <a:srgbClr val="0070C0"/>
                </a:solidFill>
                <a:latin typeface="Courier New" panose="02070309020205020404" pitchFamily="49" charset="0"/>
                <a:cs typeface="Courier New" panose="02070309020205020404" pitchFamily="49" charset="0"/>
              </a:rPr>
              <a:t>filter(Predicate&lt;T</a:t>
            </a:r>
            <a:r>
              <a:rPr lang="en-GB" sz="1800" b="1" dirty="0">
                <a:solidFill>
                  <a:srgbClr val="0070C0"/>
                </a:solidFill>
                <a:latin typeface="Courier New" panose="02070309020205020404" pitchFamily="49" charset="0"/>
                <a:cs typeface="Courier New" panose="02070309020205020404" pitchFamily="49" charset="0"/>
              </a:rPr>
              <a:t>&gt; predicate)</a:t>
            </a:r>
            <a:r>
              <a:rPr lang="en-GB" dirty="0" smtClean="0"/>
              <a:t> Filters elements using predicate</a:t>
            </a:r>
            <a:br>
              <a:rPr lang="en-GB" dirty="0" smtClean="0"/>
            </a:br>
            <a:endParaRPr lang="en-GB" dirty="0" smtClean="0"/>
          </a:p>
          <a:p>
            <a:r>
              <a:rPr lang="en-GB" sz="1800" b="1" dirty="0" smtClean="0">
                <a:solidFill>
                  <a:srgbClr val="0070C0"/>
                </a:solidFill>
                <a:latin typeface="Courier New" panose="02070309020205020404" pitchFamily="49" charset="0"/>
                <a:cs typeface="Courier New" panose="02070309020205020404" pitchFamily="49" charset="0"/>
              </a:rPr>
              <a:t>limit(long </a:t>
            </a:r>
            <a:r>
              <a:rPr lang="en-GB" sz="1800" b="1" dirty="0" err="1">
                <a:solidFill>
                  <a:srgbClr val="0070C0"/>
                </a:solidFill>
                <a:latin typeface="Courier New" panose="02070309020205020404" pitchFamily="49" charset="0"/>
                <a:cs typeface="Courier New" panose="02070309020205020404" pitchFamily="49" charset="0"/>
              </a:rPr>
              <a:t>maxSize</a:t>
            </a:r>
            <a:r>
              <a:rPr lang="en-GB" sz="1800" b="1" dirty="0">
                <a:solidFill>
                  <a:srgbClr val="0070C0"/>
                </a:solidFill>
                <a:latin typeface="Courier New" panose="02070309020205020404" pitchFamily="49" charset="0"/>
                <a:cs typeface="Courier New" panose="02070309020205020404" pitchFamily="49" charset="0"/>
              </a:rPr>
              <a:t>) </a:t>
            </a:r>
            <a:r>
              <a:rPr lang="en-GB" dirty="0" smtClean="0"/>
              <a:t>Truncates stream to first elements till </a:t>
            </a:r>
            <a:r>
              <a:rPr lang="en-GB" dirty="0" err="1" smtClean="0"/>
              <a:t>maxSize</a:t>
            </a:r>
            <a:r>
              <a:rPr lang="en-GB" dirty="0" smtClean="0"/>
              <a:t/>
            </a:r>
            <a:br>
              <a:rPr lang="en-GB" dirty="0" smtClean="0"/>
            </a:br>
            <a:r>
              <a:rPr lang="en-GB" dirty="0" smtClean="0"/>
              <a:t>(can be slow when parallel processing on ordered parallel pipelines) </a:t>
            </a:r>
            <a:br>
              <a:rPr lang="en-GB" dirty="0" smtClean="0"/>
            </a:br>
            <a:endParaRPr lang="en-GB" dirty="0" smtClean="0"/>
          </a:p>
          <a:p>
            <a:r>
              <a:rPr lang="en-GB" sz="1800" b="1" dirty="0">
                <a:solidFill>
                  <a:srgbClr val="0070C0"/>
                </a:solidFill>
                <a:latin typeface="Courier New" panose="02070309020205020404" pitchFamily="49" charset="0"/>
                <a:cs typeface="Courier New" panose="02070309020205020404" pitchFamily="49" charset="0"/>
              </a:rPr>
              <a:t>map(Function&lt;T,R&gt; mapper) </a:t>
            </a:r>
            <a:r>
              <a:rPr lang="en-GB" dirty="0" smtClean="0"/>
              <a:t>Map/convert object to other object</a:t>
            </a:r>
            <a:br>
              <a:rPr lang="en-GB" dirty="0" smtClean="0"/>
            </a:br>
            <a:endParaRPr lang="en-GB" dirty="0" smtClean="0"/>
          </a:p>
          <a:p>
            <a:r>
              <a:rPr lang="en-GB" sz="1800" b="1" dirty="0">
                <a:solidFill>
                  <a:srgbClr val="0070C0"/>
                </a:solidFill>
                <a:latin typeface="Courier New" panose="02070309020205020404" pitchFamily="49" charset="0"/>
                <a:cs typeface="Courier New" panose="02070309020205020404" pitchFamily="49" charset="0"/>
              </a:rPr>
              <a:t>peek(Consumer&lt;T&gt; action) </a:t>
            </a:r>
            <a:r>
              <a:rPr lang="en-GB" dirty="0" smtClean="0"/>
              <a:t>Apply given method on each element</a:t>
            </a:r>
            <a:br>
              <a:rPr lang="en-GB" dirty="0" smtClean="0"/>
            </a:br>
            <a:r>
              <a:rPr lang="en-GB" dirty="0" smtClean="0"/>
              <a:t>tip: useful </a:t>
            </a:r>
            <a:r>
              <a:rPr lang="en-GB" dirty="0"/>
              <a:t>for debugging: </a:t>
            </a:r>
            <a:r>
              <a:rPr lang="en-GB" sz="1600" b="1" dirty="0">
                <a:solidFill>
                  <a:srgbClr val="0070C0"/>
                </a:solidFill>
                <a:latin typeface="Courier New" panose="02070309020205020404" pitchFamily="49" charset="0"/>
                <a:cs typeface="Courier New" panose="02070309020205020404" pitchFamily="49" charset="0"/>
              </a:rPr>
              <a:t>.peek(o -&gt; </a:t>
            </a:r>
            <a:r>
              <a:rPr lang="en-GB" sz="1600" b="1" dirty="0" err="1">
                <a:solidFill>
                  <a:srgbClr val="0070C0"/>
                </a:solidFill>
                <a:latin typeface="Courier New" panose="02070309020205020404" pitchFamily="49" charset="0"/>
                <a:cs typeface="Courier New" panose="02070309020205020404" pitchFamily="49" charset="0"/>
              </a:rPr>
              <a:t>System.out.println</a:t>
            </a:r>
            <a:r>
              <a:rPr lang="en-GB" sz="1600" b="1" dirty="0" smtClean="0">
                <a:solidFill>
                  <a:srgbClr val="0070C0"/>
                </a:solidFill>
                <a:latin typeface="Courier New" panose="02070309020205020404" pitchFamily="49" charset="0"/>
                <a:cs typeface="Courier New" panose="02070309020205020404" pitchFamily="49" charset="0"/>
              </a:rPr>
              <a:t>("o: </a:t>
            </a:r>
            <a:r>
              <a:rPr lang="en-GB" sz="1600" b="1" dirty="0">
                <a:solidFill>
                  <a:srgbClr val="0070C0"/>
                </a:solidFill>
                <a:latin typeface="Courier New" panose="02070309020205020404" pitchFamily="49" charset="0"/>
                <a:cs typeface="Courier New" panose="02070309020205020404" pitchFamily="49" charset="0"/>
              </a:rPr>
              <a:t>" + </a:t>
            </a:r>
            <a:r>
              <a:rPr lang="en-GB" sz="1600" b="1" dirty="0" smtClean="0">
                <a:solidFill>
                  <a:srgbClr val="0070C0"/>
                </a:solidFill>
                <a:latin typeface="Courier New" panose="02070309020205020404" pitchFamily="49" charset="0"/>
                <a:cs typeface="Courier New" panose="02070309020205020404" pitchFamily="49" charset="0"/>
              </a:rPr>
              <a:t>o))</a:t>
            </a:r>
            <a:br>
              <a:rPr lang="en-GB" sz="1600" b="1" dirty="0" smtClean="0">
                <a:solidFill>
                  <a:srgbClr val="0070C0"/>
                </a:solidFill>
                <a:latin typeface="Courier New" panose="02070309020205020404" pitchFamily="49" charset="0"/>
                <a:cs typeface="Courier New" panose="02070309020205020404" pitchFamily="49" charset="0"/>
              </a:rPr>
            </a:br>
            <a:endParaRPr lang="en-GB" sz="1600" b="1" dirty="0" smtClean="0">
              <a:solidFill>
                <a:srgbClr val="0070C0"/>
              </a:solidFill>
              <a:latin typeface="Courier New" panose="02070309020205020404" pitchFamily="49" charset="0"/>
              <a:cs typeface="Courier New" panose="02070309020205020404" pitchFamily="49" charset="0"/>
            </a:endParaRPr>
          </a:p>
          <a:p>
            <a:r>
              <a:rPr lang="en-GB" sz="1600" b="1" dirty="0">
                <a:solidFill>
                  <a:srgbClr val="0070C0"/>
                </a:solidFill>
                <a:latin typeface="Courier New" panose="02070309020205020404" pitchFamily="49" charset="0"/>
                <a:cs typeface="Courier New" panose="02070309020205020404" pitchFamily="49" charset="0"/>
              </a:rPr>
              <a:t>s</a:t>
            </a:r>
            <a:r>
              <a:rPr lang="en-GB" sz="1600" b="1" dirty="0" smtClean="0">
                <a:solidFill>
                  <a:srgbClr val="0070C0"/>
                </a:solidFill>
                <a:latin typeface="Courier New" panose="02070309020205020404" pitchFamily="49" charset="0"/>
                <a:cs typeface="Courier New" panose="02070309020205020404" pitchFamily="49" charset="0"/>
              </a:rPr>
              <a:t>kip(long n) </a:t>
            </a:r>
            <a:r>
              <a:rPr lang="en-GB" dirty="0"/>
              <a:t>Remove first n element from </a:t>
            </a:r>
            <a:r>
              <a:rPr lang="en-GB" dirty="0" smtClean="0"/>
              <a:t>Stream</a:t>
            </a:r>
            <a:br>
              <a:rPr lang="en-GB" dirty="0" smtClean="0"/>
            </a:br>
            <a:r>
              <a:rPr lang="en-GB" dirty="0"/>
              <a:t>(can be slow when parallel processing on ordered parallel pipelines) </a:t>
            </a:r>
            <a:r>
              <a:rPr lang="en-GB" dirty="0" smtClean="0"/>
              <a:t/>
            </a:r>
            <a:br>
              <a:rPr lang="en-GB" dirty="0" smtClean="0"/>
            </a:br>
            <a:endParaRPr lang="en-GB" dirty="0"/>
          </a:p>
          <a:p>
            <a:r>
              <a:rPr lang="en-GB" sz="1600" b="1" dirty="0" smtClean="0">
                <a:solidFill>
                  <a:srgbClr val="0070C0"/>
                </a:solidFill>
                <a:latin typeface="Courier New" panose="02070309020205020404" pitchFamily="49" charset="0"/>
                <a:cs typeface="Courier New" panose="02070309020205020404" pitchFamily="49" charset="0"/>
              </a:rPr>
              <a:t>sorted(Comparator&lt;T</a:t>
            </a:r>
            <a:r>
              <a:rPr lang="en-GB" sz="1600" b="1" dirty="0">
                <a:solidFill>
                  <a:srgbClr val="0070C0"/>
                </a:solidFill>
                <a:latin typeface="Courier New" panose="02070309020205020404" pitchFamily="49" charset="0"/>
                <a:cs typeface="Courier New" panose="02070309020205020404" pitchFamily="49" charset="0"/>
              </a:rPr>
              <a:t>&gt; </a:t>
            </a:r>
            <a:r>
              <a:rPr lang="en-GB" sz="1600" b="1" dirty="0" smtClean="0">
                <a:solidFill>
                  <a:srgbClr val="0070C0"/>
                </a:solidFill>
                <a:latin typeface="Courier New" panose="02070309020205020404" pitchFamily="49" charset="0"/>
                <a:cs typeface="Courier New" panose="02070309020205020404" pitchFamily="49" charset="0"/>
              </a:rPr>
              <a:t>comparator)</a:t>
            </a:r>
            <a:r>
              <a:rPr lang="en-GB" dirty="0" smtClean="0"/>
              <a:t> Sort the stream with given Comparator</a:t>
            </a:r>
          </a:p>
          <a:p>
            <a:endParaRPr lang="en-GB" dirty="0"/>
          </a:p>
        </p:txBody>
      </p:sp>
    </p:spTree>
    <p:extLst>
      <p:ext uri="{BB962C8B-B14F-4D97-AF65-F5344CB8AC3E}">
        <p14:creationId xmlns:p14="http://schemas.microsoft.com/office/powerpoint/2010/main" xmlns="" val="22406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33</a:t>
            </a:fld>
            <a:endParaRPr lang="en-US"/>
          </a:p>
        </p:txBody>
      </p:sp>
      <p:sp>
        <p:nvSpPr>
          <p:cNvPr id="3" name="Title 2"/>
          <p:cNvSpPr>
            <a:spLocks noGrp="1"/>
          </p:cNvSpPr>
          <p:nvPr>
            <p:ph type="title"/>
          </p:nvPr>
        </p:nvSpPr>
        <p:spPr/>
        <p:txBody>
          <a:bodyPr/>
          <a:lstStyle/>
          <a:p>
            <a:r>
              <a:rPr lang="en-GB" dirty="0" smtClean="0"/>
              <a:t>Collections - Streams</a:t>
            </a:r>
            <a:endParaRPr lang="en-GB" dirty="0"/>
          </a:p>
        </p:txBody>
      </p:sp>
      <p:sp>
        <p:nvSpPr>
          <p:cNvPr id="4" name="Content Placeholder 3"/>
          <p:cNvSpPr>
            <a:spLocks noGrp="1"/>
          </p:cNvSpPr>
          <p:nvPr>
            <p:ph idx="1"/>
          </p:nvPr>
        </p:nvSpPr>
        <p:spPr>
          <a:xfrm>
            <a:off x="107504" y="1772816"/>
            <a:ext cx="8918350" cy="4824536"/>
          </a:xfrm>
        </p:spPr>
        <p:txBody>
          <a:bodyPr>
            <a:normAutofit/>
          </a:bodyPr>
          <a:lstStyle/>
          <a:p>
            <a:pPr marL="0" indent="0">
              <a:buNone/>
            </a:pPr>
            <a:r>
              <a:rPr lang="en-GB" dirty="0" smtClean="0"/>
              <a:t>Terminal operations:</a:t>
            </a:r>
          </a:p>
          <a:p>
            <a:r>
              <a:rPr lang="en-GB" sz="1800" b="1" dirty="0" err="1">
                <a:solidFill>
                  <a:srgbClr val="0070C0"/>
                </a:solidFill>
                <a:latin typeface="Courier New" panose="02070309020205020404" pitchFamily="49" charset="0"/>
                <a:cs typeface="Courier New" panose="02070309020205020404" pitchFamily="49" charset="0"/>
              </a:rPr>
              <a:t>boolean</a:t>
            </a:r>
            <a:r>
              <a:rPr lang="en-GB" sz="1800" b="1" dirty="0">
                <a:solidFill>
                  <a:srgbClr val="0070C0"/>
                </a:solidFill>
                <a:latin typeface="Courier New" panose="02070309020205020404" pitchFamily="49" charset="0"/>
                <a:cs typeface="Courier New" panose="02070309020205020404" pitchFamily="49" charset="0"/>
              </a:rPr>
              <a:t> </a:t>
            </a:r>
            <a:r>
              <a:rPr lang="en-GB" sz="1800" b="1" dirty="0" err="1" smtClean="0">
                <a:solidFill>
                  <a:srgbClr val="0070C0"/>
                </a:solidFill>
                <a:latin typeface="Courier New" panose="02070309020205020404" pitchFamily="49" charset="0"/>
                <a:cs typeface="Courier New" panose="02070309020205020404" pitchFamily="49" charset="0"/>
              </a:rPr>
              <a:t>allMatch,anyMatch,noneMatch</a:t>
            </a:r>
            <a:r>
              <a:rPr lang="en-GB" sz="1800" b="1" dirty="0" smtClean="0">
                <a:solidFill>
                  <a:srgbClr val="0070C0"/>
                </a:solidFill>
                <a:latin typeface="Courier New" panose="02070309020205020404" pitchFamily="49" charset="0"/>
                <a:cs typeface="Courier New" panose="02070309020205020404" pitchFamily="49" charset="0"/>
              </a:rPr>
              <a:t>(Predicate&lt;T</a:t>
            </a:r>
            <a:r>
              <a:rPr lang="en-GB" sz="1800" b="1" dirty="0">
                <a:solidFill>
                  <a:srgbClr val="0070C0"/>
                </a:solidFill>
                <a:latin typeface="Courier New" panose="02070309020205020404" pitchFamily="49" charset="0"/>
                <a:cs typeface="Courier New" panose="02070309020205020404" pitchFamily="49" charset="0"/>
              </a:rPr>
              <a:t>&gt; predicate)</a:t>
            </a:r>
          </a:p>
          <a:p>
            <a:r>
              <a:rPr lang="en-GB" sz="1800" b="1" dirty="0">
                <a:solidFill>
                  <a:srgbClr val="0070C0"/>
                </a:solidFill>
                <a:latin typeface="Courier New" panose="02070309020205020404" pitchFamily="49" charset="0"/>
                <a:cs typeface="Courier New" panose="02070309020205020404" pitchFamily="49" charset="0"/>
              </a:rPr>
              <a:t>l</a:t>
            </a:r>
            <a:r>
              <a:rPr lang="en-GB" sz="1800" b="1" dirty="0" smtClean="0">
                <a:solidFill>
                  <a:srgbClr val="0070C0"/>
                </a:solidFill>
                <a:latin typeface="Courier New" panose="02070309020205020404" pitchFamily="49" charset="0"/>
                <a:cs typeface="Courier New" panose="02070309020205020404" pitchFamily="49" charset="0"/>
              </a:rPr>
              <a:t>ong count()</a:t>
            </a:r>
            <a:r>
              <a:rPr lang="en-GB" dirty="0" smtClean="0"/>
              <a:t> The </a:t>
            </a:r>
            <a:r>
              <a:rPr lang="en-GB" dirty="0"/>
              <a:t>count of all </a:t>
            </a:r>
            <a:r>
              <a:rPr lang="en-GB" dirty="0" smtClean="0"/>
              <a:t>elements</a:t>
            </a:r>
            <a:r>
              <a:rPr lang="en-GB" sz="1800" b="1" dirty="0">
                <a:solidFill>
                  <a:srgbClr val="0070C0"/>
                </a:solidFill>
                <a:latin typeface="Courier New" panose="02070309020205020404" pitchFamily="49" charset="0"/>
                <a:cs typeface="Courier New" panose="02070309020205020404" pitchFamily="49" charset="0"/>
              </a:rPr>
              <a:t>.</a:t>
            </a:r>
            <a:endParaRPr lang="en-GB" dirty="0"/>
          </a:p>
          <a:p>
            <a:r>
              <a:rPr lang="en-GB" sz="1800" b="1" dirty="0">
                <a:solidFill>
                  <a:srgbClr val="0070C0"/>
                </a:solidFill>
                <a:latin typeface="Courier New" panose="02070309020205020404" pitchFamily="49" charset="0"/>
                <a:cs typeface="Courier New" panose="02070309020205020404" pitchFamily="49" charset="0"/>
              </a:rPr>
              <a:t>Optional&lt;T&gt; </a:t>
            </a:r>
            <a:r>
              <a:rPr lang="en-GB" sz="1800" b="1" dirty="0" err="1" smtClean="0">
                <a:solidFill>
                  <a:srgbClr val="0070C0"/>
                </a:solidFill>
                <a:latin typeface="Courier New" panose="02070309020205020404" pitchFamily="49" charset="0"/>
                <a:cs typeface="Courier New" panose="02070309020205020404" pitchFamily="49" charset="0"/>
              </a:rPr>
              <a:t>findAny</a:t>
            </a:r>
            <a:r>
              <a:rPr lang="en-GB" sz="1800" b="1" dirty="0" smtClean="0">
                <a:solidFill>
                  <a:srgbClr val="0070C0"/>
                </a:solidFill>
                <a:latin typeface="Courier New" panose="02070309020205020404" pitchFamily="49" charset="0"/>
                <a:cs typeface="Courier New" panose="02070309020205020404" pitchFamily="49" charset="0"/>
              </a:rPr>
              <a:t>()</a:t>
            </a:r>
            <a:r>
              <a:rPr lang="en-GB" dirty="0" smtClean="0"/>
              <a:t> Return any element (or empty Optional) </a:t>
            </a:r>
          </a:p>
          <a:p>
            <a:r>
              <a:rPr lang="en-GB" sz="1800" b="1" dirty="0" smtClean="0">
                <a:solidFill>
                  <a:srgbClr val="0070C0"/>
                </a:solidFill>
                <a:latin typeface="Courier New" panose="02070309020205020404" pitchFamily="49" charset="0"/>
                <a:cs typeface="Courier New" panose="02070309020205020404" pitchFamily="49" charset="0"/>
              </a:rPr>
              <a:t>Optional&lt;T&gt; </a:t>
            </a:r>
            <a:r>
              <a:rPr lang="en-GB" sz="1800" b="1" dirty="0" err="1" smtClean="0">
                <a:solidFill>
                  <a:srgbClr val="0070C0"/>
                </a:solidFill>
                <a:latin typeface="Courier New" panose="02070309020205020404" pitchFamily="49" charset="0"/>
                <a:cs typeface="Courier New" panose="02070309020205020404" pitchFamily="49" charset="0"/>
              </a:rPr>
              <a:t>findFirst</a:t>
            </a:r>
            <a:r>
              <a:rPr lang="en-GB" sz="1800" b="1" dirty="0" smtClean="0">
                <a:solidFill>
                  <a:srgbClr val="0070C0"/>
                </a:solidFill>
                <a:latin typeface="Courier New" panose="02070309020205020404" pitchFamily="49" charset="0"/>
                <a:cs typeface="Courier New" panose="02070309020205020404" pitchFamily="49" charset="0"/>
              </a:rPr>
              <a:t>()</a:t>
            </a:r>
            <a:r>
              <a:rPr lang="en-GB" dirty="0" smtClean="0"/>
              <a:t> Return 1st element (or empty Optional) </a:t>
            </a:r>
          </a:p>
          <a:p>
            <a:r>
              <a:rPr lang="en-GB" sz="1800" b="1" dirty="0">
                <a:solidFill>
                  <a:srgbClr val="0070C0"/>
                </a:solidFill>
                <a:latin typeface="Courier New" panose="02070309020205020404" pitchFamily="49" charset="0"/>
                <a:cs typeface="Courier New" panose="02070309020205020404" pitchFamily="49" charset="0"/>
              </a:rPr>
              <a:t>Optional&lt;T&gt; </a:t>
            </a:r>
            <a:r>
              <a:rPr lang="en-GB" sz="1800" b="1" dirty="0" err="1" smtClean="0">
                <a:solidFill>
                  <a:srgbClr val="0070C0"/>
                </a:solidFill>
                <a:latin typeface="Courier New" panose="02070309020205020404" pitchFamily="49" charset="0"/>
                <a:cs typeface="Courier New" panose="02070309020205020404" pitchFamily="49" charset="0"/>
              </a:rPr>
              <a:t>min,max</a:t>
            </a:r>
            <a:r>
              <a:rPr lang="en-GB" sz="1800" b="1" dirty="0" smtClean="0">
                <a:solidFill>
                  <a:srgbClr val="0070C0"/>
                </a:solidFill>
                <a:latin typeface="Courier New" panose="02070309020205020404" pitchFamily="49" charset="0"/>
                <a:cs typeface="Courier New" panose="02070309020205020404" pitchFamily="49" charset="0"/>
              </a:rPr>
              <a:t>(Comparator&lt;T</a:t>
            </a:r>
            <a:r>
              <a:rPr lang="en-GB" sz="1800" b="1" dirty="0">
                <a:solidFill>
                  <a:srgbClr val="0070C0"/>
                </a:solidFill>
                <a:latin typeface="Courier New" panose="02070309020205020404" pitchFamily="49" charset="0"/>
                <a:cs typeface="Courier New" panose="02070309020205020404" pitchFamily="49" charset="0"/>
              </a:rPr>
              <a:t>&gt; comparator</a:t>
            </a:r>
            <a:r>
              <a:rPr lang="en-GB" sz="1800" b="1" dirty="0" smtClean="0">
                <a:solidFill>
                  <a:srgbClr val="0070C0"/>
                </a:solidFill>
                <a:latin typeface="Courier New" panose="02070309020205020404" pitchFamily="49" charset="0"/>
                <a:cs typeface="Courier New" panose="02070309020205020404" pitchFamily="49" charset="0"/>
              </a:rPr>
              <a:t>)</a:t>
            </a:r>
            <a:r>
              <a:rPr lang="en-GB" sz="1800" dirty="0" smtClean="0"/>
              <a:t> </a:t>
            </a:r>
            <a:br>
              <a:rPr lang="en-GB" sz="1800" dirty="0" smtClean="0"/>
            </a:br>
            <a:r>
              <a:rPr lang="en-GB" sz="1800" dirty="0" smtClean="0"/>
              <a:t>Return first or last element according to comparator</a:t>
            </a:r>
            <a:endParaRPr lang="en-GB" sz="1800" dirty="0"/>
          </a:p>
          <a:p>
            <a:r>
              <a:rPr lang="en-GB" sz="1800" b="1" dirty="0" smtClean="0">
                <a:solidFill>
                  <a:srgbClr val="0070C0"/>
                </a:solidFill>
                <a:latin typeface="Courier New" panose="02070309020205020404" pitchFamily="49" charset="0"/>
                <a:cs typeface="Courier New" panose="02070309020205020404" pitchFamily="49" charset="0"/>
              </a:rPr>
              <a:t>void </a:t>
            </a:r>
            <a:r>
              <a:rPr lang="en-GB" sz="1800" b="1" dirty="0" err="1" smtClean="0">
                <a:solidFill>
                  <a:srgbClr val="0070C0"/>
                </a:solidFill>
                <a:latin typeface="Courier New" panose="02070309020205020404" pitchFamily="49" charset="0"/>
                <a:cs typeface="Courier New" panose="02070309020205020404" pitchFamily="49" charset="0"/>
              </a:rPr>
              <a:t>forEach</a:t>
            </a:r>
            <a:r>
              <a:rPr lang="en-GB" sz="1800" b="1" dirty="0" smtClean="0">
                <a:solidFill>
                  <a:srgbClr val="0070C0"/>
                </a:solidFill>
                <a:latin typeface="Courier New" panose="02070309020205020404" pitchFamily="49" charset="0"/>
                <a:cs typeface="Courier New" panose="02070309020205020404" pitchFamily="49" charset="0"/>
              </a:rPr>
              <a:t>(Consumer&lt;T&gt; action)</a:t>
            </a:r>
            <a:r>
              <a:rPr lang="en-GB" dirty="0" smtClean="0"/>
              <a:t> Performs </a:t>
            </a:r>
            <a:r>
              <a:rPr lang="en-GB" dirty="0"/>
              <a:t>action on each element</a:t>
            </a:r>
          </a:p>
          <a:p>
            <a:r>
              <a:rPr lang="en-GB" sz="1800" b="1" dirty="0">
                <a:solidFill>
                  <a:srgbClr val="0070C0"/>
                </a:solidFill>
                <a:latin typeface="Courier New" panose="02070309020205020404" pitchFamily="49" charset="0"/>
                <a:cs typeface="Courier New" panose="02070309020205020404" pitchFamily="49" charset="0"/>
              </a:rPr>
              <a:t>T reduce(T identity, </a:t>
            </a:r>
            <a:r>
              <a:rPr lang="en-GB" sz="1800" b="1" dirty="0" err="1">
                <a:solidFill>
                  <a:srgbClr val="0070C0"/>
                </a:solidFill>
                <a:latin typeface="Courier New" panose="02070309020205020404" pitchFamily="49" charset="0"/>
                <a:cs typeface="Courier New" panose="02070309020205020404" pitchFamily="49" charset="0"/>
              </a:rPr>
              <a:t>BinaryOperator</a:t>
            </a:r>
            <a:r>
              <a:rPr lang="en-GB" sz="1800" b="1" dirty="0">
                <a:solidFill>
                  <a:srgbClr val="0070C0"/>
                </a:solidFill>
                <a:latin typeface="Courier New" panose="02070309020205020404" pitchFamily="49" charset="0"/>
                <a:cs typeface="Courier New" panose="02070309020205020404" pitchFamily="49" charset="0"/>
              </a:rPr>
              <a:t>&lt;T&gt; </a:t>
            </a:r>
            <a:r>
              <a:rPr lang="en-GB" sz="1800" b="1" dirty="0" smtClean="0">
                <a:solidFill>
                  <a:srgbClr val="0070C0"/>
                </a:solidFill>
                <a:latin typeface="Courier New" panose="02070309020205020404" pitchFamily="49" charset="0"/>
                <a:cs typeface="Courier New" panose="02070309020205020404" pitchFamily="49" charset="0"/>
              </a:rPr>
              <a:t>accumulator)</a:t>
            </a:r>
            <a:r>
              <a:rPr lang="en-GB" dirty="0" smtClean="0"/>
              <a:t>’Combine’ </a:t>
            </a:r>
            <a:r>
              <a:rPr lang="en-GB" dirty="0"/>
              <a:t>all elements T to one final result T</a:t>
            </a:r>
            <a:r>
              <a:rPr lang="en-GB" dirty="0" smtClean="0"/>
              <a:t>.</a:t>
            </a:r>
            <a:br>
              <a:rPr lang="en-GB" dirty="0" smtClean="0"/>
            </a:br>
            <a:r>
              <a:rPr lang="en-US" dirty="0"/>
              <a:t>Sum, min, max, average, and string concatenation are all special cases of </a:t>
            </a:r>
            <a:r>
              <a:rPr lang="en-US" dirty="0" smtClean="0"/>
              <a:t>reduction, e.g. </a:t>
            </a:r>
            <a:r>
              <a:rPr lang="en-US" sz="1800" b="1" dirty="0" smtClean="0">
                <a:solidFill>
                  <a:srgbClr val="0070C0"/>
                </a:solidFill>
                <a:latin typeface="Courier New" panose="02070309020205020404" pitchFamily="49" charset="0"/>
                <a:cs typeface="Courier New" panose="02070309020205020404" pitchFamily="49" charset="0"/>
              </a:rPr>
              <a:t>Integer sum </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integers.reduce</a:t>
            </a:r>
            <a:r>
              <a:rPr lang="en-US" sz="1800" b="1" dirty="0">
                <a:solidFill>
                  <a:srgbClr val="0070C0"/>
                </a:solidFill>
                <a:latin typeface="Courier New" panose="02070309020205020404" pitchFamily="49" charset="0"/>
                <a:cs typeface="Courier New" panose="02070309020205020404" pitchFamily="49" charset="0"/>
              </a:rPr>
              <a:t>(0, (a, b) -&gt; </a:t>
            </a:r>
            <a:r>
              <a:rPr lang="en-US" sz="1800" b="1" dirty="0" err="1">
                <a:solidFill>
                  <a:srgbClr val="0070C0"/>
                </a:solidFill>
                <a:latin typeface="Courier New" panose="02070309020205020404" pitchFamily="49" charset="0"/>
                <a:cs typeface="Courier New" panose="02070309020205020404" pitchFamily="49" charset="0"/>
              </a:rPr>
              <a:t>a+b</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smtClean="0">
                <a:solidFill>
                  <a:srgbClr val="0070C0"/>
                </a:solidFill>
                <a:latin typeface="Courier New" panose="02070309020205020404" pitchFamily="49" charset="0"/>
                <a:cs typeface="Courier New" panose="02070309020205020404" pitchFamily="49" charset="0"/>
              </a:rPr>
              <a:t/>
            </a:r>
            <a:br>
              <a:rPr lang="en-US" sz="1800" b="1" dirty="0" smtClean="0">
                <a:solidFill>
                  <a:srgbClr val="0070C0"/>
                </a:solidFill>
                <a:latin typeface="Courier New" panose="02070309020205020404" pitchFamily="49" charset="0"/>
                <a:cs typeface="Courier New" panose="02070309020205020404" pitchFamily="49" charset="0"/>
              </a:rPr>
            </a:br>
            <a:r>
              <a:rPr lang="en-US" dirty="0"/>
              <a:t>PS The methods </a:t>
            </a:r>
            <a:r>
              <a:rPr lang="en-US" sz="1800" b="1" dirty="0">
                <a:solidFill>
                  <a:srgbClr val="0070C0"/>
                </a:solidFill>
                <a:latin typeface="Courier New" panose="02070309020205020404" pitchFamily="49" charset="0"/>
                <a:cs typeface="Courier New" panose="02070309020205020404" pitchFamily="49" charset="0"/>
              </a:rPr>
              <a:t>sum</a:t>
            </a:r>
            <a:r>
              <a:rPr lang="en-US" sz="1800" b="1" dirty="0" smtClean="0">
                <a:solidFill>
                  <a:srgbClr val="0070C0"/>
                </a:solidFill>
                <a:latin typeface="Courier New" panose="02070309020205020404" pitchFamily="49" charset="0"/>
                <a:cs typeface="Courier New" panose="02070309020205020404" pitchFamily="49" charset="0"/>
              </a:rPr>
              <a:t>()</a:t>
            </a:r>
            <a:r>
              <a:rPr lang="en-US" dirty="0" smtClean="0"/>
              <a:t> and </a:t>
            </a:r>
            <a:r>
              <a:rPr lang="en-US" sz="1800" b="1" dirty="0">
                <a:solidFill>
                  <a:srgbClr val="0070C0"/>
                </a:solidFill>
                <a:latin typeface="Courier New" panose="02070309020205020404" pitchFamily="49" charset="0"/>
                <a:cs typeface="Courier New" panose="02070309020205020404" pitchFamily="49" charset="0"/>
              </a:rPr>
              <a:t>average</a:t>
            </a:r>
            <a:r>
              <a:rPr lang="en-US" sz="1800" b="1" dirty="0" smtClean="0">
                <a:solidFill>
                  <a:srgbClr val="0070C0"/>
                </a:solidFill>
                <a:latin typeface="Courier New" panose="02070309020205020404" pitchFamily="49" charset="0"/>
                <a:cs typeface="Courier New" panose="02070309020205020404" pitchFamily="49" charset="0"/>
              </a:rPr>
              <a:t>()</a:t>
            </a:r>
            <a:r>
              <a:rPr lang="en-US" dirty="0" smtClean="0"/>
              <a:t> are </a:t>
            </a:r>
            <a:r>
              <a:rPr lang="en-US" dirty="0"/>
              <a:t>available on </a:t>
            </a:r>
            <a:r>
              <a:rPr lang="en-US" dirty="0" smtClean="0"/>
              <a:t>‘specialized’ Streams </a:t>
            </a:r>
            <a:r>
              <a:rPr lang="en-US" sz="1800" b="1" dirty="0" err="1">
                <a:solidFill>
                  <a:srgbClr val="0070C0"/>
                </a:solidFill>
                <a:latin typeface="Courier New" panose="02070309020205020404" pitchFamily="49" charset="0"/>
                <a:cs typeface="Courier New" panose="02070309020205020404" pitchFamily="49" charset="0"/>
              </a:rPr>
              <a:t>IntStream</a:t>
            </a:r>
            <a:r>
              <a:rPr lang="en-US" dirty="0" smtClean="0"/>
              <a:t>, </a:t>
            </a:r>
            <a:r>
              <a:rPr lang="en-US" sz="1800" b="1" dirty="0" err="1">
                <a:solidFill>
                  <a:srgbClr val="0070C0"/>
                </a:solidFill>
                <a:latin typeface="Courier New" panose="02070309020205020404" pitchFamily="49" charset="0"/>
                <a:cs typeface="Courier New" panose="02070309020205020404" pitchFamily="49" charset="0"/>
              </a:rPr>
              <a:t>LongStream</a:t>
            </a:r>
            <a:r>
              <a:rPr lang="en-US" dirty="0" smtClean="0"/>
              <a:t> and </a:t>
            </a:r>
            <a:r>
              <a:rPr lang="en-US" sz="1800" b="1" dirty="0" err="1">
                <a:solidFill>
                  <a:srgbClr val="0070C0"/>
                </a:solidFill>
                <a:latin typeface="Courier New" panose="02070309020205020404" pitchFamily="49" charset="0"/>
                <a:cs typeface="Courier New" panose="02070309020205020404" pitchFamily="49" charset="0"/>
              </a:rPr>
              <a:t>DoubleStream</a:t>
            </a:r>
            <a:endParaRPr lang="en-GB" sz="1800" b="1" dirty="0">
              <a:solidFill>
                <a:srgbClr val="0070C0"/>
              </a:solidFill>
              <a:latin typeface="Courier New" panose="02070309020205020404" pitchFamily="49" charset="0"/>
              <a:cs typeface="Courier New" panose="02070309020205020404" pitchFamily="49" charset="0"/>
            </a:endParaRPr>
          </a:p>
          <a:p>
            <a:endParaRPr lang="en-GB" dirty="0" smtClean="0"/>
          </a:p>
        </p:txBody>
      </p:sp>
    </p:spTree>
    <p:extLst>
      <p:ext uri="{BB962C8B-B14F-4D97-AF65-F5344CB8AC3E}">
        <p14:creationId xmlns:p14="http://schemas.microsoft.com/office/powerpoint/2010/main" xmlns="" val="3485038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34</a:t>
            </a:fld>
            <a:endParaRPr lang="en-US"/>
          </a:p>
        </p:txBody>
      </p:sp>
      <p:sp>
        <p:nvSpPr>
          <p:cNvPr id="3" name="Title 2"/>
          <p:cNvSpPr>
            <a:spLocks noGrp="1"/>
          </p:cNvSpPr>
          <p:nvPr>
            <p:ph type="title"/>
          </p:nvPr>
        </p:nvSpPr>
        <p:spPr/>
        <p:txBody>
          <a:bodyPr/>
          <a:lstStyle/>
          <a:p>
            <a:r>
              <a:rPr lang="en-GB" dirty="0" smtClean="0"/>
              <a:t>Collections - Streams</a:t>
            </a:r>
            <a:endParaRPr lang="en-GB" dirty="0"/>
          </a:p>
        </p:txBody>
      </p:sp>
      <p:sp>
        <p:nvSpPr>
          <p:cNvPr id="4" name="Content Placeholder 3"/>
          <p:cNvSpPr>
            <a:spLocks noGrp="1"/>
          </p:cNvSpPr>
          <p:nvPr>
            <p:ph idx="1"/>
          </p:nvPr>
        </p:nvSpPr>
        <p:spPr>
          <a:xfrm>
            <a:off x="323528" y="1538680"/>
            <a:ext cx="8820472" cy="5274696"/>
          </a:xfrm>
        </p:spPr>
        <p:txBody>
          <a:bodyPr>
            <a:normAutofit/>
          </a:bodyPr>
          <a:lstStyle/>
          <a:p>
            <a:pPr marL="0" indent="0">
              <a:buNone/>
            </a:pPr>
            <a:r>
              <a:rPr lang="en-GB" dirty="0" smtClean="0"/>
              <a:t>Terminal operations:</a:t>
            </a:r>
          </a:p>
          <a:p>
            <a:r>
              <a:rPr lang="en-GB" sz="1800" b="1" dirty="0" smtClean="0">
                <a:solidFill>
                  <a:srgbClr val="0070C0"/>
                </a:solidFill>
                <a:latin typeface="Courier New" panose="02070309020205020404" pitchFamily="49" charset="0"/>
                <a:cs typeface="Courier New" panose="02070309020205020404" pitchFamily="49" charset="0"/>
              </a:rPr>
              <a:t>collect(Supplier&lt;R</a:t>
            </a:r>
            <a:r>
              <a:rPr lang="en-GB" sz="1800" b="1" dirty="0">
                <a:solidFill>
                  <a:srgbClr val="0070C0"/>
                </a:solidFill>
                <a:latin typeface="Courier New" panose="02070309020205020404" pitchFamily="49" charset="0"/>
                <a:cs typeface="Courier New" panose="02070309020205020404" pitchFamily="49" charset="0"/>
              </a:rPr>
              <a:t>&gt; supplier, </a:t>
            </a:r>
            <a:r>
              <a:rPr lang="en-GB" sz="1800" b="1" dirty="0" err="1" smtClean="0">
                <a:solidFill>
                  <a:srgbClr val="0070C0"/>
                </a:solidFill>
                <a:latin typeface="Courier New" panose="02070309020205020404" pitchFamily="49" charset="0"/>
                <a:cs typeface="Courier New" panose="02070309020205020404" pitchFamily="49" charset="0"/>
              </a:rPr>
              <a:t>BiConsumer</a:t>
            </a:r>
            <a:r>
              <a:rPr lang="en-GB" sz="1800" b="1" dirty="0" smtClean="0">
                <a:solidFill>
                  <a:srgbClr val="0070C0"/>
                </a:solidFill>
                <a:latin typeface="Courier New" panose="02070309020205020404" pitchFamily="49" charset="0"/>
                <a:cs typeface="Courier New" panose="02070309020205020404" pitchFamily="49" charset="0"/>
              </a:rPr>
              <a:t>&lt;R,T</a:t>
            </a:r>
            <a:r>
              <a:rPr lang="en-GB" sz="1800" b="1" dirty="0">
                <a:solidFill>
                  <a:srgbClr val="0070C0"/>
                </a:solidFill>
                <a:latin typeface="Courier New" panose="02070309020205020404" pitchFamily="49" charset="0"/>
                <a:cs typeface="Courier New" panose="02070309020205020404" pitchFamily="49" charset="0"/>
              </a:rPr>
              <a:t>&gt; accumulator, </a:t>
            </a:r>
            <a:r>
              <a:rPr lang="en-GB" sz="1800" b="1" dirty="0" err="1">
                <a:solidFill>
                  <a:srgbClr val="0070C0"/>
                </a:solidFill>
                <a:latin typeface="Courier New" panose="02070309020205020404" pitchFamily="49" charset="0"/>
                <a:cs typeface="Courier New" panose="02070309020205020404" pitchFamily="49" charset="0"/>
              </a:rPr>
              <a:t>BiConsumer</a:t>
            </a:r>
            <a:r>
              <a:rPr lang="en-GB" sz="1800" b="1" dirty="0">
                <a:solidFill>
                  <a:srgbClr val="0070C0"/>
                </a:solidFill>
                <a:latin typeface="Courier New" panose="02070309020205020404" pitchFamily="49" charset="0"/>
                <a:cs typeface="Courier New" panose="02070309020205020404" pitchFamily="49" charset="0"/>
              </a:rPr>
              <a:t>&lt;R,R&gt; combiner</a:t>
            </a:r>
            <a:r>
              <a:rPr lang="en-GB" sz="1800" b="1" dirty="0" smtClean="0">
                <a:solidFill>
                  <a:srgbClr val="0070C0"/>
                </a:solidFill>
                <a:latin typeface="Courier New" panose="02070309020205020404" pitchFamily="49" charset="0"/>
                <a:cs typeface="Courier New" panose="02070309020205020404" pitchFamily="49" charset="0"/>
              </a:rPr>
              <a:t>)</a:t>
            </a:r>
            <a:br>
              <a:rPr lang="en-GB" sz="1800" b="1" dirty="0" smtClean="0">
                <a:solidFill>
                  <a:srgbClr val="0070C0"/>
                </a:solidFill>
                <a:latin typeface="Courier New" panose="02070309020205020404" pitchFamily="49" charset="0"/>
                <a:cs typeface="Courier New" panose="02070309020205020404" pitchFamily="49" charset="0"/>
              </a:rPr>
            </a:br>
            <a:r>
              <a:rPr lang="en-GB" dirty="0" smtClean="0"/>
              <a:t>Performs operation accumulator </a:t>
            </a:r>
            <a:r>
              <a:rPr lang="en-GB" dirty="0"/>
              <a:t>on all </a:t>
            </a:r>
            <a:r>
              <a:rPr lang="en-GB" dirty="0" smtClean="0"/>
              <a:t>elements of type T </a:t>
            </a:r>
            <a:r>
              <a:rPr lang="en-GB" dirty="0"/>
              <a:t>resulting </a:t>
            </a:r>
            <a:r>
              <a:rPr lang="en-GB" dirty="0" smtClean="0"/>
              <a:t>into result R.</a:t>
            </a:r>
          </a:p>
          <a:p>
            <a:pPr marL="0" indent="0">
              <a:buNone/>
            </a:pPr>
            <a:r>
              <a:rPr lang="en-GB" sz="1600" b="1" dirty="0" smtClean="0">
                <a:solidFill>
                  <a:srgbClr val="0070C0"/>
                </a:solidFill>
                <a:latin typeface="Courier New" panose="02070309020205020404" pitchFamily="49" charset="0"/>
                <a:cs typeface="Courier New" panose="02070309020205020404" pitchFamily="49" charset="0"/>
              </a:rPr>
              <a:t>  class </a:t>
            </a:r>
            <a:r>
              <a:rPr lang="en-GB" sz="1600" b="1" dirty="0" err="1">
                <a:solidFill>
                  <a:srgbClr val="0070C0"/>
                </a:solidFill>
                <a:latin typeface="Courier New" panose="02070309020205020404" pitchFamily="49" charset="0"/>
                <a:cs typeface="Courier New" panose="02070309020205020404" pitchFamily="49" charset="0"/>
              </a:rPr>
              <a:t>Averager</a:t>
            </a:r>
            <a:r>
              <a:rPr lang="en-GB" sz="1600" b="1" dirty="0">
                <a:solidFill>
                  <a:srgbClr val="0070C0"/>
                </a:solidFill>
                <a:latin typeface="Courier New" panose="02070309020205020404" pitchFamily="49" charset="0"/>
                <a:cs typeface="Courier New" panose="02070309020205020404" pitchFamily="49" charset="0"/>
              </a:rPr>
              <a:t> implements </a:t>
            </a:r>
            <a:r>
              <a:rPr lang="en-GB" sz="1600" b="1" dirty="0" err="1">
                <a:solidFill>
                  <a:srgbClr val="0070C0"/>
                </a:solidFill>
                <a:latin typeface="Courier New" panose="02070309020205020404" pitchFamily="49" charset="0"/>
                <a:cs typeface="Courier New" panose="02070309020205020404" pitchFamily="49" charset="0"/>
              </a:rPr>
              <a:t>IntConsumer</a:t>
            </a:r>
            <a:r>
              <a:rPr lang="en-GB" sz="1600" b="1" dirty="0">
                <a:solidFill>
                  <a:srgbClr val="0070C0"/>
                </a:solidFill>
                <a:latin typeface="Courier New" panose="02070309020205020404" pitchFamily="49" charset="0"/>
                <a:cs typeface="Courier New" panose="02070309020205020404" pitchFamily="49" charset="0"/>
              </a:rPr>
              <a:t> { </a:t>
            </a:r>
            <a:r>
              <a:rPr lang="en-GB" sz="1600" b="1" dirty="0" smtClean="0">
                <a:solidFill>
                  <a:srgbClr val="0070C0"/>
                </a:solidFill>
                <a:latin typeface="Courier New" panose="02070309020205020404" pitchFamily="49" charset="0"/>
                <a:cs typeface="Courier New" panose="02070309020205020404" pitchFamily="49" charset="0"/>
              </a:rPr>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private </a:t>
            </a:r>
            <a:r>
              <a:rPr lang="en-GB" sz="1600" b="1" dirty="0" err="1">
                <a:solidFill>
                  <a:srgbClr val="0070C0"/>
                </a:solidFill>
                <a:latin typeface="Courier New" panose="02070309020205020404" pitchFamily="49" charset="0"/>
                <a:cs typeface="Courier New" panose="02070309020205020404" pitchFamily="49" charset="0"/>
              </a:rPr>
              <a:t>int</a:t>
            </a:r>
            <a:r>
              <a:rPr lang="en-GB" sz="1600" b="1" dirty="0">
                <a:solidFill>
                  <a:srgbClr val="0070C0"/>
                </a:solidFill>
                <a:latin typeface="Courier New" panose="02070309020205020404" pitchFamily="49" charset="0"/>
                <a:cs typeface="Courier New" panose="02070309020205020404" pitchFamily="49" charset="0"/>
              </a:rPr>
              <a:t> total = </a:t>
            </a:r>
            <a:r>
              <a:rPr lang="en-GB" sz="1600" b="1" dirty="0" smtClean="0">
                <a:solidFill>
                  <a:srgbClr val="0070C0"/>
                </a:solidFill>
                <a:latin typeface="Courier New" panose="02070309020205020404" pitchFamily="49" charset="0"/>
                <a:cs typeface="Courier New" panose="02070309020205020404" pitchFamily="49" charset="0"/>
              </a:rPr>
              <a:t>0;</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private </a:t>
            </a:r>
            <a:r>
              <a:rPr lang="en-GB" sz="1600" b="1" dirty="0" err="1">
                <a:solidFill>
                  <a:srgbClr val="0070C0"/>
                </a:solidFill>
                <a:latin typeface="Courier New" panose="02070309020205020404" pitchFamily="49" charset="0"/>
                <a:cs typeface="Courier New" panose="02070309020205020404" pitchFamily="49" charset="0"/>
              </a:rPr>
              <a:t>int</a:t>
            </a:r>
            <a:r>
              <a:rPr lang="en-GB" sz="1600" b="1" dirty="0">
                <a:solidFill>
                  <a:srgbClr val="0070C0"/>
                </a:solidFill>
                <a:latin typeface="Courier New" panose="02070309020205020404" pitchFamily="49" charset="0"/>
                <a:cs typeface="Courier New" panose="02070309020205020404" pitchFamily="49" charset="0"/>
              </a:rPr>
              <a:t> count = 0; </a:t>
            </a:r>
            <a:r>
              <a:rPr lang="en-GB" sz="1600" b="1" dirty="0" smtClean="0">
                <a:solidFill>
                  <a:srgbClr val="0070C0"/>
                </a:solidFill>
                <a:latin typeface="Courier New" panose="02070309020205020404" pitchFamily="49" charset="0"/>
                <a:cs typeface="Courier New" panose="02070309020205020404" pitchFamily="49" charset="0"/>
              </a:rPr>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public </a:t>
            </a:r>
            <a:r>
              <a:rPr lang="en-GB" sz="1600" b="1" dirty="0">
                <a:solidFill>
                  <a:srgbClr val="0070C0"/>
                </a:solidFill>
                <a:latin typeface="Courier New" panose="02070309020205020404" pitchFamily="49" charset="0"/>
                <a:cs typeface="Courier New" panose="02070309020205020404" pitchFamily="49" charset="0"/>
              </a:rPr>
              <a:t>double average() { </a:t>
            </a:r>
            <a:r>
              <a:rPr lang="en-GB" sz="1600" b="1" dirty="0" smtClean="0">
                <a:solidFill>
                  <a:srgbClr val="0070C0"/>
                </a:solidFill>
                <a:latin typeface="Courier New" panose="02070309020205020404" pitchFamily="49" charset="0"/>
                <a:cs typeface="Courier New" panose="02070309020205020404" pitchFamily="49" charset="0"/>
              </a:rPr>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return </a:t>
            </a:r>
            <a:r>
              <a:rPr lang="en-GB" sz="1600" b="1" dirty="0">
                <a:solidFill>
                  <a:srgbClr val="0070C0"/>
                </a:solidFill>
                <a:latin typeface="Courier New" panose="02070309020205020404" pitchFamily="49" charset="0"/>
                <a:cs typeface="Courier New" panose="02070309020205020404" pitchFamily="49" charset="0"/>
              </a:rPr>
              <a:t>count &gt; 0 ? ((double) total)/count : 0; </a:t>
            </a:r>
            <a:r>
              <a:rPr lang="en-GB" sz="1600" b="1" dirty="0" smtClean="0">
                <a:solidFill>
                  <a:srgbClr val="0070C0"/>
                </a:solidFill>
                <a:latin typeface="Courier New" panose="02070309020205020404" pitchFamily="49" charset="0"/>
                <a:cs typeface="Courier New" panose="02070309020205020404" pitchFamily="49" charset="0"/>
              </a:rPr>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public </a:t>
            </a:r>
            <a:r>
              <a:rPr lang="en-GB" sz="1600" b="1" dirty="0">
                <a:solidFill>
                  <a:srgbClr val="0070C0"/>
                </a:solidFill>
                <a:latin typeface="Courier New" panose="02070309020205020404" pitchFamily="49" charset="0"/>
                <a:cs typeface="Courier New" panose="02070309020205020404" pitchFamily="49" charset="0"/>
              </a:rPr>
              <a:t>void accept(</a:t>
            </a:r>
            <a:r>
              <a:rPr lang="en-GB" sz="1600" b="1" dirty="0" err="1">
                <a:solidFill>
                  <a:srgbClr val="0070C0"/>
                </a:solidFill>
                <a:latin typeface="Courier New" panose="02070309020205020404" pitchFamily="49" charset="0"/>
                <a:cs typeface="Courier New" panose="02070309020205020404" pitchFamily="49" charset="0"/>
              </a:rPr>
              <a:t>int</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err="1">
                <a:solidFill>
                  <a:srgbClr val="0070C0"/>
                </a:solidFill>
                <a:latin typeface="Courier New" panose="02070309020205020404" pitchFamily="49" charset="0"/>
                <a:cs typeface="Courier New" panose="02070309020205020404" pitchFamily="49" charset="0"/>
              </a:rPr>
              <a:t>i</a:t>
            </a:r>
            <a:r>
              <a:rPr lang="en-GB" sz="1600" b="1" dirty="0">
                <a:solidFill>
                  <a:srgbClr val="0070C0"/>
                </a:solidFill>
                <a:latin typeface="Courier New" panose="02070309020205020404" pitchFamily="49" charset="0"/>
                <a:cs typeface="Courier New" panose="02070309020205020404" pitchFamily="49" charset="0"/>
              </a:rPr>
              <a:t>) { total += </a:t>
            </a:r>
            <a:r>
              <a:rPr lang="en-GB" sz="1600" b="1" dirty="0" err="1">
                <a:solidFill>
                  <a:srgbClr val="0070C0"/>
                </a:solidFill>
                <a:latin typeface="Courier New" panose="02070309020205020404" pitchFamily="49" charset="0"/>
                <a:cs typeface="Courier New" panose="02070309020205020404" pitchFamily="49" charset="0"/>
              </a:rPr>
              <a:t>i</a:t>
            </a:r>
            <a:r>
              <a:rPr lang="en-GB" sz="1600" b="1" dirty="0">
                <a:solidFill>
                  <a:srgbClr val="0070C0"/>
                </a:solidFill>
                <a:latin typeface="Courier New" panose="02070309020205020404" pitchFamily="49" charset="0"/>
                <a:cs typeface="Courier New" panose="02070309020205020404" pitchFamily="49" charset="0"/>
              </a:rPr>
              <a:t>; count++; </a:t>
            </a:r>
            <a:r>
              <a:rPr lang="en-GB" sz="1600" b="1" dirty="0" smtClean="0">
                <a:solidFill>
                  <a:srgbClr val="0070C0"/>
                </a:solidFill>
                <a:latin typeface="Courier New" panose="02070309020205020404" pitchFamily="49" charset="0"/>
                <a:cs typeface="Courier New" panose="02070309020205020404" pitchFamily="49" charset="0"/>
              </a:rPr>
              <a:t>}</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public </a:t>
            </a:r>
            <a:r>
              <a:rPr lang="en-GB" sz="1600" b="1" dirty="0">
                <a:solidFill>
                  <a:srgbClr val="0070C0"/>
                </a:solidFill>
                <a:latin typeface="Courier New" panose="02070309020205020404" pitchFamily="49" charset="0"/>
                <a:cs typeface="Courier New" panose="02070309020205020404" pitchFamily="49" charset="0"/>
              </a:rPr>
              <a:t>void combine(</a:t>
            </a:r>
            <a:r>
              <a:rPr lang="en-GB" sz="1600" b="1" dirty="0" err="1">
                <a:solidFill>
                  <a:srgbClr val="0070C0"/>
                </a:solidFill>
                <a:latin typeface="Courier New" panose="02070309020205020404" pitchFamily="49" charset="0"/>
                <a:cs typeface="Courier New" panose="02070309020205020404" pitchFamily="49" charset="0"/>
              </a:rPr>
              <a:t>Averager</a:t>
            </a:r>
            <a:r>
              <a:rPr lang="en-GB" sz="1600" b="1" dirty="0">
                <a:solidFill>
                  <a:srgbClr val="0070C0"/>
                </a:solidFill>
                <a:latin typeface="Courier New" panose="02070309020205020404" pitchFamily="49" charset="0"/>
                <a:cs typeface="Courier New" panose="02070309020205020404" pitchFamily="49" charset="0"/>
              </a:rPr>
              <a:t> other) { </a:t>
            </a:r>
            <a:r>
              <a:rPr lang="en-GB" sz="1600" b="1" dirty="0" smtClean="0">
                <a:solidFill>
                  <a:srgbClr val="0070C0"/>
                </a:solidFill>
                <a:latin typeface="Courier New" panose="02070309020205020404" pitchFamily="49" charset="0"/>
                <a:cs typeface="Courier New" panose="02070309020205020404" pitchFamily="49" charset="0"/>
              </a:rPr>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total </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err="1">
                <a:solidFill>
                  <a:srgbClr val="0070C0"/>
                </a:solidFill>
                <a:latin typeface="Courier New" panose="02070309020205020404" pitchFamily="49" charset="0"/>
                <a:cs typeface="Courier New" panose="02070309020205020404" pitchFamily="49" charset="0"/>
              </a:rPr>
              <a:t>other.total</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smtClean="0">
                <a:solidFill>
                  <a:srgbClr val="0070C0"/>
                </a:solidFill>
                <a:latin typeface="Courier New" panose="02070309020205020404" pitchFamily="49" charset="0"/>
                <a:cs typeface="Courier New" panose="02070309020205020404" pitchFamily="49" charset="0"/>
              </a:rPr>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count </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err="1">
                <a:solidFill>
                  <a:srgbClr val="0070C0"/>
                </a:solidFill>
                <a:latin typeface="Courier New" panose="02070309020205020404" pitchFamily="49" charset="0"/>
                <a:cs typeface="Courier New" panose="02070309020205020404" pitchFamily="49" charset="0"/>
              </a:rPr>
              <a:t>other.count</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smtClean="0">
                <a:solidFill>
                  <a:srgbClr val="0070C0"/>
                </a:solidFill>
                <a:latin typeface="Courier New" panose="02070309020205020404" pitchFamily="49" charset="0"/>
                <a:cs typeface="Courier New" panose="02070309020205020404" pitchFamily="49" charset="0"/>
              </a:rPr>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 </a:t>
            </a:r>
            <a:br>
              <a:rPr lang="en-GB" sz="1600" b="1" dirty="0" smtClean="0">
                <a:solidFill>
                  <a:srgbClr val="0070C0"/>
                </a:solidFill>
                <a:latin typeface="Courier New" panose="02070309020205020404" pitchFamily="49" charset="0"/>
                <a:cs typeface="Courier New" panose="02070309020205020404" pitchFamily="49" charset="0"/>
              </a:rPr>
            </a:br>
            <a:r>
              <a:rPr lang="en-GB" sz="1600" b="1" dirty="0" smtClean="0">
                <a:solidFill>
                  <a:srgbClr val="0070C0"/>
                </a:solidFill>
                <a:latin typeface="Courier New" panose="02070309020205020404" pitchFamily="49" charset="0"/>
                <a:cs typeface="Courier New" panose="02070309020205020404" pitchFamily="49" charset="0"/>
              </a:rPr>
              <a:t>  }</a:t>
            </a:r>
          </a:p>
          <a:p>
            <a:pPr marL="0" indent="0">
              <a:buNone/>
            </a:pPr>
            <a:r>
              <a:rPr lang="en-US" sz="1600" b="1" dirty="0" smtClean="0">
                <a:solidFill>
                  <a:srgbClr val="0070C0"/>
                </a:solidFill>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ages.collect</a:t>
            </a:r>
            <a:r>
              <a:rPr lang="en-US" sz="1600" b="1" dirty="0" smtClean="0">
                <a:solidFill>
                  <a:srgbClr val="0070C0"/>
                </a:solidFill>
                <a:latin typeface="Courier New" panose="02070309020205020404" pitchFamily="49" charset="0"/>
                <a:cs typeface="Courier New" panose="02070309020205020404" pitchFamily="49" charset="0"/>
              </a:rPr>
              <a:t>(</a:t>
            </a:r>
            <a:r>
              <a:rPr lang="en-US" sz="1600" b="1" dirty="0" err="1" smtClean="0">
                <a:solidFill>
                  <a:srgbClr val="0070C0"/>
                </a:solidFill>
                <a:latin typeface="Courier New" panose="02070309020205020404" pitchFamily="49" charset="0"/>
                <a:cs typeface="Courier New" panose="02070309020205020404" pitchFamily="49" charset="0"/>
              </a:rPr>
              <a:t>Averager</a:t>
            </a:r>
            <a:r>
              <a:rPr lang="en-US" sz="1600" b="1" dirty="0">
                <a:solidFill>
                  <a:srgbClr val="0070C0"/>
                </a:solidFill>
                <a:latin typeface="Courier New" panose="02070309020205020404" pitchFamily="49" charset="0"/>
                <a:cs typeface="Courier New" panose="02070309020205020404" pitchFamily="49" charset="0"/>
              </a:rPr>
              <a:t>::new, </a:t>
            </a:r>
            <a:r>
              <a:rPr lang="en-US" sz="1600" b="1" dirty="0" err="1">
                <a:solidFill>
                  <a:srgbClr val="0070C0"/>
                </a:solidFill>
                <a:latin typeface="Courier New" panose="02070309020205020404" pitchFamily="49" charset="0"/>
                <a:cs typeface="Courier New" panose="02070309020205020404" pitchFamily="49" charset="0"/>
              </a:rPr>
              <a:t>Averager</a:t>
            </a:r>
            <a:r>
              <a:rPr lang="en-US" sz="1600" b="1" dirty="0">
                <a:solidFill>
                  <a:srgbClr val="0070C0"/>
                </a:solidFill>
                <a:latin typeface="Courier New" panose="02070309020205020404" pitchFamily="49" charset="0"/>
                <a:cs typeface="Courier New" panose="02070309020205020404" pitchFamily="49" charset="0"/>
              </a:rPr>
              <a:t>::accept, </a:t>
            </a:r>
            <a:r>
              <a:rPr lang="en-US" sz="1600" b="1" dirty="0" err="1">
                <a:solidFill>
                  <a:srgbClr val="0070C0"/>
                </a:solidFill>
                <a:latin typeface="Courier New" panose="02070309020205020404" pitchFamily="49" charset="0"/>
                <a:cs typeface="Courier New" panose="02070309020205020404" pitchFamily="49" charset="0"/>
              </a:rPr>
              <a:t>Averager</a:t>
            </a:r>
            <a:r>
              <a:rPr lang="en-US" sz="1600" b="1" dirty="0">
                <a:solidFill>
                  <a:srgbClr val="0070C0"/>
                </a:solidFill>
                <a:latin typeface="Courier New" panose="02070309020205020404" pitchFamily="49" charset="0"/>
                <a:cs typeface="Courier New" panose="02070309020205020404" pitchFamily="49" charset="0"/>
              </a:rPr>
              <a:t>::combine);</a:t>
            </a:r>
            <a:endParaRPr lang="en-GB" sz="16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63883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35</a:t>
            </a:fld>
            <a:endParaRPr lang="en-US"/>
          </a:p>
        </p:txBody>
      </p:sp>
      <p:sp>
        <p:nvSpPr>
          <p:cNvPr id="3" name="Title 2"/>
          <p:cNvSpPr>
            <a:spLocks noGrp="1"/>
          </p:cNvSpPr>
          <p:nvPr>
            <p:ph type="title"/>
          </p:nvPr>
        </p:nvSpPr>
        <p:spPr/>
        <p:txBody>
          <a:bodyPr/>
          <a:lstStyle/>
          <a:p>
            <a:r>
              <a:rPr lang="en-GB" dirty="0" smtClean="0"/>
              <a:t>More information</a:t>
            </a:r>
            <a:endParaRPr lang="en-GB" dirty="0"/>
          </a:p>
        </p:txBody>
      </p:sp>
      <p:sp>
        <p:nvSpPr>
          <p:cNvPr id="4" name="Content Placeholder 3"/>
          <p:cNvSpPr>
            <a:spLocks noGrp="1"/>
          </p:cNvSpPr>
          <p:nvPr>
            <p:ph idx="1"/>
          </p:nvPr>
        </p:nvSpPr>
        <p:spPr/>
        <p:txBody>
          <a:bodyPr>
            <a:normAutofit/>
          </a:bodyPr>
          <a:lstStyle/>
          <a:p>
            <a:pPr marL="0" indent="0">
              <a:buNone/>
            </a:pPr>
            <a:r>
              <a:rPr lang="en-GB" sz="1600" dirty="0"/>
              <a:t>More </a:t>
            </a:r>
            <a:r>
              <a:rPr lang="en-GB" sz="1600" dirty="0" smtClean="0"/>
              <a:t>info</a:t>
            </a:r>
          </a:p>
          <a:p>
            <a:pPr marL="0" indent="0">
              <a:buNone/>
            </a:pPr>
            <a:r>
              <a:rPr lang="en-GB" sz="1600" dirty="0" smtClean="0"/>
              <a:t>AMIS Blog:</a:t>
            </a:r>
            <a:endParaRPr lang="en-GB" sz="1600" dirty="0"/>
          </a:p>
          <a:p>
            <a:r>
              <a:rPr lang="nl-NL" sz="1400" u="sng" dirty="0">
                <a:hlinkClick r:id="rId2"/>
              </a:rPr>
              <a:t>http://technology.amis.nl/2013/10/03/java-8-the-road-to-lambda-expressions/</a:t>
            </a:r>
          </a:p>
          <a:p>
            <a:r>
              <a:rPr lang="nl-NL" sz="1400" u="sng" dirty="0">
                <a:hlinkClick r:id="rId3"/>
              </a:rPr>
              <a:t>http://technology.amis.nl/2013/10/05/java-8-collection-enhancements-leveraging-lambda-expressions-or-how-java-emulates-sql</a:t>
            </a:r>
            <a:r>
              <a:rPr lang="nl-NL" sz="1400" u="sng" dirty="0" smtClean="0">
                <a:hlinkClick r:id="rId3"/>
              </a:rPr>
              <a:t>/</a:t>
            </a:r>
            <a:endParaRPr lang="nl-NL" sz="1400" u="sng" dirty="0" smtClean="0"/>
          </a:p>
          <a:p>
            <a:pPr marL="0" indent="0">
              <a:buNone/>
            </a:pPr>
            <a:r>
              <a:rPr lang="nl-NL" sz="1600" dirty="0" err="1" smtClean="0"/>
              <a:t>Others</a:t>
            </a:r>
            <a:r>
              <a:rPr lang="nl-NL" sz="1600" dirty="0" smtClean="0"/>
              <a:t>:</a:t>
            </a:r>
            <a:endParaRPr lang="nl-NL" sz="1600" dirty="0"/>
          </a:p>
          <a:p>
            <a:r>
              <a:rPr lang="nl-NL" sz="1400" dirty="0">
                <a:hlinkClick r:id="rId4"/>
              </a:rPr>
              <a:t>https://leanpub.com/whatsnewinjava8/read#leanpub-auto-default-methods</a:t>
            </a:r>
            <a:endParaRPr lang="nl-NL" sz="1400" dirty="0"/>
          </a:p>
          <a:p>
            <a:r>
              <a:rPr lang="nl-NL" sz="1400" u="sng" dirty="0">
                <a:hlinkClick r:id="rId2"/>
              </a:rPr>
              <a:t>http://docs.oracle.com/javase/tutorial/collections/streams/reduction.html</a:t>
            </a:r>
            <a:endParaRPr lang="nl-NL" sz="1400" dirty="0"/>
          </a:p>
          <a:p>
            <a:r>
              <a:rPr lang="nl-NL" sz="1400" u="sng" dirty="0">
                <a:hlinkClick r:id="rId5"/>
              </a:rPr>
              <a:t>http://java.dzone.com/articles/why-we-need-lambda-expressions</a:t>
            </a:r>
            <a:endParaRPr lang="nl-NL" sz="1400" dirty="0"/>
          </a:p>
          <a:p>
            <a:r>
              <a:rPr lang="nl-NL" sz="1400" u="sng" dirty="0">
                <a:hlinkClick r:id="rId6"/>
              </a:rPr>
              <a:t>http://viralpatel.net/blogs/lambda-expressions-java-tutorial/</a:t>
            </a:r>
            <a:endParaRPr lang="nl-NL" sz="1400" dirty="0"/>
          </a:p>
          <a:p>
            <a:r>
              <a:rPr lang="nl-NL" sz="1400" u="sng" dirty="0">
                <a:hlinkClick r:id="rId7"/>
              </a:rPr>
              <a:t>http://www.angelikalanger.com/Lambdas/Lambdas.html</a:t>
            </a:r>
            <a:endParaRPr lang="nl-NL" sz="1400" dirty="0"/>
          </a:p>
          <a:p>
            <a:r>
              <a:rPr lang="nl-NL" sz="1400" u="sng" dirty="0">
                <a:hlinkClick r:id="rId8"/>
              </a:rPr>
              <a:t>http://www.coreservlets.com/java-8-tutorial/#streams-2</a:t>
            </a:r>
            <a:endParaRPr lang="nl-NL" sz="1400" u="sng" dirty="0"/>
          </a:p>
          <a:p>
            <a:r>
              <a:rPr lang="nl-NL" sz="1400" u="sng" dirty="0">
                <a:hlinkClick r:id="rId9"/>
              </a:rPr>
              <a:t>http://java.dzone.com/articles/interface-default-methods-java</a:t>
            </a:r>
            <a:r>
              <a:rPr lang="nl-NL" sz="1400" dirty="0"/>
              <a:t/>
            </a:r>
            <a:br>
              <a:rPr lang="nl-NL" sz="1400" dirty="0"/>
            </a:br>
            <a:endParaRPr lang="nl-NL" sz="1400" dirty="0"/>
          </a:p>
          <a:p>
            <a:pPr marL="0" indent="0">
              <a:buNone/>
            </a:pPr>
            <a:endParaRPr lang="en-GB" dirty="0"/>
          </a:p>
        </p:txBody>
      </p:sp>
    </p:spTree>
    <p:extLst>
      <p:ext uri="{BB962C8B-B14F-4D97-AF65-F5344CB8AC3E}">
        <p14:creationId xmlns:p14="http://schemas.microsoft.com/office/powerpoint/2010/main" xmlns="" val="3649828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36</a:t>
            </a:fld>
            <a:endParaRPr lang="en-US"/>
          </a:p>
        </p:txBody>
      </p:sp>
    </p:spTree>
    <p:extLst>
      <p:ext uri="{BB962C8B-B14F-4D97-AF65-F5344CB8AC3E}">
        <p14:creationId xmlns:p14="http://schemas.microsoft.com/office/powerpoint/2010/main" xmlns="" val="341573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4</a:t>
            </a:fld>
            <a:endParaRPr lang="en-US"/>
          </a:p>
        </p:txBody>
      </p:sp>
      <p:sp>
        <p:nvSpPr>
          <p:cNvPr id="3" name="Title 2"/>
          <p:cNvSpPr>
            <a:spLocks noGrp="1"/>
          </p:cNvSpPr>
          <p:nvPr>
            <p:ph type="title"/>
          </p:nvPr>
        </p:nvSpPr>
        <p:spPr>
          <a:xfrm>
            <a:off x="4007352" y="548680"/>
            <a:ext cx="4813120" cy="990000"/>
          </a:xfrm>
        </p:spPr>
        <p:txBody>
          <a:bodyPr/>
          <a:lstStyle/>
          <a:p>
            <a:r>
              <a:rPr lang="en-US" b="1" dirty="0"/>
              <a:t>What's New in JDK 8</a:t>
            </a:r>
            <a:br>
              <a:rPr lang="en-US" b="1" dirty="0"/>
            </a:br>
            <a:r>
              <a:rPr lang="nl-NL" dirty="0" smtClean="0"/>
              <a:t>Method </a:t>
            </a:r>
            <a:r>
              <a:rPr lang="nl-NL" dirty="0"/>
              <a:t>parameter </a:t>
            </a:r>
            <a:r>
              <a:rPr lang="nl-NL" dirty="0" err="1" smtClean="0"/>
              <a:t>reflection</a:t>
            </a:r>
            <a:endParaRPr lang="en-GB" dirty="0"/>
          </a:p>
        </p:txBody>
      </p:sp>
      <p:sp>
        <p:nvSpPr>
          <p:cNvPr id="4" name="Content Placeholder 3"/>
          <p:cNvSpPr>
            <a:spLocks noGrp="1"/>
          </p:cNvSpPr>
          <p:nvPr>
            <p:ph idx="1"/>
          </p:nvPr>
        </p:nvSpPr>
        <p:spPr/>
        <p:txBody>
          <a:bodyPr>
            <a:normAutofit fontScale="92500"/>
          </a:bodyPr>
          <a:lstStyle/>
          <a:p>
            <a:pPr fontAlgn="base"/>
            <a:r>
              <a:rPr lang="en-US" dirty="0" smtClean="0"/>
              <a:t>Existing reflection methods</a:t>
            </a:r>
          </a:p>
          <a:p>
            <a:pPr lvl="1" fontAlgn="base"/>
            <a:r>
              <a:rPr lang="en-US" dirty="0" smtClean="0"/>
              <a:t>Get </a:t>
            </a:r>
            <a:r>
              <a:rPr lang="en-US" dirty="0"/>
              <a:t>a reference to a Class</a:t>
            </a:r>
          </a:p>
          <a:p>
            <a:pPr lvl="1" fontAlgn="base"/>
            <a:r>
              <a:rPr lang="en-US" dirty="0"/>
              <a:t>From the Class, get a reference to a Method </a:t>
            </a:r>
            <a:r>
              <a:rPr lang="en-US" dirty="0" smtClean="0"/>
              <a:t>by calling</a:t>
            </a:r>
            <a:r>
              <a:rPr lang="en-US" dirty="0"/>
              <a:t> </a:t>
            </a:r>
            <a:r>
              <a:rPr lang="en-US" i="1" dirty="0" smtClean="0"/>
              <a:t>getDeclaredMethod()</a:t>
            </a:r>
            <a:r>
              <a:rPr lang="en-US" i="1" dirty="0"/>
              <a:t> </a:t>
            </a:r>
            <a:r>
              <a:rPr lang="en-US" dirty="0" smtClean="0"/>
              <a:t>or</a:t>
            </a:r>
            <a:r>
              <a:rPr lang="en-US" dirty="0"/>
              <a:t> </a:t>
            </a:r>
            <a:r>
              <a:rPr lang="en-US" i="1" dirty="0" err="1"/>
              <a:t>getDeclaredMethods</a:t>
            </a:r>
            <a:r>
              <a:rPr lang="en-US" i="1" dirty="0"/>
              <a:t>()</a:t>
            </a:r>
            <a:r>
              <a:rPr lang="en-US" dirty="0"/>
              <a:t> which returns references to Method objects</a:t>
            </a:r>
          </a:p>
          <a:p>
            <a:pPr fontAlgn="base"/>
            <a:r>
              <a:rPr lang="en-US" dirty="0" smtClean="0"/>
              <a:t>New</a:t>
            </a:r>
          </a:p>
          <a:p>
            <a:pPr lvl="1" fontAlgn="base"/>
            <a:r>
              <a:rPr lang="en-US" dirty="0" smtClean="0"/>
              <a:t>From </a:t>
            </a:r>
            <a:r>
              <a:rPr lang="en-US" dirty="0"/>
              <a:t>the Method object, call </a:t>
            </a:r>
            <a:r>
              <a:rPr lang="en-US" b="1" i="1" dirty="0" err="1" smtClean="0"/>
              <a:t>getParameters</a:t>
            </a:r>
            <a:r>
              <a:rPr lang="en-US" b="1" i="1" dirty="0"/>
              <a:t>()</a:t>
            </a:r>
            <a:r>
              <a:rPr lang="en-US" i="1" dirty="0"/>
              <a:t> </a:t>
            </a:r>
            <a:r>
              <a:rPr lang="en-US" dirty="0"/>
              <a:t>which returns an array of Parameter objects</a:t>
            </a:r>
          </a:p>
          <a:p>
            <a:pPr lvl="1" fontAlgn="base"/>
            <a:r>
              <a:rPr lang="en-US" dirty="0"/>
              <a:t>On the Parameter object, call </a:t>
            </a:r>
            <a:r>
              <a:rPr lang="en-US" i="1" dirty="0" err="1"/>
              <a:t>getName</a:t>
            </a:r>
            <a:r>
              <a:rPr lang="en-US" i="1" dirty="0" smtClean="0"/>
              <a:t>()</a:t>
            </a:r>
          </a:p>
          <a:p>
            <a:pPr fontAlgn="base"/>
            <a:endParaRPr lang="en-US"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Only works if code is compiled with </a:t>
            </a:r>
            <a:r>
              <a:rPr lang="nl-NL" b="1" dirty="0"/>
              <a:t>-parameters </a:t>
            </a:r>
            <a:r>
              <a:rPr lang="nl-NL" dirty="0"/>
              <a:t>compiler option</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568" y="3821559"/>
            <a:ext cx="6209283" cy="21997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1315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BEBA8EAE-BF5A-486C-A8C5-ECC9F3942E4B}">
                <a14:imgProps xmlns:a14="http://schemas.microsoft.com/office/drawing/2010/main" xmlns="">
                  <a14:imgLayer r:embed="rId4">
                    <a14:imgEffect>
                      <a14:backgroundRemoval t="3171" b="100000" l="0" r="100000">
                        <a14:foregroundMark x1="46681" y1="21220" x2="46681" y2="21220"/>
                        <a14:foregroundMark x1="34047" y1="64878" x2="34047" y2="64878"/>
                        <a14:foregroundMark x1="34047" y1="64878" x2="34047" y2="64878"/>
                        <a14:foregroundMark x1="50535" y1="28049" x2="50535" y2="28049"/>
                        <a14:foregroundMark x1="50321" y1="18049" x2="50321" y2="18049"/>
                        <a14:foregroundMark x1="49251" y1="67073" x2="49251" y2="67073"/>
                        <a14:foregroundMark x1="48394" y1="66829" x2="48394" y2="66829"/>
                        <a14:foregroundMark x1="63383" y1="68293" x2="63383" y2="68293"/>
                        <a14:foregroundMark x1="66809" y1="92439" x2="66809" y2="92439"/>
                        <a14:foregroundMark x1="23769" y1="93902" x2="23769" y2="93902"/>
                        <a14:foregroundMark x1="32976" y1="92683" x2="32976" y2="92683"/>
                        <a14:foregroundMark x1="86724" y1="84634" x2="86724" y2="84634"/>
                        <a14:foregroundMark x1="38544" y1="47561" x2="38544" y2="47561"/>
                        <a14:backgroundMark x1="19700" y1="5122" x2="19700" y2="5122"/>
                        <a14:backgroundMark x1="16060" y1="25366" x2="16060" y2="25366"/>
                        <a14:backgroundMark x1="78801" y1="19512" x2="78801" y2="19512"/>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079397" y="3140968"/>
            <a:ext cx="4237019" cy="3536426"/>
          </a:xfrm>
          <a:prstGeom prst="rect">
            <a:avLst/>
          </a:prstGeom>
          <a:solidFill>
            <a:schemeClr val="bg1"/>
          </a:solidFill>
          <a:ln>
            <a:noFill/>
          </a:ln>
        </p:spPr>
      </p:pic>
      <p:sp>
        <p:nvSpPr>
          <p:cNvPr id="2" name="Slide Number Placeholder 1"/>
          <p:cNvSpPr>
            <a:spLocks noGrp="1"/>
          </p:cNvSpPr>
          <p:nvPr>
            <p:ph type="sldNum" sz="quarter" idx="12"/>
          </p:nvPr>
        </p:nvSpPr>
        <p:spPr/>
        <p:txBody>
          <a:bodyPr/>
          <a:lstStyle/>
          <a:p>
            <a:fld id="{8C6C32FA-E44F-1241-B9B5-7B8834E103EA}" type="slidenum">
              <a:rPr lang="en-US" smtClean="0"/>
              <a:pPr/>
              <a:t>5</a:t>
            </a:fld>
            <a:endParaRPr lang="en-US"/>
          </a:p>
        </p:txBody>
      </p:sp>
      <p:sp>
        <p:nvSpPr>
          <p:cNvPr id="3" name="Title 2"/>
          <p:cNvSpPr>
            <a:spLocks noGrp="1"/>
          </p:cNvSpPr>
          <p:nvPr>
            <p:ph type="title"/>
          </p:nvPr>
        </p:nvSpPr>
        <p:spPr/>
        <p:txBody>
          <a:bodyPr/>
          <a:lstStyle/>
          <a:p>
            <a:r>
              <a:rPr lang="en-US" b="1" dirty="0"/>
              <a:t>What's New in JDK 8</a:t>
            </a:r>
            <a:br>
              <a:rPr lang="en-US" b="1" dirty="0"/>
            </a:br>
            <a:r>
              <a:rPr lang="en-GB" dirty="0" smtClean="0"/>
              <a:t>Compact profiles</a:t>
            </a:r>
            <a:endParaRPr lang="en-GB" dirty="0"/>
          </a:p>
        </p:txBody>
      </p:sp>
      <p:sp>
        <p:nvSpPr>
          <p:cNvPr id="4" name="Content Placeholder 3"/>
          <p:cNvSpPr>
            <a:spLocks noGrp="1"/>
          </p:cNvSpPr>
          <p:nvPr>
            <p:ph idx="1"/>
          </p:nvPr>
        </p:nvSpPr>
        <p:spPr>
          <a:xfrm>
            <a:off x="457200" y="1700808"/>
            <a:ext cx="8211600" cy="4824536"/>
          </a:xfrm>
        </p:spPr>
        <p:txBody>
          <a:bodyPr/>
          <a:lstStyle/>
          <a:p>
            <a:r>
              <a:rPr lang="en-US" dirty="0" smtClean="0"/>
              <a:t>Three Compact Profiles 1, 2, 3</a:t>
            </a:r>
          </a:p>
          <a:p>
            <a:pPr lvl="1"/>
            <a:r>
              <a:rPr lang="en-US" dirty="0" smtClean="0"/>
              <a:t>contain </a:t>
            </a:r>
            <a:r>
              <a:rPr lang="en-US" dirty="0"/>
              <a:t>predefined subsets of the Java SE platform </a:t>
            </a:r>
            <a:endParaRPr lang="en-US" dirty="0" smtClean="0"/>
          </a:p>
          <a:p>
            <a:pPr lvl="1"/>
            <a:r>
              <a:rPr lang="en-US" dirty="0" smtClean="0"/>
              <a:t>reduced </a:t>
            </a:r>
            <a:r>
              <a:rPr lang="en-US" dirty="0"/>
              <a:t>memory </a:t>
            </a:r>
            <a:r>
              <a:rPr lang="en-US" dirty="0" smtClean="0"/>
              <a:t>footprint, allows </a:t>
            </a:r>
            <a:r>
              <a:rPr lang="en-US" dirty="0"/>
              <a:t>applications </a:t>
            </a:r>
            <a:r>
              <a:rPr lang="en-US" dirty="0" smtClean="0"/>
              <a:t>to run </a:t>
            </a:r>
            <a:r>
              <a:rPr lang="en-US" dirty="0"/>
              <a:t>on resource-constrained devices </a:t>
            </a:r>
            <a:r>
              <a:rPr lang="en-US" dirty="0" smtClean="0"/>
              <a:t> (</a:t>
            </a:r>
            <a:r>
              <a:rPr lang="en-US" dirty="0"/>
              <a:t>mobile, wearable such as glass, watch </a:t>
            </a:r>
            <a:r>
              <a:rPr lang="en-US" dirty="0" smtClean="0"/>
              <a:t>)</a:t>
            </a:r>
            <a:endParaRPr lang="en-US" dirty="0"/>
          </a:p>
          <a:p>
            <a:pPr lvl="1"/>
            <a:r>
              <a:rPr lang="en-US" dirty="0" smtClean="0"/>
              <a:t>compact </a:t>
            </a:r>
            <a:r>
              <a:rPr lang="en-US" dirty="0"/>
              <a:t>profiles address API choices only; they are unrelated to the Java virtual </a:t>
            </a:r>
            <a:r>
              <a:rPr lang="en-US" dirty="0" smtClean="0"/>
              <a:t>machine (</a:t>
            </a:r>
            <a:r>
              <a:rPr lang="en-US" i="1" dirty="0" smtClean="0"/>
              <a:t>Jigsaw</a:t>
            </a:r>
            <a:r>
              <a:rPr lang="en-US" dirty="0" smtClean="0"/>
              <a:t>), </a:t>
            </a:r>
            <a:r>
              <a:rPr lang="en-US" dirty="0"/>
              <a:t>the </a:t>
            </a:r>
            <a:r>
              <a:rPr lang="en-US" dirty="0" smtClean="0"/>
              <a:t>language, </a:t>
            </a:r>
            <a:r>
              <a:rPr lang="en-US" dirty="0"/>
              <a:t>or tools.</a:t>
            </a:r>
          </a:p>
          <a:p>
            <a:endParaRPr lang="en-GB"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51520" y="3455362"/>
            <a:ext cx="5562546" cy="32220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6321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6</a:t>
            </a:fld>
            <a:endParaRPr lang="en-US"/>
          </a:p>
        </p:txBody>
      </p:sp>
      <p:sp>
        <p:nvSpPr>
          <p:cNvPr id="3" name="Title 2"/>
          <p:cNvSpPr>
            <a:spLocks noGrp="1"/>
          </p:cNvSpPr>
          <p:nvPr>
            <p:ph type="title"/>
          </p:nvPr>
        </p:nvSpPr>
        <p:spPr/>
        <p:txBody>
          <a:bodyPr/>
          <a:lstStyle/>
          <a:p>
            <a:r>
              <a:rPr lang="en-US" b="1" dirty="0"/>
              <a:t>What's New in JDK 8</a:t>
            </a:r>
            <a:br>
              <a:rPr lang="en-US" b="1" dirty="0"/>
            </a:br>
            <a:r>
              <a:rPr lang="en-GB" dirty="0" smtClean="0"/>
              <a:t>New Date and Time API</a:t>
            </a:r>
            <a:endParaRPr lang="en-GB" dirty="0"/>
          </a:p>
        </p:txBody>
      </p:sp>
      <p:sp>
        <p:nvSpPr>
          <p:cNvPr id="4" name="Content Placeholder 3"/>
          <p:cNvSpPr>
            <a:spLocks noGrp="1"/>
          </p:cNvSpPr>
          <p:nvPr>
            <p:ph idx="1"/>
          </p:nvPr>
        </p:nvSpPr>
        <p:spPr>
          <a:ln>
            <a:solidFill>
              <a:schemeClr val="accent1"/>
            </a:solidFill>
          </a:ln>
        </p:spPr>
        <p:txBody>
          <a:bodyPr/>
          <a:lstStyle/>
          <a:p>
            <a:pPr marL="0" indent="0">
              <a:buNone/>
            </a:pPr>
            <a:r>
              <a:rPr lang="en-US" dirty="0"/>
              <a:t>Java 8 introduces a new Date/Time API that is safer, easier to read, and more comprehensive than the previous API. Java’s Calendar implementation has not changed much since it was first introduced and </a:t>
            </a:r>
            <a:r>
              <a:rPr lang="en-US" dirty="0" err="1"/>
              <a:t>Joda</a:t>
            </a:r>
            <a:r>
              <a:rPr lang="en-US" dirty="0"/>
              <a:t>-Time is widely regarded as a better replacement. Java 8’s new Date/Time API is very similar to </a:t>
            </a:r>
            <a:r>
              <a:rPr lang="en-US" dirty="0" err="1"/>
              <a:t>Joda</a:t>
            </a:r>
            <a:r>
              <a:rPr lang="en-US" dirty="0"/>
              <a:t>-Time</a:t>
            </a:r>
            <a:r>
              <a:rPr lang="en-US" dirty="0" smtClean="0"/>
              <a:t>.</a:t>
            </a:r>
          </a:p>
          <a:p>
            <a:pPr marL="0" indent="0">
              <a:buNone/>
            </a:pPr>
            <a:r>
              <a:rPr lang="en-US" dirty="0" smtClean="0"/>
              <a:t>For example, define the time 8 hours from now:</a:t>
            </a:r>
          </a:p>
          <a:p>
            <a:pPr marL="0" indent="0">
              <a:buNone/>
            </a:pPr>
            <a:endParaRPr lang="en-US" dirty="0" smtClean="0"/>
          </a:p>
          <a:p>
            <a:pPr marL="0" indent="0">
              <a:buNone/>
            </a:pPr>
            <a:r>
              <a:rPr lang="en-US" dirty="0" smtClean="0"/>
              <a:t>Before Java 8:</a:t>
            </a:r>
          </a:p>
          <a:p>
            <a:pPr marL="0" indent="0">
              <a:buNone/>
            </a:pPr>
            <a:r>
              <a:rPr lang="en-US" sz="1600" b="1" dirty="0" smtClean="0">
                <a:latin typeface="Courier New" panose="02070309020205020404" pitchFamily="49" charset="0"/>
                <a:cs typeface="Courier New" panose="02070309020205020404" pitchFamily="49" charset="0"/>
              </a:rPr>
              <a:t>Calendar </a:t>
            </a:r>
            <a:r>
              <a:rPr lang="en-US" sz="1600" b="1" dirty="0" err="1">
                <a:latin typeface="Courier New" panose="02070309020205020404" pitchFamily="49" charset="0"/>
                <a:cs typeface="Courier New" panose="02070309020205020404" pitchFamily="49" charset="0"/>
              </a:rPr>
              <a:t>cal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Calendar.getInstance</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r>
            <a:br>
              <a:rPr lang="en-US" sz="1600" b="1" dirty="0" smtClean="0">
                <a:latin typeface="Courier New" panose="02070309020205020404" pitchFamily="49" charset="0"/>
                <a:cs typeface="Courier New" panose="02070309020205020404" pitchFamily="49" charset="0"/>
              </a:rPr>
            </a:br>
            <a:r>
              <a:rPr lang="en-US" sz="1600" b="1" dirty="0" err="1" smtClean="0">
                <a:latin typeface="Courier New" panose="02070309020205020404" pitchFamily="49" charset="0"/>
                <a:cs typeface="Courier New" panose="02070309020205020404" pitchFamily="49" charset="0"/>
              </a:rPr>
              <a:t>cal.add</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Calendar.HOUR</a:t>
            </a:r>
            <a:r>
              <a:rPr lang="en-US" sz="1600" b="1" dirty="0">
                <a:latin typeface="Courier New" panose="02070309020205020404" pitchFamily="49" charset="0"/>
                <a:cs typeface="Courier New" panose="02070309020205020404" pitchFamily="49" charset="0"/>
              </a:rPr>
              <a:t>, 8); </a:t>
            </a:r>
            <a:r>
              <a:rPr lang="en-US" sz="1600" b="1" dirty="0" smtClean="0">
                <a:latin typeface="Courier New" panose="02070309020205020404" pitchFamily="49" charset="0"/>
                <a:cs typeface="Courier New" panose="02070309020205020404" pitchFamily="49" charset="0"/>
              </a:rPr>
              <a:t/>
            </a:r>
            <a:br>
              <a:rPr lang="en-US" sz="1600" b="1" dirty="0" smtClean="0">
                <a:latin typeface="Courier New" panose="02070309020205020404" pitchFamily="49" charset="0"/>
                <a:cs typeface="Courier New" panose="02070309020205020404" pitchFamily="49" charset="0"/>
              </a:rPr>
            </a:br>
            <a:r>
              <a:rPr lang="en-US" sz="1600" b="1" dirty="0" err="1" smtClean="0">
                <a:latin typeface="Courier New" panose="02070309020205020404" pitchFamily="49" charset="0"/>
                <a:cs typeface="Courier New" panose="02070309020205020404" pitchFamily="49" charset="0"/>
              </a:rPr>
              <a:t>cal.getTime</a:t>
            </a:r>
            <a:r>
              <a:rPr lang="en-US" sz="1600" b="1" dirty="0">
                <a:latin typeface="Courier New" panose="02070309020205020404" pitchFamily="49" charset="0"/>
                <a:cs typeface="Courier New" panose="02070309020205020404" pitchFamily="49" charset="0"/>
              </a:rPr>
              <a:t>(); // actually returns a </a:t>
            </a:r>
            <a:r>
              <a:rPr lang="en-US" sz="1600" b="1" dirty="0" smtClean="0">
                <a:latin typeface="Courier New" panose="02070309020205020404" pitchFamily="49" charset="0"/>
                <a:cs typeface="Courier New" panose="02070309020205020404" pitchFamily="49" charset="0"/>
              </a:rPr>
              <a:t>Date</a:t>
            </a:r>
          </a:p>
          <a:p>
            <a:pPr marL="0" indent="0">
              <a:buNone/>
            </a:pPr>
            <a:endParaRPr lang="en-US" sz="1600" dirty="0" smtClean="0"/>
          </a:p>
          <a:p>
            <a:pPr marL="0" indent="0">
              <a:buNone/>
            </a:pPr>
            <a:r>
              <a:rPr lang="en-US" sz="1600" dirty="0" smtClean="0"/>
              <a:t>Java </a:t>
            </a:r>
            <a:r>
              <a:rPr lang="en-US" sz="1600" dirty="0"/>
              <a:t>8</a:t>
            </a:r>
            <a:r>
              <a:rPr lang="en-US" sz="1600" dirty="0" smtClean="0"/>
              <a:t>:</a:t>
            </a:r>
            <a:endParaRPr lang="en-US" sz="1600" b="1" dirty="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LocalTime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now = </a:t>
            </a:r>
            <a:r>
              <a:rPr lang="en-US" sz="1600" b="1" dirty="0" err="1">
                <a:latin typeface="Courier New" panose="02070309020205020404" pitchFamily="49" charset="0"/>
                <a:cs typeface="Courier New" panose="02070309020205020404" pitchFamily="49" charset="0"/>
              </a:rPr>
              <a:t>LocalTime.now</a:t>
            </a:r>
            <a:r>
              <a:rPr lang="en-US" sz="1600" b="1" dirty="0" smtClean="0">
                <a:latin typeface="Courier New" panose="02070309020205020404" pitchFamily="49" charset="0"/>
                <a:cs typeface="Courier New" panose="02070309020205020404" pitchFamily="49" charset="0"/>
              </a:rPr>
              <a:t>();</a:t>
            </a:r>
            <a:br>
              <a:rPr lang="en-US" sz="1600" b="1" dirty="0" smtClean="0">
                <a:latin typeface="Courier New" panose="02070309020205020404" pitchFamily="49" charset="0"/>
                <a:cs typeface="Courier New" panose="02070309020205020404" pitchFamily="49" charset="0"/>
              </a:rPr>
            </a:br>
            <a:r>
              <a:rPr lang="en-US" sz="1600" b="1" dirty="0" err="1" smtClean="0">
                <a:latin typeface="Courier New" panose="02070309020205020404" pitchFamily="49" charset="0"/>
                <a:cs typeface="Courier New" panose="02070309020205020404" pitchFamily="49" charset="0"/>
              </a:rPr>
              <a:t>LocalTime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later = </a:t>
            </a:r>
            <a:r>
              <a:rPr lang="en-US" sz="1600" b="1" dirty="0" err="1">
                <a:latin typeface="Courier New" panose="02070309020205020404" pitchFamily="49" charset="0"/>
                <a:cs typeface="Courier New" panose="02070309020205020404" pitchFamily="49" charset="0"/>
              </a:rPr>
              <a:t>now.plus</a:t>
            </a:r>
            <a:r>
              <a:rPr lang="en-US" sz="1600" b="1" dirty="0">
                <a:latin typeface="Courier New" panose="02070309020205020404" pitchFamily="49" charset="0"/>
                <a:cs typeface="Courier New" panose="02070309020205020404" pitchFamily="49" charset="0"/>
              </a:rPr>
              <a:t>(8, HOURS);</a:t>
            </a:r>
            <a:endParaRPr lang="en-GB"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060121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7</a:t>
            </a:fld>
            <a:endParaRPr lang="en-US"/>
          </a:p>
        </p:txBody>
      </p:sp>
      <p:sp>
        <p:nvSpPr>
          <p:cNvPr id="3" name="Title 2"/>
          <p:cNvSpPr>
            <a:spLocks noGrp="1"/>
          </p:cNvSpPr>
          <p:nvPr>
            <p:ph type="title"/>
          </p:nvPr>
        </p:nvSpPr>
        <p:spPr/>
        <p:txBody>
          <a:bodyPr/>
          <a:lstStyle/>
          <a:p>
            <a:r>
              <a:rPr lang="en-US" b="1" dirty="0"/>
              <a:t>What's New in JDK 8</a:t>
            </a:r>
            <a:br>
              <a:rPr lang="en-US" b="1" dirty="0"/>
            </a:br>
            <a:r>
              <a:rPr lang="en-GB" dirty="0" smtClean="0"/>
              <a:t>Optional Class</a:t>
            </a:r>
            <a:endParaRPr lang="en-GB" dirty="0"/>
          </a:p>
        </p:txBody>
      </p:sp>
      <p:sp>
        <p:nvSpPr>
          <p:cNvPr id="4" name="Content Placeholder 3"/>
          <p:cNvSpPr>
            <a:spLocks noGrp="1"/>
          </p:cNvSpPr>
          <p:nvPr>
            <p:ph idx="1"/>
          </p:nvPr>
        </p:nvSpPr>
        <p:spPr>
          <a:xfrm>
            <a:off x="179512" y="1772816"/>
            <a:ext cx="8846342" cy="4968552"/>
          </a:xfrm>
        </p:spPr>
        <p:txBody>
          <a:bodyPr>
            <a:normAutofit/>
          </a:bodyPr>
          <a:lstStyle/>
          <a:p>
            <a:pPr marL="0" indent="0">
              <a:buNone/>
            </a:pPr>
            <a:r>
              <a:rPr lang="en-US" dirty="0"/>
              <a:t>Java 8 comes with the </a:t>
            </a:r>
            <a:r>
              <a:rPr lang="en-US" sz="1800" b="1" dirty="0">
                <a:solidFill>
                  <a:srgbClr val="0070C0"/>
                </a:solidFill>
                <a:latin typeface="Courier New" panose="02070309020205020404" pitchFamily="49" charset="0"/>
                <a:cs typeface="Courier New" panose="02070309020205020404" pitchFamily="49" charset="0"/>
              </a:rPr>
              <a:t>Optional</a:t>
            </a:r>
            <a:r>
              <a:rPr lang="en-US" dirty="0">
                <a:solidFill>
                  <a:srgbClr val="0070C0"/>
                </a:solidFill>
              </a:rPr>
              <a:t> </a:t>
            </a:r>
            <a:r>
              <a:rPr lang="en-US" dirty="0"/>
              <a:t>class in the </a:t>
            </a:r>
            <a:r>
              <a:rPr lang="en-US" sz="1800" b="1" dirty="0" err="1">
                <a:solidFill>
                  <a:srgbClr val="0070C0"/>
                </a:solidFill>
                <a:latin typeface="Courier New" panose="02070309020205020404" pitchFamily="49" charset="0"/>
                <a:cs typeface="Courier New" panose="02070309020205020404" pitchFamily="49" charset="0"/>
              </a:rPr>
              <a:t>java.util</a:t>
            </a:r>
            <a:r>
              <a:rPr lang="en-US" dirty="0"/>
              <a:t> package for avoiding null return values (and thus </a:t>
            </a:r>
            <a:r>
              <a:rPr lang="en-US" sz="1800" b="1" dirty="0" err="1">
                <a:solidFill>
                  <a:srgbClr val="0070C0"/>
                </a:solidFill>
                <a:latin typeface="Courier New" panose="02070309020205020404" pitchFamily="49" charset="0"/>
                <a:cs typeface="Courier New" panose="02070309020205020404" pitchFamily="49" charset="0"/>
              </a:rPr>
              <a:t>NullPointerException</a:t>
            </a:r>
            <a:r>
              <a:rPr lang="en-US" dirty="0"/>
              <a:t>). It is very similar to Google Guava’s </a:t>
            </a:r>
            <a:r>
              <a:rPr lang="en-US" dirty="0" smtClean="0"/>
              <a:t>Optional </a:t>
            </a:r>
            <a:r>
              <a:rPr lang="en-US" dirty="0"/>
              <a:t>and Scala’s Option class</a:t>
            </a:r>
            <a:r>
              <a:rPr lang="en-US" dirty="0" smtClean="0"/>
              <a:t>.</a:t>
            </a:r>
          </a:p>
          <a:p>
            <a:pPr marL="0" indent="0">
              <a:buNone/>
            </a:pPr>
            <a:r>
              <a:rPr lang="en-US" dirty="0"/>
              <a:t>You can use </a:t>
            </a:r>
            <a:r>
              <a:rPr lang="en-US" sz="1800" b="1" dirty="0" err="1">
                <a:solidFill>
                  <a:srgbClr val="0070C0"/>
                </a:solidFill>
                <a:latin typeface="Courier New" panose="02070309020205020404" pitchFamily="49" charset="0"/>
                <a:cs typeface="Courier New" panose="02070309020205020404" pitchFamily="49" charset="0"/>
              </a:rPr>
              <a:t>Optional.of</a:t>
            </a:r>
            <a:r>
              <a:rPr lang="en-US" sz="1800" b="1" dirty="0">
                <a:solidFill>
                  <a:srgbClr val="0070C0"/>
                </a:solidFill>
                <a:latin typeface="Courier New" panose="02070309020205020404" pitchFamily="49" charset="0"/>
                <a:cs typeface="Courier New" panose="02070309020205020404" pitchFamily="49" charset="0"/>
              </a:rPr>
              <a:t>(x)</a:t>
            </a:r>
            <a:r>
              <a:rPr lang="en-US" dirty="0" smtClean="0"/>
              <a:t> to </a:t>
            </a:r>
            <a:r>
              <a:rPr lang="en-US" dirty="0"/>
              <a:t>wrap a non-null value, </a:t>
            </a:r>
            <a:r>
              <a:rPr lang="en-US" dirty="0" smtClean="0"/>
              <a:t/>
            </a:r>
            <a:br>
              <a:rPr lang="en-US" dirty="0" smtClean="0"/>
            </a:br>
            <a:r>
              <a:rPr lang="en-US" sz="1800" b="1" dirty="0" err="1">
                <a:solidFill>
                  <a:srgbClr val="0070C0"/>
                </a:solidFill>
                <a:latin typeface="Courier New" panose="02070309020205020404" pitchFamily="49" charset="0"/>
                <a:cs typeface="Courier New" panose="02070309020205020404" pitchFamily="49" charset="0"/>
              </a:rPr>
              <a:t>Optional.empty</a:t>
            </a:r>
            <a:r>
              <a:rPr lang="en-US" sz="1800" b="1" dirty="0" smtClean="0">
                <a:solidFill>
                  <a:srgbClr val="0070C0"/>
                </a:solidFill>
                <a:latin typeface="Courier New" panose="02070309020205020404" pitchFamily="49" charset="0"/>
                <a:cs typeface="Courier New" panose="02070309020205020404" pitchFamily="49" charset="0"/>
              </a:rPr>
              <a:t>()</a:t>
            </a:r>
            <a:r>
              <a:rPr lang="en-US" dirty="0" smtClean="0"/>
              <a:t> to </a:t>
            </a:r>
            <a:r>
              <a:rPr lang="en-US" dirty="0"/>
              <a:t>represent a missing value, </a:t>
            </a:r>
            <a:r>
              <a:rPr lang="en-US" dirty="0" smtClean="0"/>
              <a:t/>
            </a:r>
            <a:br>
              <a:rPr lang="en-US" dirty="0" smtClean="0"/>
            </a:br>
            <a:r>
              <a:rPr lang="en-US" dirty="0" smtClean="0"/>
              <a:t>or </a:t>
            </a:r>
            <a:r>
              <a:rPr lang="en-US" sz="1800" b="1" dirty="0" err="1">
                <a:solidFill>
                  <a:srgbClr val="0070C0"/>
                </a:solidFill>
                <a:latin typeface="Courier New" panose="02070309020205020404" pitchFamily="49" charset="0"/>
                <a:cs typeface="Courier New" panose="02070309020205020404" pitchFamily="49" charset="0"/>
              </a:rPr>
              <a:t>Optional.ofNullable</a:t>
            </a:r>
            <a:r>
              <a:rPr lang="en-US" sz="1800" b="1" dirty="0">
                <a:solidFill>
                  <a:srgbClr val="0070C0"/>
                </a:solidFill>
                <a:latin typeface="Courier New" panose="02070309020205020404" pitchFamily="49" charset="0"/>
                <a:cs typeface="Courier New" panose="02070309020205020404" pitchFamily="49" charset="0"/>
              </a:rPr>
              <a:t>(x)</a:t>
            </a:r>
            <a:r>
              <a:rPr lang="en-US" dirty="0" smtClean="0"/>
              <a:t> to </a:t>
            </a:r>
            <a:r>
              <a:rPr lang="en-US" dirty="0"/>
              <a:t>create an Optional from a reference that may or may not be null</a:t>
            </a:r>
            <a:r>
              <a:rPr lang="en-US" dirty="0" smtClean="0"/>
              <a:t>.</a:t>
            </a:r>
            <a:br>
              <a:rPr lang="en-US" dirty="0" smtClean="0"/>
            </a:br>
            <a:endParaRPr lang="en-US" dirty="0" smtClean="0"/>
          </a:p>
          <a:p>
            <a:pPr marL="0" indent="0">
              <a:buNone/>
            </a:pPr>
            <a:r>
              <a:rPr lang="en-US" dirty="0"/>
              <a:t>After creating an instance of Optional, you then use </a:t>
            </a:r>
            <a:r>
              <a:rPr lang="en-US" sz="1800" b="1" dirty="0" err="1">
                <a:solidFill>
                  <a:srgbClr val="0070C0"/>
                </a:solidFill>
                <a:latin typeface="Courier New" panose="02070309020205020404" pitchFamily="49" charset="0"/>
                <a:cs typeface="Courier New" panose="02070309020205020404" pitchFamily="49" charset="0"/>
              </a:rPr>
              <a:t>isPresent</a:t>
            </a:r>
            <a:r>
              <a:rPr lang="en-US" sz="1800" b="1" dirty="0" smtClean="0">
                <a:solidFill>
                  <a:srgbClr val="0070C0"/>
                </a:solidFill>
                <a:latin typeface="Courier New" panose="02070309020205020404" pitchFamily="49" charset="0"/>
                <a:cs typeface="Courier New" panose="02070309020205020404" pitchFamily="49" charset="0"/>
              </a:rPr>
              <a:t>()</a:t>
            </a:r>
            <a:r>
              <a:rPr lang="en-US" dirty="0" smtClean="0"/>
              <a:t> to </a:t>
            </a:r>
            <a:r>
              <a:rPr lang="en-US" dirty="0"/>
              <a:t>determine if </a:t>
            </a:r>
            <a:r>
              <a:rPr lang="en-US" dirty="0" smtClean="0"/>
              <a:t>there </a:t>
            </a:r>
            <a:r>
              <a:rPr lang="en-US" dirty="0"/>
              <a:t>is a value and </a:t>
            </a:r>
            <a:r>
              <a:rPr lang="en-US" sz="1800" b="1" dirty="0">
                <a:solidFill>
                  <a:srgbClr val="0070C0"/>
                </a:solidFill>
                <a:latin typeface="Courier New" panose="02070309020205020404" pitchFamily="49" charset="0"/>
                <a:cs typeface="Courier New" panose="02070309020205020404" pitchFamily="49" charset="0"/>
              </a:rPr>
              <a:t>get</a:t>
            </a:r>
            <a:r>
              <a:rPr lang="en-US" sz="1800" b="1" dirty="0" smtClean="0">
                <a:solidFill>
                  <a:srgbClr val="0070C0"/>
                </a:solidFill>
                <a:latin typeface="Courier New" panose="02070309020205020404" pitchFamily="49" charset="0"/>
                <a:cs typeface="Courier New" panose="02070309020205020404" pitchFamily="49" charset="0"/>
              </a:rPr>
              <a:t>()</a:t>
            </a:r>
            <a:r>
              <a:rPr lang="en-US" dirty="0" smtClean="0"/>
              <a:t> to </a:t>
            </a:r>
            <a:r>
              <a:rPr lang="en-US" dirty="0"/>
              <a:t>get the value. Optional provides a few other helpful methods for dealing with missing values</a:t>
            </a:r>
            <a:r>
              <a:rPr lang="en-US" dirty="0" smtClean="0"/>
              <a:t>:</a:t>
            </a:r>
            <a:endParaRPr lang="en-US" dirty="0"/>
          </a:p>
          <a:p>
            <a:pPr marL="0" indent="0">
              <a:buNone/>
            </a:pPr>
            <a:r>
              <a:rPr lang="en-US" sz="1800" b="1" dirty="0" err="1">
                <a:solidFill>
                  <a:srgbClr val="0070C0"/>
                </a:solidFill>
                <a:latin typeface="Courier New" panose="02070309020205020404" pitchFamily="49" charset="0"/>
                <a:cs typeface="Courier New" panose="02070309020205020404" pitchFamily="49" charset="0"/>
              </a:rPr>
              <a:t>orElse</a:t>
            </a:r>
            <a:r>
              <a:rPr lang="en-US" sz="1800" b="1" dirty="0">
                <a:solidFill>
                  <a:srgbClr val="0070C0"/>
                </a:solidFill>
                <a:latin typeface="Courier New" panose="02070309020205020404" pitchFamily="49" charset="0"/>
                <a:cs typeface="Courier New" panose="02070309020205020404" pitchFamily="49" charset="0"/>
              </a:rPr>
              <a:t>(T</a:t>
            </a:r>
            <a:r>
              <a:rPr lang="en-US" sz="1800" b="1" dirty="0" smtClean="0">
                <a:solidFill>
                  <a:srgbClr val="0070C0"/>
                </a:solidFill>
                <a:latin typeface="Courier New" panose="02070309020205020404" pitchFamily="49" charset="0"/>
                <a:cs typeface="Courier New" panose="02070309020205020404" pitchFamily="49" charset="0"/>
              </a:rPr>
              <a:t>)</a:t>
            </a:r>
            <a:r>
              <a:rPr lang="en-US" dirty="0" smtClean="0"/>
              <a:t> </a:t>
            </a:r>
            <a:r>
              <a:rPr lang="en-US" dirty="0"/>
              <a:t>Returns the given default value if the Optional is empty.</a:t>
            </a:r>
          </a:p>
          <a:p>
            <a:pPr marL="0" indent="0">
              <a:buNone/>
            </a:pPr>
            <a:r>
              <a:rPr lang="en-US" sz="1800" b="1" dirty="0" err="1">
                <a:solidFill>
                  <a:srgbClr val="0070C0"/>
                </a:solidFill>
                <a:latin typeface="Courier New" panose="02070309020205020404" pitchFamily="49" charset="0"/>
                <a:cs typeface="Courier New" panose="02070309020205020404" pitchFamily="49" charset="0"/>
              </a:rPr>
              <a:t>orElseGet</a:t>
            </a:r>
            <a:r>
              <a:rPr lang="en-US" sz="1800" b="1" dirty="0">
                <a:solidFill>
                  <a:srgbClr val="0070C0"/>
                </a:solidFill>
                <a:latin typeface="Courier New" panose="02070309020205020404" pitchFamily="49" charset="0"/>
                <a:cs typeface="Courier New" panose="02070309020205020404" pitchFamily="49" charset="0"/>
              </a:rPr>
              <a:t>(Supplier&lt;T&gt;)</a:t>
            </a:r>
            <a:r>
              <a:rPr lang="en-US" dirty="0"/>
              <a:t> </a:t>
            </a:r>
            <a:r>
              <a:rPr lang="en-US" dirty="0" smtClean="0"/>
              <a:t>Calls </a:t>
            </a:r>
            <a:r>
              <a:rPr lang="en-US" dirty="0"/>
              <a:t>on the given Supplier to provide a value if the Optional is empty.</a:t>
            </a:r>
          </a:p>
          <a:p>
            <a:pPr marL="0" indent="0">
              <a:buNone/>
            </a:pPr>
            <a:r>
              <a:rPr lang="en-US" sz="1800" b="1" dirty="0" err="1">
                <a:solidFill>
                  <a:srgbClr val="0070C0"/>
                </a:solidFill>
                <a:latin typeface="Courier New" panose="02070309020205020404" pitchFamily="49" charset="0"/>
                <a:cs typeface="Courier New" panose="02070309020205020404" pitchFamily="49" charset="0"/>
              </a:rPr>
              <a:t>orElseThrow</a:t>
            </a:r>
            <a:r>
              <a:rPr lang="en-US" sz="1800" b="1" dirty="0">
                <a:solidFill>
                  <a:srgbClr val="0070C0"/>
                </a:solidFill>
                <a:latin typeface="Courier New" panose="02070309020205020404" pitchFamily="49" charset="0"/>
                <a:cs typeface="Courier New" panose="02070309020205020404" pitchFamily="49" charset="0"/>
              </a:rPr>
              <a:t>(Supplier&lt;X extends </a:t>
            </a:r>
            <a:r>
              <a:rPr lang="en-US" sz="1800" b="1" dirty="0" err="1">
                <a:solidFill>
                  <a:srgbClr val="0070C0"/>
                </a:solidFill>
                <a:latin typeface="Courier New" panose="02070309020205020404" pitchFamily="49" charset="0"/>
                <a:cs typeface="Courier New" panose="02070309020205020404" pitchFamily="49" charset="0"/>
              </a:rPr>
              <a:t>Throwable</a:t>
            </a:r>
            <a:r>
              <a:rPr lang="en-US" sz="1800" b="1" dirty="0" smtClean="0">
                <a:solidFill>
                  <a:srgbClr val="0070C0"/>
                </a:solidFill>
                <a:latin typeface="Courier New" panose="02070309020205020404" pitchFamily="49" charset="0"/>
                <a:cs typeface="Courier New" panose="02070309020205020404" pitchFamily="49" charset="0"/>
              </a:rPr>
              <a:t>&gt;)</a:t>
            </a:r>
            <a:r>
              <a:rPr lang="en-US" dirty="0" smtClean="0"/>
              <a:t> </a:t>
            </a:r>
            <a:r>
              <a:rPr lang="en-US" dirty="0"/>
              <a:t>Calls on the given Supplier for an exception to throw if the Optional is empty.</a:t>
            </a:r>
            <a:endParaRPr lang="en-US" dirty="0" smtClean="0"/>
          </a:p>
        </p:txBody>
      </p:sp>
    </p:spTree>
    <p:extLst>
      <p:ext uri="{BB962C8B-B14F-4D97-AF65-F5344CB8AC3E}">
        <p14:creationId xmlns:p14="http://schemas.microsoft.com/office/powerpoint/2010/main" xmlns="" val="225437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8</a:t>
            </a:fld>
            <a:endParaRPr lang="en-US"/>
          </a:p>
        </p:txBody>
      </p:sp>
      <p:sp>
        <p:nvSpPr>
          <p:cNvPr id="3" name="Title 2"/>
          <p:cNvSpPr>
            <a:spLocks noGrp="1"/>
          </p:cNvSpPr>
          <p:nvPr>
            <p:ph type="title"/>
          </p:nvPr>
        </p:nvSpPr>
        <p:spPr/>
        <p:txBody>
          <a:bodyPr/>
          <a:lstStyle/>
          <a:p>
            <a:r>
              <a:rPr lang="en-US" b="1" dirty="0"/>
              <a:t>What's New in JDK 8</a:t>
            </a:r>
            <a:br>
              <a:rPr lang="en-US" b="1" dirty="0"/>
            </a:br>
            <a:r>
              <a:rPr lang="en-GB" dirty="0" err="1" smtClean="0"/>
              <a:t>Nashorn</a:t>
            </a:r>
            <a:endParaRPr lang="en-GB" dirty="0"/>
          </a:p>
        </p:txBody>
      </p:sp>
      <p:sp>
        <p:nvSpPr>
          <p:cNvPr id="4" name="Content Placeholder 3"/>
          <p:cNvSpPr>
            <a:spLocks noGrp="1"/>
          </p:cNvSpPr>
          <p:nvPr>
            <p:ph idx="1"/>
          </p:nvPr>
        </p:nvSpPr>
        <p:spPr>
          <a:xfrm>
            <a:off x="179512" y="1772816"/>
            <a:ext cx="8846342" cy="4968552"/>
          </a:xfrm>
        </p:spPr>
        <p:txBody>
          <a:bodyPr>
            <a:normAutofit/>
          </a:bodyPr>
          <a:lstStyle/>
          <a:p>
            <a:pPr marL="0" indent="0">
              <a:buNone/>
            </a:pPr>
            <a:r>
              <a:rPr lang="en-US" dirty="0" err="1"/>
              <a:t>Nashorn</a:t>
            </a:r>
            <a:r>
              <a:rPr lang="en-US" dirty="0"/>
              <a:t> replaces Rhino as the default JavaScript engine for the Oracle JVM. </a:t>
            </a:r>
            <a:r>
              <a:rPr lang="en-US" dirty="0" err="1"/>
              <a:t>Nashorn</a:t>
            </a:r>
            <a:r>
              <a:rPr lang="en-US" dirty="0"/>
              <a:t> is much faster since it uses the </a:t>
            </a:r>
            <a:r>
              <a:rPr lang="en-US" dirty="0" err="1"/>
              <a:t>invokedynamic</a:t>
            </a:r>
            <a:r>
              <a:rPr lang="en-US" dirty="0"/>
              <a:t> feature of the JVM. It also includes a command line tool (</a:t>
            </a:r>
            <a:r>
              <a:rPr lang="en-US" sz="1800" b="1" dirty="0" err="1">
                <a:solidFill>
                  <a:srgbClr val="0070C0"/>
                </a:solidFill>
                <a:latin typeface="Courier New" panose="02070309020205020404" pitchFamily="49" charset="0"/>
                <a:cs typeface="Courier New" panose="02070309020205020404" pitchFamily="49" charset="0"/>
              </a:rPr>
              <a:t>jjs</a:t>
            </a:r>
            <a:r>
              <a:rPr lang="en-US" dirty="0"/>
              <a:t>).</a:t>
            </a:r>
            <a:br>
              <a:rPr lang="en-US" dirty="0"/>
            </a:br>
            <a:r>
              <a:rPr lang="en-US" dirty="0"/>
              <a:t>You can run JavaScript files from the command line (java bin in your PATH):</a:t>
            </a:r>
          </a:p>
          <a:p>
            <a:pPr marL="0" indent="0">
              <a:buNone/>
            </a:pP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jjs</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script.js</a:t>
            </a:r>
            <a:br>
              <a:rPr lang="en-US" sz="1800" b="1" dirty="0" smtClean="0">
                <a:solidFill>
                  <a:srgbClr val="0070C0"/>
                </a:solidFill>
                <a:latin typeface="Courier New" panose="02070309020205020404" pitchFamily="49" charset="0"/>
                <a:cs typeface="Courier New" panose="02070309020205020404" pitchFamily="49" charset="0"/>
              </a:rPr>
            </a:b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dirty="0" smtClean="0"/>
              <a:t>Running </a:t>
            </a:r>
            <a:r>
              <a:rPr lang="en-US" sz="1800" b="1" dirty="0" err="1">
                <a:solidFill>
                  <a:srgbClr val="0070C0"/>
                </a:solidFill>
                <a:latin typeface="Courier New" panose="02070309020205020404" pitchFamily="49" charset="0"/>
                <a:cs typeface="Courier New" panose="02070309020205020404" pitchFamily="49" charset="0"/>
              </a:rPr>
              <a:t>jjs</a:t>
            </a:r>
            <a:r>
              <a:rPr lang="en-US" dirty="0" smtClean="0"/>
              <a:t> with the </a:t>
            </a:r>
            <a:r>
              <a:rPr lang="en-US" sz="1800" b="1" dirty="0" smtClean="0">
                <a:solidFill>
                  <a:srgbClr val="0070C0"/>
                </a:solidFill>
                <a:latin typeface="Courier New" panose="02070309020205020404" pitchFamily="49" charset="0"/>
                <a:cs typeface="Courier New" panose="02070309020205020404" pitchFamily="49" charset="0"/>
              </a:rPr>
              <a:t>-scripting</a:t>
            </a:r>
            <a:r>
              <a:rPr lang="en-US" dirty="0" smtClean="0"/>
              <a:t> option starts up an interactive </a:t>
            </a:r>
            <a:r>
              <a:rPr lang="en-US" dirty="0"/>
              <a:t>shell:</a:t>
            </a:r>
            <a:br>
              <a:rPr lang="en-US" dirty="0"/>
            </a:br>
            <a:r>
              <a:rPr lang="en-US" sz="1800" b="1" dirty="0" err="1">
                <a:solidFill>
                  <a:srgbClr val="0070C0"/>
                </a:solidFill>
                <a:latin typeface="Courier New" panose="02070309020205020404" pitchFamily="49" charset="0"/>
                <a:cs typeface="Courier New" panose="02070309020205020404" pitchFamily="49" charset="0"/>
              </a:rPr>
              <a:t>jjs</a:t>
            </a:r>
            <a:r>
              <a:rPr lang="en-US" sz="1800" b="1" dirty="0">
                <a:solidFill>
                  <a:srgbClr val="0070C0"/>
                </a:solidFill>
                <a:latin typeface="Courier New" panose="02070309020205020404" pitchFamily="49" charset="0"/>
                <a:cs typeface="Courier New" panose="02070309020205020404" pitchFamily="49" charset="0"/>
              </a:rPr>
              <a:t>&gt; </a:t>
            </a:r>
            <a:r>
              <a:rPr lang="en-US" sz="1800" b="1" dirty="0" err="1">
                <a:solidFill>
                  <a:srgbClr val="0070C0"/>
                </a:solidFill>
                <a:latin typeface="Courier New" panose="02070309020205020404" pitchFamily="49" charset="0"/>
                <a:cs typeface="Courier New" panose="02070309020205020404" pitchFamily="49" charset="0"/>
              </a:rPr>
              <a:t>var</a:t>
            </a:r>
            <a:r>
              <a:rPr lang="en-US" sz="1800" b="1" dirty="0">
                <a:solidFill>
                  <a:srgbClr val="0070C0"/>
                </a:solidFill>
                <a:latin typeface="Courier New" panose="02070309020205020404" pitchFamily="49" charset="0"/>
                <a:cs typeface="Courier New" panose="02070309020205020404" pitchFamily="49" charset="0"/>
              </a:rPr>
              <a:t> date = new Date</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err="1" smtClean="0">
                <a:solidFill>
                  <a:srgbClr val="0070C0"/>
                </a:solidFill>
                <a:latin typeface="Courier New" panose="02070309020205020404" pitchFamily="49" charset="0"/>
                <a:cs typeface="Courier New" panose="02070309020205020404" pitchFamily="49" charset="0"/>
              </a:rPr>
              <a:t>jjs</a:t>
            </a:r>
            <a:r>
              <a:rPr lang="en-US" sz="1800" b="1" dirty="0">
                <a:solidFill>
                  <a:srgbClr val="0070C0"/>
                </a:solidFill>
                <a:latin typeface="Courier New" panose="02070309020205020404" pitchFamily="49" charset="0"/>
                <a:cs typeface="Courier New" panose="02070309020205020404" pitchFamily="49" charset="0"/>
              </a:rPr>
              <a:t>&gt; print("${date</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endParaRPr lang="en-US" dirty="0"/>
          </a:p>
          <a:p>
            <a:pPr marL="0" indent="0">
              <a:buNone/>
            </a:pPr>
            <a:r>
              <a:rPr lang="en-US" dirty="0"/>
              <a:t>You can also run JavaScript dynamically from Java:</a:t>
            </a:r>
            <a:br>
              <a:rPr lang="en-US" dirty="0"/>
            </a:br>
            <a:r>
              <a:rPr lang="en-US" sz="1800" b="1" dirty="0" err="1" smtClean="0">
                <a:solidFill>
                  <a:srgbClr val="0070C0"/>
                </a:solidFill>
                <a:latin typeface="Courier New" panose="02070309020205020404" pitchFamily="49" charset="0"/>
                <a:cs typeface="Courier New" panose="02070309020205020404" pitchFamily="49" charset="0"/>
              </a:rPr>
              <a:t>ScriptEngineManager</a:t>
            </a: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engineManager</a:t>
            </a:r>
            <a:r>
              <a:rPr lang="en-US" sz="1800" b="1" dirty="0">
                <a:solidFill>
                  <a:srgbClr val="0070C0"/>
                </a:solidFill>
                <a:latin typeface="Courier New" panose="02070309020205020404" pitchFamily="49" charset="0"/>
                <a:cs typeface="Courier New" panose="02070309020205020404" pitchFamily="49" charset="0"/>
              </a:rPr>
              <a:t> = new </a:t>
            </a:r>
            <a:r>
              <a:rPr lang="en-US" sz="1800" b="1" dirty="0" err="1">
                <a:solidFill>
                  <a:srgbClr val="0070C0"/>
                </a:solidFill>
                <a:latin typeface="Courier New" panose="02070309020205020404" pitchFamily="49" charset="0"/>
                <a:cs typeface="Courier New" panose="02070309020205020404" pitchFamily="49" charset="0"/>
              </a:rPr>
              <a:t>ScriptEngineManager</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err="1" smtClean="0">
                <a:solidFill>
                  <a:srgbClr val="0070C0"/>
                </a:solidFill>
                <a:latin typeface="Courier New" panose="02070309020205020404" pitchFamily="49" charset="0"/>
                <a:cs typeface="Courier New" panose="02070309020205020404" pitchFamily="49" charset="0"/>
              </a:rPr>
              <a:t>ScriptEngine</a:t>
            </a:r>
            <a:r>
              <a:rPr lang="en-US" sz="1800" b="1" dirty="0" smtClean="0">
                <a:solidFill>
                  <a:srgbClr val="0070C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engine = </a:t>
            </a:r>
            <a:r>
              <a:rPr lang="en-US" sz="1800" b="1" dirty="0" err="1">
                <a:solidFill>
                  <a:srgbClr val="0070C0"/>
                </a:solidFill>
                <a:latin typeface="Courier New" panose="02070309020205020404" pitchFamily="49" charset="0"/>
                <a:cs typeface="Courier New" panose="02070309020205020404" pitchFamily="49" charset="0"/>
              </a:rPr>
              <a:t>engineManager.getEngineByName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nashorn</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err="1" smtClean="0">
                <a:solidFill>
                  <a:srgbClr val="0070C0"/>
                </a:solidFill>
                <a:latin typeface="Courier New" panose="02070309020205020404" pitchFamily="49" charset="0"/>
                <a:cs typeface="Courier New" panose="02070309020205020404" pitchFamily="49" charset="0"/>
              </a:rPr>
              <a:t>engine.eval</a:t>
            </a:r>
            <a:r>
              <a:rPr lang="en-US" sz="1800" b="1" dirty="0">
                <a:solidFill>
                  <a:srgbClr val="0070C0"/>
                </a:solidFill>
                <a:latin typeface="Courier New" panose="02070309020205020404" pitchFamily="49" charset="0"/>
                <a:cs typeface="Courier New" panose="02070309020205020404" pitchFamily="49" charset="0"/>
              </a:rPr>
              <a:t>("function p(s) { print(s) </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err="1" smtClean="0">
                <a:solidFill>
                  <a:srgbClr val="0070C0"/>
                </a:solidFill>
                <a:latin typeface="Courier New" panose="02070309020205020404" pitchFamily="49" charset="0"/>
                <a:cs typeface="Courier New" panose="02070309020205020404" pitchFamily="49" charset="0"/>
              </a:rPr>
              <a:t>engine.eval</a:t>
            </a:r>
            <a:r>
              <a:rPr lang="en-US" sz="1800" b="1" dirty="0">
                <a:solidFill>
                  <a:srgbClr val="0070C0"/>
                </a:solidFill>
                <a:latin typeface="Courier New" panose="02070309020205020404" pitchFamily="49" charset="0"/>
                <a:cs typeface="Courier New" panose="02070309020205020404" pitchFamily="49" charset="0"/>
              </a:rPr>
              <a:t>("p('Hello </a:t>
            </a:r>
            <a:r>
              <a:rPr lang="en-US" sz="1800" b="1" dirty="0" err="1">
                <a:solidFill>
                  <a:srgbClr val="0070C0"/>
                </a:solidFill>
                <a:latin typeface="Courier New" panose="02070309020205020404" pitchFamily="49" charset="0"/>
                <a:cs typeface="Courier New" panose="02070309020205020404" pitchFamily="49" charset="0"/>
              </a:rPr>
              <a:t>Nashorn</a:t>
            </a:r>
            <a:r>
              <a:rPr lang="en-US" sz="1800" b="1" dirty="0" smtClean="0">
                <a:solidFill>
                  <a:srgbClr val="0070C0"/>
                </a:solidFill>
                <a:latin typeface="Courier New" panose="02070309020205020404" pitchFamily="49" charset="0"/>
                <a:cs typeface="Courier New" panose="02070309020205020404" pitchFamily="49" charset="0"/>
              </a:rPr>
              <a:t>');");</a:t>
            </a:r>
            <a:br>
              <a:rPr lang="en-US" sz="1800" b="1" dirty="0" smtClean="0">
                <a:solidFill>
                  <a:srgbClr val="0070C0"/>
                </a:solidFill>
                <a:latin typeface="Courier New" panose="02070309020205020404" pitchFamily="49" charset="0"/>
                <a:cs typeface="Courier New" panose="02070309020205020404" pitchFamily="49" charset="0"/>
              </a:rPr>
            </a:br>
            <a:r>
              <a:rPr lang="en-US" sz="1800" b="1" dirty="0">
                <a:solidFill>
                  <a:srgbClr val="0070C0"/>
                </a:solidFill>
                <a:latin typeface="Courier New" panose="02070309020205020404" pitchFamily="49" charset="0"/>
                <a:cs typeface="Courier New" panose="02070309020205020404" pitchFamily="49" charset="0"/>
              </a:rPr>
              <a:t/>
            </a:r>
            <a:br>
              <a:rPr lang="en-US" sz="1800" b="1" dirty="0">
                <a:solidFill>
                  <a:srgbClr val="0070C0"/>
                </a:solidFill>
                <a:latin typeface="Courier New" panose="02070309020205020404" pitchFamily="49" charset="0"/>
                <a:cs typeface="Courier New" panose="02070309020205020404" pitchFamily="49" charset="0"/>
              </a:rPr>
            </a:br>
            <a:r>
              <a:rPr lang="en-US" sz="1800" b="1" dirty="0" err="1" smtClean="0">
                <a:solidFill>
                  <a:srgbClr val="0070C0"/>
                </a:solidFill>
                <a:latin typeface="Courier New" panose="02070309020205020404" pitchFamily="49" charset="0"/>
                <a:cs typeface="Courier New" panose="02070309020205020404" pitchFamily="49" charset="0"/>
              </a:rPr>
              <a:t>engine.eval</a:t>
            </a:r>
            <a:r>
              <a:rPr lang="en-US" sz="1800" b="1" dirty="0" smtClean="0">
                <a:solidFill>
                  <a:srgbClr val="0070C0"/>
                </a:solidFill>
                <a:latin typeface="Courier New" panose="02070309020205020404" pitchFamily="49" charset="0"/>
                <a:cs typeface="Courier New" panose="02070309020205020404" pitchFamily="49" charset="0"/>
              </a:rPr>
              <a:t>(new </a:t>
            </a:r>
            <a:r>
              <a:rPr lang="en-US" sz="1800" b="1" dirty="0" err="1">
                <a:solidFill>
                  <a:srgbClr val="0070C0"/>
                </a:solidFill>
                <a:latin typeface="Courier New" panose="02070309020205020404" pitchFamily="49" charset="0"/>
                <a:cs typeface="Courier New" panose="02070309020205020404" pitchFamily="49" charset="0"/>
              </a:rPr>
              <a:t>FileReader</a:t>
            </a:r>
            <a:r>
              <a:rPr lang="en-US" sz="1800" b="1" dirty="0">
                <a:solidFill>
                  <a:srgbClr val="0070C0"/>
                </a:solidFill>
                <a:latin typeface="Courier New" panose="02070309020205020404" pitchFamily="49" charset="0"/>
                <a:cs typeface="Courier New" panose="02070309020205020404" pitchFamily="49" charset="0"/>
              </a:rPr>
              <a:t>('library.js'));</a:t>
            </a:r>
          </a:p>
        </p:txBody>
      </p:sp>
    </p:spTree>
    <p:extLst>
      <p:ext uri="{BB962C8B-B14F-4D97-AF65-F5344CB8AC3E}">
        <p14:creationId xmlns:p14="http://schemas.microsoft.com/office/powerpoint/2010/main" xmlns="" val="201795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6C32FA-E44F-1241-B9B5-7B8834E103EA}" type="slidenum">
              <a:rPr lang="en-US" smtClean="0"/>
              <a:pPr/>
              <a:t>9</a:t>
            </a:fld>
            <a:endParaRPr lang="en-US"/>
          </a:p>
        </p:txBody>
      </p:sp>
      <p:sp>
        <p:nvSpPr>
          <p:cNvPr id="3" name="Title 2"/>
          <p:cNvSpPr>
            <a:spLocks noGrp="1"/>
          </p:cNvSpPr>
          <p:nvPr>
            <p:ph type="title"/>
          </p:nvPr>
        </p:nvSpPr>
        <p:spPr/>
        <p:txBody>
          <a:bodyPr/>
          <a:lstStyle/>
          <a:p>
            <a:r>
              <a:rPr lang="en-US" b="1" dirty="0"/>
              <a:t>What's New in JDK 8</a:t>
            </a:r>
            <a:br>
              <a:rPr lang="en-US" b="1" dirty="0"/>
            </a:br>
            <a:r>
              <a:rPr lang="en-GB" dirty="0" smtClean="0"/>
              <a:t>Base64</a:t>
            </a:r>
            <a:endParaRPr lang="en-GB" dirty="0"/>
          </a:p>
        </p:txBody>
      </p:sp>
      <p:sp>
        <p:nvSpPr>
          <p:cNvPr id="4" name="Content Placeholder 3"/>
          <p:cNvSpPr>
            <a:spLocks noGrp="1"/>
          </p:cNvSpPr>
          <p:nvPr>
            <p:ph idx="1"/>
          </p:nvPr>
        </p:nvSpPr>
        <p:spPr>
          <a:xfrm>
            <a:off x="179512" y="1772816"/>
            <a:ext cx="8846342" cy="4968552"/>
          </a:xfrm>
        </p:spPr>
        <p:txBody>
          <a:bodyPr>
            <a:normAutofit/>
          </a:bodyPr>
          <a:lstStyle/>
          <a:p>
            <a:pPr marL="0" indent="0">
              <a:buNone/>
            </a:pPr>
            <a:r>
              <a:rPr lang="en-US" dirty="0"/>
              <a:t>Until now, Java developers have had to rely on third-party libraries for encoding and decoding Base-64. Since it is such a frequent operation, a large project will typically contain several different implementations of Base64. For example: Apache commons-codec, Spring, and Guava all have separate implementations.</a:t>
            </a:r>
          </a:p>
          <a:p>
            <a:pPr marL="0" indent="0">
              <a:buNone/>
            </a:pPr>
            <a:endParaRPr lang="en-US" dirty="0"/>
          </a:p>
          <a:p>
            <a:pPr marL="0" indent="0">
              <a:buNone/>
            </a:pPr>
            <a:r>
              <a:rPr lang="en-US" dirty="0"/>
              <a:t>For this reason, Java 8 has java.util.Base64. It acts like a factory for Base64 encoders and decoders and has the following methods:</a:t>
            </a:r>
          </a:p>
          <a:p>
            <a:pPr marL="0" indent="0">
              <a:buNone/>
            </a:pPr>
            <a:r>
              <a:rPr lang="en-US" sz="1800" b="1" dirty="0" err="1" smtClean="0">
                <a:solidFill>
                  <a:srgbClr val="0070C0"/>
                </a:solidFill>
                <a:latin typeface="Courier New" panose="02070309020205020404" pitchFamily="49" charset="0"/>
                <a:cs typeface="Courier New" panose="02070309020205020404" pitchFamily="49" charset="0"/>
              </a:rPr>
              <a:t>getEncoder</a:t>
            </a:r>
            <a:r>
              <a:rPr lang="en-US" sz="1800" b="1" dirty="0" smtClean="0">
                <a:solidFill>
                  <a:srgbClr val="0070C0"/>
                </a:solidFill>
                <a:latin typeface="Courier New" panose="02070309020205020404" pitchFamily="49" charset="0"/>
                <a:cs typeface="Courier New" panose="02070309020205020404" pitchFamily="49" charset="0"/>
              </a:rPr>
              <a:t>()</a:t>
            </a:r>
          </a:p>
          <a:p>
            <a:pPr marL="0" indent="0">
              <a:buNone/>
            </a:pPr>
            <a:r>
              <a:rPr lang="en-US" sz="1800" b="1" dirty="0" err="1" smtClean="0">
                <a:solidFill>
                  <a:srgbClr val="0070C0"/>
                </a:solidFill>
                <a:latin typeface="Courier New" panose="02070309020205020404" pitchFamily="49" charset="0"/>
                <a:cs typeface="Courier New" panose="02070309020205020404" pitchFamily="49" charset="0"/>
              </a:rPr>
              <a:t>getDecoder</a:t>
            </a:r>
            <a:r>
              <a:rPr lang="en-US" sz="1800" b="1" dirty="0">
                <a:solidFill>
                  <a:srgbClr val="0070C0"/>
                </a:solidFill>
                <a:latin typeface="Courier New" panose="02070309020205020404" pitchFamily="49" charset="0"/>
                <a:cs typeface="Courier New" panose="02070309020205020404" pitchFamily="49" charset="0"/>
              </a:rPr>
              <a:t>()</a:t>
            </a:r>
          </a:p>
          <a:p>
            <a:pPr marL="0" indent="0">
              <a:buNone/>
            </a:pPr>
            <a:r>
              <a:rPr lang="en-US" sz="1800" b="1" dirty="0" err="1" smtClean="0">
                <a:solidFill>
                  <a:srgbClr val="0070C0"/>
                </a:solidFill>
                <a:latin typeface="Courier New" panose="02070309020205020404" pitchFamily="49" charset="0"/>
                <a:cs typeface="Courier New" panose="02070309020205020404" pitchFamily="49" charset="0"/>
              </a:rPr>
              <a:t>getUrlEncoder</a:t>
            </a:r>
            <a:r>
              <a:rPr lang="en-US" sz="1800" b="1" dirty="0">
                <a:solidFill>
                  <a:srgbClr val="0070C0"/>
                </a:solidFill>
                <a:latin typeface="Courier New" panose="02070309020205020404" pitchFamily="49" charset="0"/>
                <a:cs typeface="Courier New" panose="02070309020205020404" pitchFamily="49" charset="0"/>
              </a:rPr>
              <a:t>()</a:t>
            </a:r>
          </a:p>
          <a:p>
            <a:pPr marL="0" indent="0">
              <a:buNone/>
            </a:pPr>
            <a:r>
              <a:rPr lang="en-US" sz="1800" b="1" dirty="0" err="1" smtClean="0">
                <a:solidFill>
                  <a:srgbClr val="0070C0"/>
                </a:solidFill>
                <a:latin typeface="Courier New" panose="02070309020205020404" pitchFamily="49" charset="0"/>
                <a:cs typeface="Courier New" panose="02070309020205020404" pitchFamily="49" charset="0"/>
              </a:rPr>
              <a:t>getUrlDecoder</a:t>
            </a:r>
            <a:r>
              <a:rPr lang="en-US" sz="1800" b="1" dirty="0" smtClean="0">
                <a:solidFill>
                  <a:srgbClr val="0070C0"/>
                </a:solidFill>
                <a:latin typeface="Courier New" panose="02070309020205020404" pitchFamily="49" charset="0"/>
                <a:cs typeface="Courier New" panose="02070309020205020404" pitchFamily="49" charset="0"/>
              </a:rPr>
              <a:t>()</a:t>
            </a:r>
          </a:p>
          <a:p>
            <a:pPr marL="0" indent="0">
              <a:buNone/>
            </a:pP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dirty="0"/>
              <a:t>The URL Base-64 Encoder provides an encoding that is URL and Filename </a:t>
            </a:r>
            <a:r>
              <a:rPr lang="en-US" dirty="0" smtClean="0"/>
              <a:t>safe.</a:t>
            </a:r>
            <a:endParaRPr lang="en-US" dirty="0"/>
          </a:p>
        </p:txBody>
      </p:sp>
    </p:spTree>
    <p:extLst>
      <p:ext uri="{BB962C8B-B14F-4D97-AF65-F5344CB8AC3E}">
        <p14:creationId xmlns:p14="http://schemas.microsoft.com/office/powerpoint/2010/main" xmlns="" val="4156381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presentati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mis them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BB16BB707F6D46B9645CA99004B4CC" ma:contentTypeVersion="0" ma:contentTypeDescription="Create a new document." ma:contentTypeScope="" ma:versionID="a09bd994abc5ee31c7179569fa34f1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200447-0037-45A1-8A3A-2034E67511D4}">
  <ds:schemaRefs>
    <ds:schemaRef ds:uri="http://schemas.microsoft.com/sharepoint/v3/contenttype/forms"/>
  </ds:schemaRefs>
</ds:datastoreItem>
</file>

<file path=customXml/itemProps2.xml><?xml version="1.0" encoding="utf-8"?>
<ds:datastoreItem xmlns:ds="http://schemas.openxmlformats.org/officeDocument/2006/customXml" ds:itemID="{55B94D01-AA2A-4ED4-92F8-13223D5E0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B9EA9B6-1E9D-48F4-8FE2-6C4860E55CA6}">
  <ds:schemaRef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Powerpoint presentatie</Template>
  <TotalTime>12811</TotalTime>
  <Words>1402</Words>
  <Application>Microsoft Office PowerPoint</Application>
  <PresentationFormat>On-screen Show (4:3)</PresentationFormat>
  <Paragraphs>368</Paragraphs>
  <Slides>36</Slides>
  <Notes>23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Powerpoint presentatie</vt:lpstr>
      <vt:lpstr>Java SIG</vt:lpstr>
      <vt:lpstr>Agenda</vt:lpstr>
      <vt:lpstr>What's New in JDK 8 Type annotations</vt:lpstr>
      <vt:lpstr>What's New in JDK 8 Method parameter reflection</vt:lpstr>
      <vt:lpstr>What's New in JDK 8 Compact profiles</vt:lpstr>
      <vt:lpstr>What's New in JDK 8 New Date and Time API</vt:lpstr>
      <vt:lpstr>What's New in JDK 8 Optional Class</vt:lpstr>
      <vt:lpstr>What's New in JDK 8 Nashorn</vt:lpstr>
      <vt:lpstr>What's New in JDK 8 Base64</vt:lpstr>
      <vt:lpstr>What's New in JDK 8 No More Permanent Generation</vt:lpstr>
      <vt:lpstr>What's New in JDK 8 Default methods on interfaces</vt:lpstr>
      <vt:lpstr>What's New in JDK 8 Default methods on interfaces</vt:lpstr>
      <vt:lpstr>What's New in JDK 8 Static methods on interfaces</vt:lpstr>
      <vt:lpstr>What's New in JDK 8 Others</vt:lpstr>
      <vt:lpstr>Lambda Expressions</vt:lpstr>
      <vt:lpstr>Lambda Expressions</vt:lpstr>
      <vt:lpstr>Lambda Expressions</vt:lpstr>
      <vt:lpstr>Structure of Lambda Expressions </vt:lpstr>
      <vt:lpstr>Functional Interface</vt:lpstr>
      <vt:lpstr>Functional Interface –  ‘the old way’</vt:lpstr>
      <vt:lpstr>Functional Interface example Runnable using Lambda</vt:lpstr>
      <vt:lpstr>Functional Interface example Runnable using Lambda</vt:lpstr>
      <vt:lpstr>Functional Interface example ActionListener using Lambda</vt:lpstr>
      <vt:lpstr>Comparable using Lambda</vt:lpstr>
      <vt:lpstr>Predefined Functional Interfaces</vt:lpstr>
      <vt:lpstr>Method References</vt:lpstr>
      <vt:lpstr>Method References</vt:lpstr>
      <vt:lpstr>Collections - Streams</vt:lpstr>
      <vt:lpstr>Collections - Streams</vt:lpstr>
      <vt:lpstr>Collections - Streams</vt:lpstr>
      <vt:lpstr>Collections - Streams</vt:lpstr>
      <vt:lpstr>Collections - Streams</vt:lpstr>
      <vt:lpstr>Collections - Streams</vt:lpstr>
      <vt:lpstr>Collections - Streams</vt:lpstr>
      <vt:lpstr>More information</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SIG</dc:title>
  <dc:creator>Marcel Oldenkamp</dc:creator>
  <cp:lastModifiedBy>Glarimy</cp:lastModifiedBy>
  <cp:revision>116</cp:revision>
  <cp:lastPrinted>2013-03-13T15:49:11Z</cp:lastPrinted>
  <dcterms:created xsi:type="dcterms:W3CDTF">2014-04-01T17:13:32Z</dcterms:created>
  <dcterms:modified xsi:type="dcterms:W3CDTF">2016-12-01T01:15:25Z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0x01010099BB16BB707F6D46B9645CA99004B4CC</vt:lpwstr>
  </property>
</Properties>
</file>