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b54d3c5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b54d3c5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b54d3c5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b54d3c5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b55bfc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b55bfc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b55bfc4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b55bfc4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b54d3c5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b54d3c5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b57a97a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b57a97a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b55bfc4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b55bfc4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11375" y="1132700"/>
            <a:ext cx="9027000" cy="1542000"/>
          </a:xfrm>
          <a:prstGeom prst="rect">
            <a:avLst/>
          </a:prstGeom>
        </p:spPr>
        <p:txBody>
          <a:bodyPr anchorCtr="0" anchor="b" bIns="91425" lIns="91425" spcFirstLastPara="1" rIns="91425" wrap="square" tIns="91425">
            <a:normAutofit/>
          </a:bodyPr>
          <a:lstStyle/>
          <a:p>
            <a:pPr indent="0" lvl="0" marL="0" rtl="0" algn="l">
              <a:lnSpc>
                <a:spcPct val="130000"/>
              </a:lnSpc>
              <a:spcBef>
                <a:spcPts val="1000"/>
              </a:spcBef>
              <a:spcAft>
                <a:spcPts val="0"/>
              </a:spcAft>
              <a:buNone/>
            </a:pPr>
            <a:r>
              <a:rPr b="1" lang="en" sz="2200"/>
              <a:t> </a:t>
            </a:r>
            <a:r>
              <a:rPr b="1" lang="en" sz="2200" u="sng"/>
              <a:t>MEMEX:Detecting Explanatory Evidence for Memes via Knowledge-Enriched Contextualization</a:t>
            </a:r>
            <a:endParaRPr sz="4100" u="sng"/>
          </a:p>
        </p:txBody>
      </p:sp>
      <p:sp>
        <p:nvSpPr>
          <p:cNvPr id="63" name="Google Shape;63;p13"/>
          <p:cNvSpPr txBox="1"/>
          <p:nvPr>
            <p:ph idx="1" type="subTitle"/>
          </p:nvPr>
        </p:nvSpPr>
        <p:spPr>
          <a:xfrm>
            <a:off x="3769575" y="38221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By-Sreeram Vipparla</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0" y="549750"/>
            <a:ext cx="9144000" cy="40440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 sz="1300">
                <a:latin typeface="Times New Roman"/>
                <a:ea typeface="Times New Roman"/>
                <a:cs typeface="Times New Roman"/>
                <a:sym typeface="Times New Roman"/>
              </a:rPr>
              <a:t>Contributions</a:t>
            </a:r>
            <a:endParaRPr b="1" sz="1300">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300">
                <a:latin typeface="Times New Roman"/>
                <a:ea typeface="Times New Roman"/>
                <a:cs typeface="Times New Roman"/>
                <a:sym typeface="Times New Roman"/>
              </a:rPr>
              <a:t>a) </a:t>
            </a:r>
            <a:r>
              <a:rPr b="1" lang="en" sz="1300">
                <a:latin typeface="Times New Roman"/>
                <a:ea typeface="Times New Roman"/>
                <a:cs typeface="Times New Roman"/>
                <a:sym typeface="Times New Roman"/>
              </a:rPr>
              <a:t>A novel task</a:t>
            </a:r>
            <a:r>
              <a:rPr lang="en" sz="1300">
                <a:latin typeface="Times New Roman"/>
                <a:ea typeface="Times New Roman"/>
                <a:cs typeface="Times New Roman"/>
                <a:sym typeface="Times New Roman"/>
              </a:rPr>
              <a:t>, </a:t>
            </a:r>
            <a:r>
              <a:rPr b="1" lang="en" sz="1300">
                <a:latin typeface="Times New Roman"/>
                <a:ea typeface="Times New Roman"/>
                <a:cs typeface="Times New Roman"/>
                <a:sym typeface="Times New Roman"/>
              </a:rPr>
              <a:t>MEMEX</a:t>
            </a:r>
            <a:r>
              <a:rPr lang="en" sz="1300">
                <a:latin typeface="Times New Roman"/>
                <a:ea typeface="Times New Roman"/>
                <a:cs typeface="Times New Roman"/>
                <a:sym typeface="Times New Roman"/>
              </a:rPr>
              <a:t>, aimed to identify explanatory evidence for meme from their  related contexts.</a:t>
            </a:r>
            <a:endParaRPr sz="13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300">
                <a:latin typeface="Times New Roman"/>
                <a:ea typeface="Times New Roman"/>
                <a:cs typeface="Times New Roman"/>
                <a:sym typeface="Times New Roman"/>
              </a:rPr>
              <a:t>b) </a:t>
            </a:r>
            <a:r>
              <a:rPr b="1" lang="en" sz="1300">
                <a:latin typeface="Times New Roman"/>
                <a:ea typeface="Times New Roman"/>
                <a:cs typeface="Times New Roman"/>
                <a:sym typeface="Times New Roman"/>
              </a:rPr>
              <a:t>A novel dataset, MCC</a:t>
            </a:r>
            <a:r>
              <a:rPr lang="en" sz="1300">
                <a:latin typeface="Times New Roman"/>
                <a:ea typeface="Times New Roman"/>
                <a:cs typeface="Times New Roman"/>
                <a:sym typeface="Times New Roman"/>
              </a:rPr>
              <a:t>, containing 3400 memes and related context, along with gold-standard human annotated evidence sentence-subset.</a:t>
            </a:r>
            <a:endParaRPr sz="13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300">
                <a:latin typeface="Times New Roman"/>
                <a:ea typeface="Times New Roman"/>
                <a:cs typeface="Times New Roman"/>
                <a:sym typeface="Times New Roman"/>
              </a:rPr>
              <a:t>c) </a:t>
            </a:r>
            <a:r>
              <a:rPr b="1" lang="en" sz="1300">
                <a:latin typeface="Times New Roman"/>
                <a:ea typeface="Times New Roman"/>
                <a:cs typeface="Times New Roman"/>
                <a:sym typeface="Times New Roman"/>
              </a:rPr>
              <a:t>A novel method, MIME</a:t>
            </a:r>
            <a:r>
              <a:rPr lang="en" sz="1300">
                <a:latin typeface="Times New Roman"/>
                <a:ea typeface="Times New Roman"/>
                <a:cs typeface="Times New Roman"/>
                <a:sym typeface="Times New Roman"/>
              </a:rPr>
              <a:t> that uses common sense enriched meme representation to identify evidence from the given context.</a:t>
            </a:r>
            <a:endParaRPr sz="13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en" sz="1300">
                <a:latin typeface="Times New Roman"/>
                <a:ea typeface="Times New Roman"/>
                <a:cs typeface="Times New Roman"/>
                <a:sym typeface="Times New Roman"/>
              </a:rPr>
              <a:t>d) </a:t>
            </a:r>
            <a:r>
              <a:rPr b="1" lang="en" sz="1300">
                <a:latin typeface="Times New Roman"/>
                <a:ea typeface="Times New Roman"/>
                <a:cs typeface="Times New Roman"/>
                <a:sym typeface="Times New Roman"/>
              </a:rPr>
              <a:t>Empirical analysis </a:t>
            </a:r>
            <a:r>
              <a:rPr lang="en" sz="1300">
                <a:latin typeface="Times New Roman"/>
                <a:ea typeface="Times New Roman"/>
                <a:cs typeface="Times New Roman"/>
                <a:sym typeface="Times New Roman"/>
              </a:rPr>
              <a:t>establishing MIME’s superiority over various unimodal and multimodal baselines, adapted for the MEMEX task.</a:t>
            </a:r>
            <a:endParaRPr sz="1300">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100"/>
              <a:buFont typeface="Arial"/>
              <a:buNone/>
            </a:pPr>
            <a:r>
              <a:rPr b="1" lang="en" sz="1300">
                <a:latin typeface="Times New Roman"/>
                <a:ea typeface="Times New Roman"/>
                <a:cs typeface="Times New Roman"/>
                <a:sym typeface="Times New Roman"/>
              </a:rPr>
              <a:t>Dataset</a:t>
            </a:r>
            <a:endParaRPr sz="1300">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100"/>
              <a:buFont typeface="Arial"/>
              <a:buNone/>
            </a:pPr>
            <a:r>
              <a:rPr lang="en" sz="1300">
                <a:latin typeface="Times New Roman"/>
                <a:ea typeface="Times New Roman"/>
                <a:cs typeface="Times New Roman"/>
                <a:sym typeface="Times New Roman"/>
              </a:rPr>
              <a:t>The memes chosen from the dataset exclusively belong to the English language and are primarily focused on the Political and Historical side with the proportions for the dataset being: History (38.59%), Entertainment (15.44%), Joe Biden (12.17%), Barack Obama (9.29%), Coronavirus (7.80%), Donald Trump (6.61%), Hillary Clinton (6.33%), US Elections (1.78%), Elon Musk (1.05%) and Brexit (0.95%)</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
        <p:nvSpPr>
          <p:cNvPr id="69" name="Google Shape;69;p14"/>
          <p:cNvSpPr txBox="1"/>
          <p:nvPr>
            <p:ph type="title"/>
          </p:nvPr>
        </p:nvSpPr>
        <p:spPr>
          <a:xfrm>
            <a:off x="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cxnSp>
        <p:nvCxnSpPr>
          <p:cNvPr id="70" name="Google Shape;70;p14"/>
          <p:cNvCxnSpPr/>
          <p:nvPr/>
        </p:nvCxnSpPr>
        <p:spPr>
          <a:xfrm flipH="1" rot="10800000">
            <a:off x="102450" y="633500"/>
            <a:ext cx="2856000" cy="1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540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76" name="Google Shape;76;p15"/>
          <p:cNvSpPr txBox="1"/>
          <p:nvPr>
            <p:ph idx="1" type="body"/>
          </p:nvPr>
        </p:nvSpPr>
        <p:spPr>
          <a:xfrm>
            <a:off x="117300" y="689325"/>
            <a:ext cx="8909400" cy="41958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rPr lang="en" sz="1200">
                <a:highlight>
                  <a:schemeClr val="lt1"/>
                </a:highlight>
                <a:latin typeface="Times New Roman"/>
                <a:ea typeface="Times New Roman"/>
                <a:cs typeface="Times New Roman"/>
                <a:sym typeface="Times New Roman"/>
              </a:rPr>
              <a:t>a) </a:t>
            </a:r>
            <a:r>
              <a:rPr b="1" lang="en" sz="1200">
                <a:highlight>
                  <a:schemeClr val="lt1"/>
                </a:highlight>
                <a:latin typeface="Times New Roman"/>
                <a:ea typeface="Times New Roman"/>
                <a:cs typeface="Times New Roman"/>
                <a:sym typeface="Times New Roman"/>
              </a:rPr>
              <a:t>Encoding:</a:t>
            </a:r>
            <a:r>
              <a:rPr lang="en" sz="1200">
                <a:highlight>
                  <a:schemeClr val="lt1"/>
                </a:highlight>
                <a:latin typeface="Times New Roman"/>
                <a:ea typeface="Times New Roman"/>
                <a:cs typeface="Times New Roman"/>
                <a:sym typeface="Times New Roman"/>
              </a:rPr>
              <a:t>-</a:t>
            </a:r>
            <a:endParaRPr sz="1200">
              <a:highlight>
                <a:schemeClr val="lt1"/>
              </a:highlight>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200">
                <a:highlight>
                  <a:schemeClr val="lt1"/>
                </a:highlight>
                <a:latin typeface="Times New Roman"/>
                <a:ea typeface="Times New Roman"/>
                <a:cs typeface="Times New Roman"/>
                <a:sym typeface="Times New Roman"/>
              </a:rPr>
              <a:t>       1) </a:t>
            </a:r>
            <a:r>
              <a:rPr b="1" lang="en" sz="1200">
                <a:highlight>
                  <a:schemeClr val="lt1"/>
                </a:highlight>
                <a:latin typeface="Times New Roman"/>
                <a:ea typeface="Times New Roman"/>
                <a:cs typeface="Times New Roman"/>
                <a:sym typeface="Times New Roman"/>
              </a:rPr>
              <a:t>Text Encoder:</a:t>
            </a:r>
            <a:r>
              <a:rPr lang="en" sz="1200">
                <a:highlight>
                  <a:schemeClr val="lt1"/>
                </a:highlight>
                <a:latin typeface="Times New Roman"/>
                <a:ea typeface="Times New Roman"/>
                <a:cs typeface="Times New Roman"/>
                <a:sym typeface="Times New Roman"/>
              </a:rPr>
              <a:t>- This component utilizes a pre-trained BERT model to encode the sentences from the provided </a:t>
            </a:r>
            <a:endParaRPr sz="1200">
              <a:highlight>
                <a:schemeClr val="lt1"/>
              </a:highlight>
              <a:latin typeface="Times New Roman"/>
              <a:ea typeface="Times New Roman"/>
              <a:cs typeface="Times New Roman"/>
              <a:sym typeface="Times New Roman"/>
            </a:endParaRPr>
          </a:p>
          <a:p>
            <a:pPr indent="0" lvl="0" marL="0" rtl="0" algn="l">
              <a:lnSpc>
                <a:spcPct val="50000"/>
              </a:lnSpc>
              <a:spcBef>
                <a:spcPts val="1000"/>
              </a:spcBef>
              <a:spcAft>
                <a:spcPts val="0"/>
              </a:spcAft>
              <a:buClr>
                <a:schemeClr val="dk1"/>
              </a:buClr>
              <a:buSzPts val="1100"/>
              <a:buFont typeface="Arial"/>
              <a:buNone/>
            </a:pPr>
            <a:r>
              <a:rPr lang="en" sz="1200">
                <a:highlight>
                  <a:schemeClr val="lt1"/>
                </a:highlight>
                <a:latin typeface="Times New Roman"/>
                <a:ea typeface="Times New Roman"/>
                <a:cs typeface="Times New Roman"/>
                <a:sym typeface="Times New Roman"/>
              </a:rPr>
              <a:t>           context(text present in the meme). </a:t>
            </a:r>
            <a:endParaRPr sz="1200">
              <a:highlight>
                <a:schemeClr val="lt1"/>
              </a:highlight>
              <a:latin typeface="Times New Roman"/>
              <a:ea typeface="Times New Roman"/>
              <a:cs typeface="Times New Roman"/>
              <a:sym typeface="Times New Roman"/>
            </a:endParaRPr>
          </a:p>
          <a:p>
            <a:pPr indent="0" lvl="0" marL="0" rtl="0" algn="l">
              <a:lnSpc>
                <a:spcPct val="50000"/>
              </a:lnSpc>
              <a:spcBef>
                <a:spcPts val="1000"/>
              </a:spcBef>
              <a:spcAft>
                <a:spcPts val="0"/>
              </a:spcAft>
              <a:buNone/>
            </a:pPr>
            <a:r>
              <a:rPr lang="en" sz="1200">
                <a:highlight>
                  <a:schemeClr val="lt1"/>
                </a:highlight>
                <a:latin typeface="Times New Roman"/>
                <a:ea typeface="Times New Roman"/>
                <a:cs typeface="Times New Roman"/>
                <a:sym typeface="Times New Roman"/>
              </a:rPr>
              <a:t>       2) </a:t>
            </a:r>
            <a:r>
              <a:rPr b="1" lang="en" sz="1200">
                <a:highlight>
                  <a:schemeClr val="lt1"/>
                </a:highlight>
                <a:latin typeface="Times New Roman"/>
                <a:ea typeface="Times New Roman"/>
                <a:cs typeface="Times New Roman"/>
                <a:sym typeface="Times New Roman"/>
              </a:rPr>
              <a:t>Multimodal Encoder:</a:t>
            </a:r>
            <a:r>
              <a:rPr lang="en" sz="1200">
                <a:highlight>
                  <a:schemeClr val="lt1"/>
                </a:highlight>
                <a:latin typeface="Times New Roman"/>
                <a:ea typeface="Times New Roman"/>
                <a:cs typeface="Times New Roman"/>
                <a:sym typeface="Times New Roman"/>
              </a:rPr>
              <a:t>- This encoder takes the meme itself (both the image and the related text) and encodes it using</a:t>
            </a:r>
            <a:endParaRPr sz="1200">
              <a:highlight>
                <a:schemeClr val="lt1"/>
              </a:highlight>
              <a:latin typeface="Times New Roman"/>
              <a:ea typeface="Times New Roman"/>
              <a:cs typeface="Times New Roman"/>
              <a:sym typeface="Times New Roman"/>
            </a:endParaRPr>
          </a:p>
          <a:p>
            <a:pPr indent="0" lvl="0" marL="0" rtl="0" algn="l">
              <a:lnSpc>
                <a:spcPct val="50000"/>
              </a:lnSpc>
              <a:spcBef>
                <a:spcPts val="1000"/>
              </a:spcBef>
              <a:spcAft>
                <a:spcPts val="0"/>
              </a:spcAft>
              <a:buClr>
                <a:schemeClr val="dk1"/>
              </a:buClr>
              <a:buSzPts val="1100"/>
              <a:buFont typeface="Arial"/>
              <a:buNone/>
            </a:pPr>
            <a:r>
              <a:rPr lang="en" sz="1200">
                <a:highlight>
                  <a:schemeClr val="lt1"/>
                </a:highlight>
                <a:latin typeface="Times New Roman"/>
                <a:ea typeface="Times New Roman"/>
                <a:cs typeface="Times New Roman"/>
                <a:sym typeface="Times New Roman"/>
              </a:rPr>
              <a:t>           a multimodal encoder. </a:t>
            </a:r>
            <a:endParaRPr sz="1200">
              <a:highlight>
                <a:schemeClr val="lt1"/>
              </a:highlight>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en" sz="1200">
                <a:highlight>
                  <a:schemeClr val="lt1"/>
                </a:highlight>
                <a:latin typeface="Times New Roman"/>
                <a:ea typeface="Times New Roman"/>
                <a:cs typeface="Times New Roman"/>
                <a:sym typeface="Times New Roman"/>
              </a:rPr>
              <a:t>b) </a:t>
            </a:r>
            <a:r>
              <a:rPr b="1" lang="en" sz="1200">
                <a:highlight>
                  <a:schemeClr val="lt1"/>
                </a:highlight>
                <a:latin typeface="Times New Roman"/>
                <a:ea typeface="Times New Roman"/>
                <a:cs typeface="Times New Roman"/>
                <a:sym typeface="Times New Roman"/>
              </a:rPr>
              <a:t>Knowledge Enriched Meme Encoder (KME):-</a:t>
            </a:r>
            <a:r>
              <a:rPr lang="en" sz="1200">
                <a:highlight>
                  <a:schemeClr val="lt1"/>
                </a:highlight>
                <a:latin typeface="Times New Roman"/>
                <a:ea typeface="Times New Roman"/>
                <a:cs typeface="Times New Roman"/>
                <a:sym typeface="Times New Roman"/>
              </a:rPr>
              <a:t> Using a pre-trained GCN, trained using ConceptNet, the aim is to incorporate the semantic characteristics by extracting the averaged GCN-computed representations corresponding to the meme’s text.</a:t>
            </a:r>
            <a:endParaRPr sz="1200">
              <a:highlight>
                <a:schemeClr val="lt1"/>
              </a:highlight>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en" sz="1200">
                <a:highlight>
                  <a:schemeClr val="lt1"/>
                </a:highlight>
                <a:latin typeface="Times New Roman"/>
                <a:ea typeface="Times New Roman"/>
                <a:cs typeface="Times New Roman"/>
                <a:sym typeface="Times New Roman"/>
              </a:rPr>
              <a:t>c) </a:t>
            </a:r>
            <a:r>
              <a:rPr b="1" lang="en" sz="1200">
                <a:highlight>
                  <a:schemeClr val="lt1"/>
                </a:highlight>
                <a:latin typeface="Times New Roman"/>
                <a:ea typeface="Times New Roman"/>
                <a:cs typeface="Times New Roman"/>
                <a:sym typeface="Times New Roman"/>
              </a:rPr>
              <a:t>Meme-Aware Transformer (MAT):</a:t>
            </a:r>
            <a:r>
              <a:rPr lang="en" sz="1200">
                <a:highlight>
                  <a:schemeClr val="lt1"/>
                </a:highlight>
                <a:latin typeface="Times New Roman"/>
                <a:ea typeface="Times New Roman"/>
                <a:cs typeface="Times New Roman"/>
                <a:sym typeface="Times New Roman"/>
              </a:rPr>
              <a:t>-  This facilitates the integration of multimodal meme information while computing the self attention over context representations.</a:t>
            </a:r>
            <a:endParaRPr sz="1200">
              <a:highlight>
                <a:schemeClr val="lt1"/>
              </a:highlight>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en" sz="1200">
                <a:highlight>
                  <a:schemeClr val="lt1"/>
                </a:highlight>
                <a:latin typeface="Times New Roman"/>
                <a:ea typeface="Times New Roman"/>
                <a:cs typeface="Times New Roman"/>
                <a:sym typeface="Times New Roman"/>
              </a:rPr>
              <a:t>d) </a:t>
            </a:r>
            <a:r>
              <a:rPr b="1" lang="en" sz="1200">
                <a:highlight>
                  <a:schemeClr val="lt1"/>
                </a:highlight>
                <a:latin typeface="Times New Roman"/>
                <a:ea typeface="Times New Roman"/>
                <a:cs typeface="Times New Roman"/>
                <a:sym typeface="Times New Roman"/>
              </a:rPr>
              <a:t>Meme-Aware LSTM (MA-LSTM):</a:t>
            </a:r>
            <a:r>
              <a:rPr lang="en" sz="1200">
                <a:highlight>
                  <a:schemeClr val="lt1"/>
                </a:highlight>
                <a:latin typeface="Times New Roman"/>
                <a:ea typeface="Times New Roman"/>
                <a:cs typeface="Times New Roman"/>
                <a:sym typeface="Times New Roman"/>
              </a:rPr>
              <a:t>- It is a recurrent neural network that incorporates the meme representation while computing cells and hidden states. The gating mechanism  allows it to assess how much information it needs to consider from the hidden states of the enriched context and meme representations. The hidden states from each time step are then concatenated to produce the unified context representation</a:t>
            </a:r>
            <a:endParaRPr sz="1200">
              <a:highlight>
                <a:schemeClr val="lt1"/>
              </a:highlight>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b="1" lang="en" sz="1200">
                <a:highlight>
                  <a:schemeClr val="lt1"/>
                </a:highlight>
                <a:latin typeface="Times New Roman"/>
                <a:ea typeface="Times New Roman"/>
                <a:cs typeface="Times New Roman"/>
                <a:sym typeface="Times New Roman"/>
              </a:rPr>
              <a:t>NOTE</a:t>
            </a:r>
            <a:r>
              <a:rPr lang="en" sz="1200">
                <a:highlight>
                  <a:schemeClr val="lt1"/>
                </a:highlight>
                <a:latin typeface="Times New Roman"/>
                <a:ea typeface="Times New Roman"/>
                <a:cs typeface="Times New Roman"/>
                <a:sym typeface="Times New Roman"/>
              </a:rPr>
              <a:t>: </a:t>
            </a:r>
            <a:r>
              <a:rPr b="1" lang="en" sz="1200">
                <a:highlight>
                  <a:schemeClr val="lt1"/>
                </a:highlight>
                <a:latin typeface="Times New Roman"/>
                <a:ea typeface="Times New Roman"/>
                <a:cs typeface="Times New Roman"/>
                <a:sym typeface="Times New Roman"/>
              </a:rPr>
              <a:t>Context Representation:-</a:t>
            </a:r>
            <a:r>
              <a:rPr lang="en" sz="1200">
                <a:highlight>
                  <a:schemeClr val="lt1"/>
                </a:highlight>
                <a:latin typeface="Times New Roman"/>
                <a:ea typeface="Times New Roman"/>
                <a:cs typeface="Times New Roman"/>
                <a:sym typeface="Times New Roman"/>
              </a:rPr>
              <a:t> Given a related context, C consisting of a collection of sentences [c1, c2...cn], each sentence in C  is encoded individually using a pre-trained BERT encoder, and the pooled output corresponding to the [CLS] token is used as the context representation. Finally, each individual sentence representation is concatenated to get a unified context representation.</a:t>
            </a:r>
            <a:endParaRPr sz="1900">
              <a:highlight>
                <a:schemeClr val="lt1"/>
              </a:highlight>
              <a:latin typeface="Times New Roman"/>
              <a:ea typeface="Times New Roman"/>
              <a:cs typeface="Times New Roman"/>
              <a:sym typeface="Times New Roman"/>
            </a:endParaRPr>
          </a:p>
        </p:txBody>
      </p:sp>
      <p:cxnSp>
        <p:nvCxnSpPr>
          <p:cNvPr id="77" name="Google Shape;77;p15"/>
          <p:cNvCxnSpPr/>
          <p:nvPr/>
        </p:nvCxnSpPr>
        <p:spPr>
          <a:xfrm>
            <a:off x="117300" y="689325"/>
            <a:ext cx="3045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83" name="Google Shape;83;p16"/>
          <p:cNvSpPr txBox="1"/>
          <p:nvPr>
            <p:ph idx="1" type="body"/>
          </p:nvPr>
        </p:nvSpPr>
        <p:spPr>
          <a:xfrm>
            <a:off x="311700" y="1316150"/>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 sz="1600">
                <a:highlight>
                  <a:schemeClr val="lt1"/>
                </a:highlight>
                <a:latin typeface="Times New Roman"/>
                <a:ea typeface="Times New Roman"/>
                <a:cs typeface="Times New Roman"/>
                <a:sym typeface="Times New Roman"/>
              </a:rPr>
              <a:t>1) Extensive performance analysis and comparison of MMBT with various unimodal and multimodal models.</a:t>
            </a:r>
            <a:endParaRPr sz="1600">
              <a:highlight>
                <a:schemeClr val="lt1"/>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600">
                <a:highlight>
                  <a:schemeClr val="lt1"/>
                </a:highlight>
                <a:latin typeface="Times New Roman"/>
                <a:ea typeface="Times New Roman"/>
                <a:cs typeface="Times New Roman"/>
                <a:sym typeface="Times New Roman"/>
              </a:rPr>
              <a:t>2) The proposed model is comprehensive and provides an innovative solution to find the context in the memes.</a:t>
            </a:r>
            <a:endParaRPr sz="1600">
              <a:highlight>
                <a:schemeClr val="lt1"/>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lang="en" sz="1600">
                <a:highlight>
                  <a:schemeClr val="lt1"/>
                </a:highlight>
                <a:latin typeface="Times New Roman"/>
                <a:ea typeface="Times New Roman"/>
                <a:cs typeface="Times New Roman"/>
                <a:sym typeface="Times New Roman"/>
              </a:rPr>
              <a:t>3)</a:t>
            </a:r>
            <a:r>
              <a:rPr lang="en" sz="1600">
                <a:highlight>
                  <a:schemeClr val="lt1"/>
                </a:highlight>
                <a:latin typeface="Times New Roman"/>
                <a:ea typeface="Times New Roman"/>
                <a:cs typeface="Times New Roman"/>
                <a:sym typeface="Times New Roman"/>
              </a:rPr>
              <a:t>The dataset is original and has been annotated by professionals. This can support more complex analysis and better results.</a:t>
            </a:r>
            <a:endParaRPr sz="1600">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cxnSp>
        <p:nvCxnSpPr>
          <p:cNvPr id="84" name="Google Shape;84;p16"/>
          <p:cNvCxnSpPr/>
          <p:nvPr/>
        </p:nvCxnSpPr>
        <p:spPr>
          <a:xfrm flipH="1" rot="10800000">
            <a:off x="407875" y="1043200"/>
            <a:ext cx="2401200" cy="1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DISADVANTAGES</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 </a:t>
            </a:r>
            <a:r>
              <a:rPr lang="en">
                <a:latin typeface="Times New Roman"/>
                <a:ea typeface="Times New Roman"/>
                <a:cs typeface="Times New Roman"/>
                <a:sym typeface="Times New Roman"/>
              </a:rPr>
              <a:t>Since, the model is complex and computationally expensive.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The model is u</a:t>
            </a:r>
            <a:r>
              <a:rPr lang="en">
                <a:latin typeface="Times New Roman"/>
                <a:ea typeface="Times New Roman"/>
                <a:cs typeface="Times New Roman"/>
                <a:sym typeface="Times New Roman"/>
              </a:rPr>
              <a:t>nable to perform</a:t>
            </a:r>
            <a:r>
              <a:rPr lang="en">
                <a:latin typeface="Times New Roman"/>
                <a:ea typeface="Times New Roman"/>
                <a:cs typeface="Times New Roman"/>
                <a:sym typeface="Times New Roman"/>
              </a:rPr>
              <a:t> complex level of abstractions that a meme exhibits, leading to incorrect predictions or partial correct predictions.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3) </a:t>
            </a:r>
            <a:r>
              <a:rPr lang="en">
                <a:latin typeface="Times New Roman"/>
                <a:ea typeface="Times New Roman"/>
                <a:cs typeface="Times New Roman"/>
                <a:sym typeface="Times New Roman"/>
              </a:rPr>
              <a:t>The MIME framework may not fully handle the process of getting the hidden meaning of a meme and combine it with factual knowledge. </a:t>
            </a:r>
            <a:endParaRPr>
              <a:latin typeface="Times New Roman"/>
              <a:ea typeface="Times New Roman"/>
              <a:cs typeface="Times New Roman"/>
              <a:sym typeface="Times New Roman"/>
            </a:endParaRPr>
          </a:p>
        </p:txBody>
      </p:sp>
      <p:cxnSp>
        <p:nvCxnSpPr>
          <p:cNvPr id="91" name="Google Shape;91;p17"/>
          <p:cNvCxnSpPr/>
          <p:nvPr/>
        </p:nvCxnSpPr>
        <p:spPr>
          <a:xfrm>
            <a:off x="445775" y="1043175"/>
            <a:ext cx="2969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47400" y="3285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97" name="Google Shape;97;p18"/>
          <p:cNvSpPr txBox="1"/>
          <p:nvPr>
            <p:ph idx="1" type="body"/>
          </p:nvPr>
        </p:nvSpPr>
        <p:spPr>
          <a:xfrm>
            <a:off x="235875" y="1060950"/>
            <a:ext cx="8765400" cy="39504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lang="en" sz="1400">
                <a:latin typeface="Times New Roman"/>
                <a:ea typeface="Times New Roman"/>
                <a:cs typeface="Times New Roman"/>
                <a:sym typeface="Times New Roman"/>
              </a:rPr>
              <a:t>Unimodal Baselines: 1) BERT 2)ViT </a:t>
            </a:r>
            <a:endParaRPr sz="14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1400">
                <a:latin typeface="Times New Roman"/>
                <a:ea typeface="Times New Roman"/>
                <a:cs typeface="Times New Roman"/>
                <a:sym typeface="Times New Roman"/>
              </a:rPr>
              <a:t>Multimodal Baselines: 1) Early-fusion(</a:t>
            </a:r>
            <a:r>
              <a:rPr lang="en" sz="1400">
                <a:latin typeface="Times New Roman"/>
                <a:ea typeface="Times New Roman"/>
                <a:cs typeface="Times New Roman"/>
                <a:sym typeface="Times New Roman"/>
              </a:rPr>
              <a:t>BERT+ViT</a:t>
            </a:r>
            <a:r>
              <a:rPr lang="en" sz="1400">
                <a:latin typeface="Times New Roman"/>
                <a:ea typeface="Times New Roman"/>
                <a:cs typeface="Times New Roman"/>
                <a:sym typeface="Times New Roman"/>
              </a:rPr>
              <a:t>)  2) MMBT  3) CLIP  4) BAN  5) VisualBERT</a:t>
            </a:r>
            <a:endParaRPr sz="14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400">
                <a:latin typeface="Times New Roman"/>
                <a:ea typeface="Times New Roman"/>
                <a:cs typeface="Times New Roman"/>
                <a:sym typeface="Times New Roman"/>
              </a:rPr>
              <a:t>From the results it is evident that MIME outperforms each of the unimodal and multimodal baselines in every category </a:t>
            </a:r>
            <a:r>
              <a:rPr lang="en" sz="1400">
                <a:latin typeface="Times New Roman"/>
                <a:ea typeface="Times New Roman"/>
                <a:cs typeface="Times New Roman"/>
                <a:sym typeface="Times New Roman"/>
              </a:rPr>
              <a:t>consisting</a:t>
            </a:r>
            <a:r>
              <a:rPr lang="en" sz="1400">
                <a:latin typeface="Times New Roman"/>
                <a:ea typeface="Times New Roman"/>
                <a:cs typeface="Times New Roman"/>
                <a:sym typeface="Times New Roman"/>
              </a:rPr>
              <a:t> of Accuracy, F1, Precision, Recall and E-M score.</a:t>
            </a:r>
            <a:endParaRPr sz="1400">
              <a:latin typeface="Times New Roman"/>
              <a:ea typeface="Times New Roman"/>
              <a:cs typeface="Times New Roman"/>
              <a:sym typeface="Times New Roman"/>
            </a:endParaRPr>
          </a:p>
        </p:txBody>
      </p:sp>
      <p:cxnSp>
        <p:nvCxnSpPr>
          <p:cNvPr id="98" name="Google Shape;98;p18"/>
          <p:cNvCxnSpPr/>
          <p:nvPr/>
        </p:nvCxnSpPr>
        <p:spPr>
          <a:xfrm flipH="1" rot="10800000">
            <a:off x="276300" y="996100"/>
            <a:ext cx="1667400" cy="11100"/>
          </a:xfrm>
          <a:prstGeom prst="straightConnector1">
            <a:avLst/>
          </a:prstGeom>
          <a:noFill/>
          <a:ln cap="flat" cmpd="sng" w="9525">
            <a:solidFill>
              <a:schemeClr val="dk2"/>
            </a:solidFill>
            <a:prstDash val="solid"/>
            <a:round/>
            <a:headEnd len="med" w="med" type="none"/>
            <a:tailEnd len="med" w="med" type="none"/>
          </a:ln>
        </p:spPr>
      </p:cxnSp>
      <p:pic>
        <p:nvPicPr>
          <p:cNvPr id="99" name="Google Shape;99;p18"/>
          <p:cNvPicPr preferRelativeResize="0"/>
          <p:nvPr/>
        </p:nvPicPr>
        <p:blipFill>
          <a:blip r:embed="rId3">
            <a:alphaModFix/>
          </a:blip>
          <a:stretch>
            <a:fillRect/>
          </a:stretch>
        </p:blipFill>
        <p:spPr>
          <a:xfrm>
            <a:off x="2125550" y="1680800"/>
            <a:ext cx="4369125" cy="178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IMPROVEMENTS</a:t>
            </a:r>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 </a:t>
            </a:r>
            <a:r>
              <a:rPr lang="en">
                <a:latin typeface="Times New Roman"/>
                <a:ea typeface="Times New Roman"/>
                <a:cs typeface="Times New Roman"/>
                <a:sym typeface="Times New Roman"/>
              </a:rPr>
              <a:t>In the step regarding the encoding with BERT and then concatenating the sentences, the model might not capture the inter-dependencies between them, so it would be better to find a different way of encoding the text.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Improvements can be made to the </a:t>
            </a:r>
            <a:r>
              <a:rPr lang="en">
                <a:latin typeface="Times New Roman"/>
                <a:ea typeface="Times New Roman"/>
                <a:cs typeface="Times New Roman"/>
                <a:sym typeface="Times New Roman"/>
              </a:rPr>
              <a:t>architecture to make it light weight</a:t>
            </a:r>
            <a:r>
              <a:rPr lang="en">
                <a:latin typeface="Times New Roman"/>
                <a:ea typeface="Times New Roman"/>
                <a:cs typeface="Times New Roman"/>
                <a:sym typeface="Times New Roman"/>
              </a:rPr>
              <a:t> as it is </a:t>
            </a:r>
            <a:r>
              <a:rPr lang="en">
                <a:latin typeface="Times New Roman"/>
                <a:ea typeface="Times New Roman"/>
                <a:cs typeface="Times New Roman"/>
                <a:sym typeface="Times New Roman"/>
              </a:rPr>
              <a:t>presently</a:t>
            </a:r>
            <a:r>
              <a:rPr lang="en">
                <a:latin typeface="Times New Roman"/>
                <a:ea typeface="Times New Roman"/>
                <a:cs typeface="Times New Roman"/>
                <a:sym typeface="Times New Roman"/>
              </a:rPr>
              <a:t> computationally expensive.</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3) Its limitations include biases in which we can potentially use adversarial training techniques where the model is exposed to synthetic data with intentionally introduced lexical biases, this can help the model learn to be more robust to such biases in real-world data.</a:t>
            </a:r>
            <a:endParaRPr>
              <a:latin typeface="Times New Roman"/>
              <a:ea typeface="Times New Roman"/>
              <a:cs typeface="Times New Roman"/>
              <a:sym typeface="Times New Roman"/>
            </a:endParaRPr>
          </a:p>
        </p:txBody>
      </p:sp>
      <p:cxnSp>
        <p:nvCxnSpPr>
          <p:cNvPr id="106" name="Google Shape;106;p19"/>
          <p:cNvCxnSpPr/>
          <p:nvPr/>
        </p:nvCxnSpPr>
        <p:spPr>
          <a:xfrm>
            <a:off x="432175" y="1007200"/>
            <a:ext cx="2883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42475" y="1915175"/>
            <a:ext cx="7185900" cy="8448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en"/>
              <a:t>                               THANK YOU</a:t>
            </a:r>
            <a:endParaRPr/>
          </a:p>
        </p:txBody>
      </p:sp>
      <p:cxnSp>
        <p:nvCxnSpPr>
          <p:cNvPr id="112" name="Google Shape;112;p20"/>
          <p:cNvCxnSpPr/>
          <p:nvPr/>
        </p:nvCxnSpPr>
        <p:spPr>
          <a:xfrm>
            <a:off x="2606800" y="2337575"/>
            <a:ext cx="568500" cy="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20"/>
          <p:cNvCxnSpPr/>
          <p:nvPr/>
        </p:nvCxnSpPr>
        <p:spPr>
          <a:xfrm>
            <a:off x="5501525" y="2337575"/>
            <a:ext cx="5685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