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4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8BB5-F90D-40C6-AE7B-5E4B44DCB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052" y="1938713"/>
            <a:ext cx="7197726" cy="158380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Performance Assessment of Hetero-Junction Intrinsic Thin Film (HIT) Photovoltaic Module by Machine Learning Methods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CFAE6-DDEF-4D88-89B4-156176704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3522521"/>
            <a:ext cx="7626750" cy="3093432"/>
          </a:xfrm>
        </p:spPr>
        <p:txBody>
          <a:bodyPr>
            <a:normAutofit/>
          </a:bodyPr>
          <a:lstStyle/>
          <a:p>
            <a:r>
              <a:rPr lang="en-US" sz="1200" dirty="0"/>
              <a:t>Project guide – </a:t>
            </a:r>
          </a:p>
          <a:p>
            <a:r>
              <a:rPr lang="en-US" sz="1200" dirty="0"/>
              <a:t>Dr vishwesh vyawahare</a:t>
            </a:r>
          </a:p>
          <a:p>
            <a:r>
              <a:rPr lang="en-US" sz="1200" dirty="0"/>
              <a:t>Dr Dhiraj Magare</a:t>
            </a:r>
          </a:p>
          <a:p>
            <a:r>
              <a:rPr lang="en-US" sz="1200" dirty="0"/>
              <a:t>Dr Gajanan </a:t>
            </a:r>
            <a:r>
              <a:rPr lang="en-US" sz="1200" dirty="0" err="1"/>
              <a:t>birajdar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Project By –</a:t>
            </a:r>
          </a:p>
          <a:p>
            <a:r>
              <a:rPr lang="en-US" sz="1200" dirty="0"/>
              <a:t>Aditya pandey (18ee1016)</a:t>
            </a:r>
          </a:p>
          <a:p>
            <a:r>
              <a:rPr lang="en-US" sz="1200" dirty="0"/>
              <a:t>Prasad Kulkarni (18EE1057)</a:t>
            </a:r>
          </a:p>
          <a:p>
            <a:r>
              <a:rPr lang="en-US" sz="1200" dirty="0"/>
              <a:t>Tushar patil (18EE1162)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21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7CAD-1DB7-49FB-8B4B-3B1557C9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8" y="1084729"/>
            <a:ext cx="3142128" cy="979146"/>
          </a:xfrm>
        </p:spPr>
        <p:txBody>
          <a:bodyPr>
            <a:normAutofit/>
          </a:bodyPr>
          <a:lstStyle/>
          <a:p>
            <a:r>
              <a:rPr lang="en-US" sz="2600" dirty="0"/>
              <a:t>Fabrication of hit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232A-4364-4A59-A42D-8A977227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3125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Typically, good quality, CZ/FZ grown c-Si wafers are used as the absorber layer.</a:t>
            </a:r>
          </a:p>
          <a:p>
            <a:r>
              <a:rPr lang="en-US" sz="2000" dirty="0"/>
              <a:t>Using alkaline etchants, such as NaOH is textured to form the pyramids of 5-10μm height.</a:t>
            </a:r>
          </a:p>
          <a:p>
            <a:r>
              <a:rPr lang="en-US" sz="2000" dirty="0"/>
              <a:t>Next, the wafer is cleaned using peroxide. This is followed by deposition of the intrinsic a-Si passivation layer.</a:t>
            </a:r>
          </a:p>
          <a:p>
            <a:r>
              <a:rPr lang="en-US" sz="2000" dirty="0"/>
              <a:t>The silane (SiH</a:t>
            </a:r>
            <a:r>
              <a:rPr lang="en-US" sz="2000" baseline="-25000" dirty="0"/>
              <a:t>4</a:t>
            </a:r>
            <a:r>
              <a:rPr lang="en-US" sz="2000" dirty="0"/>
              <a:t>) gas diluted with H</a:t>
            </a:r>
            <a:r>
              <a:rPr lang="en-US" sz="2000" baseline="-25000" dirty="0"/>
              <a:t>2</a:t>
            </a:r>
            <a:r>
              <a:rPr lang="en-US" sz="2000" dirty="0"/>
              <a:t> is used as a precursor.</a:t>
            </a:r>
          </a:p>
          <a:p>
            <a:r>
              <a:rPr lang="en-US" sz="2000" dirty="0"/>
              <a:t>The deposition temperature and pressure are maintained at 200</a:t>
            </a:r>
            <a:r>
              <a:rPr lang="en-US" sz="2000" baseline="30000" dirty="0"/>
              <a:t>o</a:t>
            </a:r>
            <a:r>
              <a:rPr lang="en-US" sz="2000" dirty="0"/>
              <a:t> C and 0.1 Torr.</a:t>
            </a:r>
          </a:p>
        </p:txBody>
      </p:sp>
    </p:spTree>
    <p:extLst>
      <p:ext uri="{BB962C8B-B14F-4D97-AF65-F5344CB8AC3E}">
        <p14:creationId xmlns:p14="http://schemas.microsoft.com/office/powerpoint/2010/main" val="284882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5F5-A89D-4AF5-A051-336478FC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1" y="4222376"/>
            <a:ext cx="10131425" cy="2214282"/>
          </a:xfrm>
        </p:spPr>
        <p:txBody>
          <a:bodyPr>
            <a:normAutofit/>
          </a:bodyPr>
          <a:lstStyle/>
          <a:p>
            <a:r>
              <a:rPr lang="en-US" sz="2000" dirty="0"/>
              <a:t>Diborane or Trimethyl boron gas mixed with SiH</a:t>
            </a:r>
            <a:r>
              <a:rPr lang="en-US" sz="2000" baseline="-25000" dirty="0"/>
              <a:t>4</a:t>
            </a:r>
            <a:r>
              <a:rPr lang="en-US" sz="2000" dirty="0"/>
              <a:t> is used to deposit a p-type a-Si layer.</a:t>
            </a:r>
          </a:p>
          <a:p>
            <a:r>
              <a:rPr lang="en-US" sz="2000" dirty="0"/>
              <a:t>Phosphine gas mixed with SiH</a:t>
            </a:r>
            <a:r>
              <a:rPr lang="en-US" sz="2000" baseline="-25000" dirty="0"/>
              <a:t>4</a:t>
            </a:r>
            <a:r>
              <a:rPr lang="en-US" sz="2000" dirty="0"/>
              <a:t> is used to deposit an n-type a-Si layer.</a:t>
            </a:r>
          </a:p>
          <a:p>
            <a:r>
              <a:rPr lang="en-US" sz="2000" dirty="0"/>
              <a:t>Sputtered ITO is commonly used as a TCO layer on top of the front and back a-Si layer</a:t>
            </a:r>
          </a:p>
          <a:p>
            <a:r>
              <a:rPr lang="en-US" sz="2000" dirty="0"/>
              <a:t>The silver/aluminum grid of 50-100μm thick is deposited for the front contact and back contact.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F8048-FADC-4855-9582-BEE7158B21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9365" y="770467"/>
            <a:ext cx="5405717" cy="2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2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A8E0-6BA1-4E4F-8857-D3024CDA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6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/>
              <a:t>Random forest Regression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59C9-CA98-4F73-9629-D01E014D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66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It is a supervised learning algorithm that uses ensemble learning method for regression.</a:t>
            </a:r>
          </a:p>
          <a:p>
            <a:r>
              <a:rPr lang="en-US" sz="2000" dirty="0"/>
              <a:t>This combines predictions from multiple algorithms to make a more accurate prediction.</a:t>
            </a:r>
          </a:p>
          <a:p>
            <a:r>
              <a:rPr lang="en-US" sz="2000" dirty="0"/>
              <a:t>The trees run in parallel with no interaction amongst them.</a:t>
            </a:r>
          </a:p>
          <a:p>
            <a:r>
              <a:rPr lang="en-US" sz="2000" dirty="0"/>
              <a:t>It uses several decision trees during training time and outputting the mean of the classes as the prediction.</a:t>
            </a:r>
          </a:p>
          <a:p>
            <a:r>
              <a:rPr lang="en-US" sz="2000" dirty="0"/>
              <a:t>It usually performs great on many problems, including features with non-linear relationships.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8AAA6-22FC-4FAC-A33D-B26BE33D97FC}"/>
              </a:ext>
            </a:extLst>
          </p:cNvPr>
          <p:cNvSpPr/>
          <p:nvPr/>
        </p:nvSpPr>
        <p:spPr>
          <a:xfrm>
            <a:off x="3953435" y="4572000"/>
            <a:ext cx="3711389" cy="21067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B4AC2-3F2A-41A7-8DF7-D786BA592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22375" y="4751170"/>
            <a:ext cx="3170911" cy="17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2C55-AA9D-46AC-BCE4-B7C549AF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18" y="405155"/>
            <a:ext cx="10939182" cy="3649133"/>
          </a:xfrm>
        </p:spPr>
        <p:txBody>
          <a:bodyPr>
            <a:noAutofit/>
          </a:bodyPr>
          <a:lstStyle/>
          <a:p>
            <a:r>
              <a:rPr lang="en-US" sz="2000" b="1" dirty="0"/>
              <a:t>Disadvantages:</a:t>
            </a:r>
            <a:endParaRPr lang="en-US" sz="2000" dirty="0"/>
          </a:p>
          <a:p>
            <a:pPr lvl="1"/>
            <a:r>
              <a:rPr lang="en-US" sz="2000" dirty="0"/>
              <a:t>No interpretability</a:t>
            </a:r>
          </a:p>
          <a:p>
            <a:pPr lvl="1"/>
            <a:r>
              <a:rPr lang="en-US" sz="2000" dirty="0"/>
              <a:t>we must choose the number of trees to include in the model.</a:t>
            </a:r>
          </a:p>
          <a:p>
            <a:pPr lvl="1"/>
            <a:r>
              <a:rPr lang="en-US" sz="2000" dirty="0"/>
              <a:t>Unable to discover trends that would enable it in extrapolating values that fall outside the training set.</a:t>
            </a:r>
          </a:p>
          <a:p>
            <a:r>
              <a:rPr lang="en-US" sz="2000" dirty="0"/>
              <a:t>The ensemble of decision trees has high accuracy because it uses randomness on two levels:</a:t>
            </a:r>
          </a:p>
          <a:p>
            <a:pPr lvl="1"/>
            <a:r>
              <a:rPr lang="en-US" sz="2000" dirty="0"/>
              <a:t>The algorithm randomly selects a subset of features.</a:t>
            </a:r>
          </a:p>
          <a:p>
            <a:pPr lvl="1"/>
            <a:r>
              <a:rPr lang="en-US" sz="2000" dirty="0"/>
              <a:t>Each tree draws a random sample of data from the training dataset when generating its splits.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96337-85C0-472A-9A83-F77EA85B2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0549" y="4320988"/>
            <a:ext cx="3865693" cy="23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3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97353C-0DBE-4F30-A7EA-D7E6FBB7B9B3}"/>
              </a:ext>
            </a:extLst>
          </p:cNvPr>
          <p:cNvSpPr txBox="1"/>
          <p:nvPr/>
        </p:nvSpPr>
        <p:spPr>
          <a:xfrm>
            <a:off x="380222" y="407828"/>
            <a:ext cx="85211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RESULTS AND OBSERVATIONS</a:t>
            </a:r>
            <a:endParaRPr lang="en-US" sz="4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E0268-6466-4598-ADFA-83A52F0FCD3B}"/>
              </a:ext>
            </a:extLst>
          </p:cNvPr>
          <p:cNvSpPr txBox="1"/>
          <p:nvPr/>
        </p:nvSpPr>
        <p:spPr>
          <a:xfrm>
            <a:off x="4970611" y="5847384"/>
            <a:ext cx="22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Temperature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1B83E03-EBDC-44C9-84F7-9FA38B08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40" y="1221861"/>
            <a:ext cx="10654320" cy="44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26B726-A419-4868-B594-BFBDFA6482F0}"/>
              </a:ext>
            </a:extLst>
          </p:cNvPr>
          <p:cNvSpPr txBox="1"/>
          <p:nvPr/>
        </p:nvSpPr>
        <p:spPr>
          <a:xfrm>
            <a:off x="4970611" y="5912698"/>
            <a:ext cx="22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Power</a:t>
            </a:r>
          </a:p>
        </p:txBody>
      </p:sp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39343576-29D6-4234-AF3E-AB5C2533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3" y="1229657"/>
            <a:ext cx="10867053" cy="43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9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3BB0-00F8-4FE6-AD2A-6D77D24F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Conclusion</a:t>
            </a:r>
            <a:br>
              <a:rPr lang="en-US" sz="36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A28B-FDED-4321-AFB9-B1D406EC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6244"/>
            <a:ext cx="10131425" cy="3649133"/>
          </a:xfrm>
        </p:spPr>
        <p:txBody>
          <a:bodyPr>
            <a:normAutofit/>
          </a:bodyPr>
          <a:lstStyle/>
          <a:p>
            <a:pPr marL="0" marR="532130" indent="0" algn="just">
              <a:lnSpc>
                <a:spcPct val="111000"/>
              </a:lnSpc>
              <a:spcBef>
                <a:spcPts val="0"/>
              </a:spcBef>
              <a:spcAft>
                <a:spcPts val="20"/>
              </a:spcAft>
              <a:buNone/>
            </a:pPr>
            <a:r>
              <a:rPr lang="en-US" sz="20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In Conclusion, we are using the Random Forest Regression method of machine learning to predict the maximum output power and the module temperature under the parameters by which the predictions can vary. 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3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A430-4F34-4A99-A5E7-1F636586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93" y="2729504"/>
            <a:ext cx="7365814" cy="13989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>
                <a:latin typeface="Bahnschrift Light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507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21A-CFF8-4015-BCFB-3B9BBAA4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5A4B-CFE9-4041-903A-A557C50F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9997"/>
            <a:ext cx="10131425" cy="364913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</a:rPr>
              <a:t>A Photovoltaic (PV) cell is an electronic component that generates electricity when exposed to photons, or particles of light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It was discovered in 1839 by French physicist Edmond Becquerel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Solar panels, which are made up of PV cell modules, began arriving on rooftops at the end of the 1980s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A photovoltaic cell is comprised of many layers of materials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 most important layer of a photovoltaic cell is the specially treated semiconductor layer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It is comprised of two distinct layers (p-type and n-type)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1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DD0E-1095-4A89-A971-272937F0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9" y="1030941"/>
            <a:ext cx="10131425" cy="460786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Roboto" panose="02000000000000000000" pitchFamily="2" charset="0"/>
              </a:rPr>
              <a:t>On either side of the semiconductor is a layer of conducting material which "collects" the electricity produced.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The final layer which is applied only to the illuminated side of the cell is the anti-reflection coating.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The module temperature has a strong impact on the module efficiency, which affects the energy yield.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As the module temperature increases, SC current increases and OC voltage decreases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Wind also influences the temperature of module which affects its performance.</a:t>
            </a:r>
            <a:endParaRPr lang="en-US" sz="2000" dirty="0"/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Not only the wind speed but also the wind direction affects the module temperature.</a:t>
            </a:r>
          </a:p>
        </p:txBody>
      </p:sp>
    </p:spTree>
    <p:extLst>
      <p:ext uri="{BB962C8B-B14F-4D97-AF65-F5344CB8AC3E}">
        <p14:creationId xmlns:p14="http://schemas.microsoft.com/office/powerpoint/2010/main" val="415425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D8EE-DE70-4709-ACF4-3566B9A8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Working of Photovoltaic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7211-EFED-4727-88FC-EF788CDE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Roboto" panose="02000000000000000000" pitchFamily="2" charset="0"/>
              </a:rPr>
              <a:t>A PV cell absorbs the photons emitted by the sun and generates a flow of electrons.</a:t>
            </a:r>
          </a:p>
          <a:p>
            <a:r>
              <a:rPr lang="en-US" sz="2000" dirty="0"/>
              <a:t>They release the electrons from its atoms, leaving behind a vacant space. </a:t>
            </a:r>
          </a:p>
          <a:p>
            <a:r>
              <a:rPr lang="en-US" sz="2000" dirty="0"/>
              <a:t>The stray electrons move around randomly looking for another “hole” to fill.</a:t>
            </a:r>
          </a:p>
          <a:p>
            <a:r>
              <a:rPr lang="en-US" sz="2000" dirty="0"/>
              <a:t>To produce an electric current, the electrons need to flow in the same direction.</a:t>
            </a:r>
          </a:p>
          <a:p>
            <a:r>
              <a:rPr lang="en-US" sz="2000" dirty="0"/>
              <a:t>This is achieved using two types of silicon:</a:t>
            </a:r>
          </a:p>
          <a:p>
            <a:pPr lvl="1"/>
            <a:r>
              <a:rPr lang="en-US" sz="2000" dirty="0"/>
              <a:t>The silicon layer that is exposed to the sun is doped with atoms of phosphorus.</a:t>
            </a:r>
          </a:p>
          <a:p>
            <a:pPr lvl="1"/>
            <a:r>
              <a:rPr lang="en-US" sz="2000" dirty="0"/>
              <a:t>The other side is doped with atoms of boron.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69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D90C-F4E8-4E5A-A866-CBC791F9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5" y="367552"/>
            <a:ext cx="10131425" cy="3209367"/>
          </a:xfrm>
        </p:spPr>
        <p:txBody>
          <a:bodyPr>
            <a:normAutofit/>
          </a:bodyPr>
          <a:lstStyle/>
          <a:p>
            <a:r>
              <a:rPr lang="en-US" sz="2000" dirty="0"/>
              <a:t>The layer that has surplus electrons becomes the negative terminal (n).</a:t>
            </a:r>
          </a:p>
          <a:p>
            <a:r>
              <a:rPr lang="en-US" sz="2000" dirty="0"/>
              <a:t>The side that has a deficit of electrons becomes the positive terminal (p).</a:t>
            </a:r>
          </a:p>
          <a:p>
            <a:r>
              <a:rPr lang="en-US" sz="2000" dirty="0"/>
              <a:t>The excited electrons are swept to the n-side while the holes to the p-side.</a:t>
            </a:r>
          </a:p>
          <a:p>
            <a:r>
              <a:rPr lang="en-US" sz="2000" dirty="0"/>
              <a:t>The electrons and holes are directed to the electrical contacts applied to both sides.</a:t>
            </a:r>
          </a:p>
          <a:p>
            <a:r>
              <a:rPr lang="en-US" sz="2000" dirty="0"/>
              <a:t>An anti-reflective coating is added to the top of the cell to minimize photon loss.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33696-0E17-4715-BBF8-1B054FAE4D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4918" y="3024501"/>
            <a:ext cx="6329082" cy="32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C2C9-09A1-4295-8CD8-7499959C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US" sz="2600" dirty="0"/>
              <a:t>Photovoltaic Cell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F60E-3306-4996-BBF9-1CA682F2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49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A solar cell absorber should be efficient in absorbing radiation at desired wavelengths.</a:t>
            </a:r>
          </a:p>
          <a:p>
            <a:r>
              <a:rPr lang="en-US" sz="2000" dirty="0"/>
              <a:t>Efficiency is the ratio of electrical power produced by the cell to the amount of sunlight it receives.</a:t>
            </a:r>
          </a:p>
          <a:p>
            <a:r>
              <a:rPr lang="en-US" sz="2000" dirty="0"/>
              <a:t>The cells are combined into modules, assembled into arrays and then placed in front of a solar simulator.</a:t>
            </a:r>
          </a:p>
          <a:p>
            <a:r>
              <a:rPr lang="en-US" sz="2000" dirty="0"/>
              <a:t>The electrical power produced by the system, or peak power, is a percentage of the incoming solar energy.</a:t>
            </a:r>
          </a:p>
          <a:p>
            <a:r>
              <a:rPr lang="en-US" sz="2000" dirty="0"/>
              <a:t>If a panel measuring 1 m</a:t>
            </a:r>
            <a:r>
              <a:rPr lang="en-US" sz="2000" baseline="30000" dirty="0"/>
              <a:t>2</a:t>
            </a:r>
            <a:r>
              <a:rPr lang="en-US" sz="2000" dirty="0"/>
              <a:t> generates 200 W of electrical power, it has an efficiency of 20%.</a:t>
            </a:r>
          </a:p>
          <a:p>
            <a:r>
              <a:rPr lang="en-US" sz="2000" dirty="0"/>
              <a:t>The max theoretical efficiency of a PV cell is around 33%. This is the Shockley-</a:t>
            </a:r>
            <a:r>
              <a:rPr lang="en-US" sz="2000" dirty="0" err="1"/>
              <a:t>Queisser</a:t>
            </a:r>
            <a:r>
              <a:rPr lang="en-US" sz="2000" dirty="0"/>
              <a:t> limit.</a:t>
            </a:r>
          </a:p>
        </p:txBody>
      </p:sp>
    </p:spTree>
    <p:extLst>
      <p:ext uri="{BB962C8B-B14F-4D97-AF65-F5344CB8AC3E}">
        <p14:creationId xmlns:p14="http://schemas.microsoft.com/office/powerpoint/2010/main" val="364325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0CC55-B404-415A-9262-45B9A4DD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1793" y="4267201"/>
            <a:ext cx="9928412" cy="21694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amount of electricity produced by a cell is based on its efficiency and the average annual sunshine of the surrounding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Incident solar radiation varies significantly, for example, measuring 1 MWh/m</a:t>
            </a:r>
            <a:r>
              <a:rPr lang="en-US" sz="2000" baseline="30000" dirty="0"/>
              <a:t>2</a:t>
            </a:r>
            <a:r>
              <a:rPr lang="en-US" sz="2000" dirty="0"/>
              <a:t>/y in the Paris area.</a:t>
            </a:r>
          </a:p>
        </p:txBody>
      </p:sp>
      <p:pic>
        <p:nvPicPr>
          <p:cNvPr id="3074" name="Picture 2" descr="Why It&amp;#39;s Crucial To Understand The Fill Factor Of Solar Cell? How It&amp;#39;s  Affecting The Efficiency Of PV Cells?">
            <a:extLst>
              <a:ext uri="{FF2B5EF4-FFF2-40B4-BE49-F238E27FC236}">
                <a16:creationId xmlns:a16="http://schemas.microsoft.com/office/drawing/2014/main" id="{37F78466-0370-49CA-B723-B89B20054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15595" r="5214" b="5169"/>
          <a:stretch/>
        </p:blipFill>
        <p:spPr bwMode="auto">
          <a:xfrm>
            <a:off x="3108541" y="654423"/>
            <a:ext cx="5974917" cy="309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0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A910-2434-41F8-A181-0259E5CA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8" y="581496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/>
              <a:t>Structure and Fabrication of HIT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C883-8CFE-49C7-9130-2759B92E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8" y="2213785"/>
            <a:ext cx="10131425" cy="3649133"/>
          </a:xfrm>
        </p:spPr>
        <p:txBody>
          <a:bodyPr>
            <a:noAutofit/>
          </a:bodyPr>
          <a:lstStyle/>
          <a:p>
            <a:r>
              <a:rPr lang="en-US" sz="2000" dirty="0"/>
              <a:t>HIT is the abbreviation of Heterojunction with Intrinsic Thin-layer.</a:t>
            </a:r>
          </a:p>
          <a:p>
            <a:r>
              <a:rPr lang="en-US" sz="2000" dirty="0"/>
              <a:t>Since HIT has been applied for a registered trademark by Sanyo Corporation, it is also called HJT or SHJ.</a:t>
            </a:r>
          </a:p>
          <a:p>
            <a:r>
              <a:rPr lang="en-US" sz="2000" dirty="0"/>
              <a:t>Heterojunction solar panels are composed of three layers of photovoltaic material.</a:t>
            </a:r>
          </a:p>
          <a:p>
            <a:r>
              <a:rPr lang="en-US" sz="2000" dirty="0"/>
              <a:t>HJT cells combine two different technologies:</a:t>
            </a:r>
          </a:p>
          <a:p>
            <a:pPr lvl="1"/>
            <a:r>
              <a:rPr lang="en-US" sz="2000" dirty="0"/>
              <a:t>Amorphous “thin-film” silicon - It catches sunlight as well as the light that reflects off the below layers.</a:t>
            </a:r>
          </a:p>
          <a:p>
            <a:pPr lvl="1"/>
            <a:r>
              <a:rPr lang="en-US" sz="2000" dirty="0"/>
              <a:t>Monocrystalline silicon - It is responsible for turning most of the sunlight into electricity.</a:t>
            </a:r>
          </a:p>
          <a:p>
            <a:r>
              <a:rPr lang="en-US" sz="2000" dirty="0"/>
              <a:t>Behind the crystalline silicon is another amorphous thin-film silicon layer. </a:t>
            </a:r>
          </a:p>
          <a:p>
            <a:r>
              <a:rPr lang="en-US" sz="2000" dirty="0"/>
              <a:t>This final layer captures the remaining photons that surpass the first two layers</a:t>
            </a:r>
          </a:p>
        </p:txBody>
      </p:sp>
    </p:spTree>
    <p:extLst>
      <p:ext uri="{BB962C8B-B14F-4D97-AF65-F5344CB8AC3E}">
        <p14:creationId xmlns:p14="http://schemas.microsoft.com/office/powerpoint/2010/main" val="98551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12EA1-3CC1-4C77-A76E-A4F43762CF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718" y="683838"/>
            <a:ext cx="5952564" cy="3018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08D98-B94F-4375-9F60-9A25ED814682}"/>
              </a:ext>
            </a:extLst>
          </p:cNvPr>
          <p:cNvSpPr txBox="1"/>
          <p:nvPr/>
        </p:nvSpPr>
        <p:spPr>
          <a:xfrm>
            <a:off x="1134035" y="4504110"/>
            <a:ext cx="9923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basic structure of a HIT solar cell, which is characterized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pi-type a-Si film (film thickness 5-10 nm) on the light irradiation side.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 n-type a-Si film (film thickness 5- l0nm) sandwiching a crystalline silicon wafer.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forms electrodes and collectors on the top layers on both sides to form a HIT solar cell.</a:t>
            </a:r>
          </a:p>
        </p:txBody>
      </p:sp>
    </p:spTree>
    <p:extLst>
      <p:ext uri="{BB962C8B-B14F-4D97-AF65-F5344CB8AC3E}">
        <p14:creationId xmlns:p14="http://schemas.microsoft.com/office/powerpoint/2010/main" val="1201791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{F9A39359-CCA7-4EBF-BD38-DC9A4AF8CC58}tf03457452</Template>
  <TotalTime>1008</TotalTime>
  <Words>1100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Light Condensed</vt:lpstr>
      <vt:lpstr>Calibri</vt:lpstr>
      <vt:lpstr>Calibri Light</vt:lpstr>
      <vt:lpstr>Georgia</vt:lpstr>
      <vt:lpstr>Roboto</vt:lpstr>
      <vt:lpstr>Celestial</vt:lpstr>
      <vt:lpstr>Performance Assessment of Hetero-Junction Intrinsic Thin Film (HIT) Photovoltaic Module by Machine Learning Methods </vt:lpstr>
      <vt:lpstr>Introduction</vt:lpstr>
      <vt:lpstr>PowerPoint Presentation</vt:lpstr>
      <vt:lpstr>Working of Photovoltaic Cell</vt:lpstr>
      <vt:lpstr>PowerPoint Presentation</vt:lpstr>
      <vt:lpstr>Photovoltaic Cell Efficiency</vt:lpstr>
      <vt:lpstr>PowerPoint Presentation</vt:lpstr>
      <vt:lpstr>Structure and Fabrication of HIT </vt:lpstr>
      <vt:lpstr>PowerPoint Presentation</vt:lpstr>
      <vt:lpstr>Fabrication of hit</vt:lpstr>
      <vt:lpstr>PowerPoint Presentation</vt:lpstr>
      <vt:lpstr>Random forest Regression Method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Assessment of Hetero-Junction Intrinsic Thin Film (HIT) Photovoltaic Module by Machine Learning Methods</dc:title>
  <dc:creator>tushar patil</dc:creator>
  <cp:lastModifiedBy>Aditya Pandey</cp:lastModifiedBy>
  <cp:revision>29</cp:revision>
  <dcterms:created xsi:type="dcterms:W3CDTF">2021-11-12T07:11:11Z</dcterms:created>
  <dcterms:modified xsi:type="dcterms:W3CDTF">2022-04-07T10:57:22Z</dcterms:modified>
</cp:coreProperties>
</file>