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99" r:id="rId3"/>
    <p:sldId id="300" r:id="rId4"/>
    <p:sldId id="332" r:id="rId5"/>
    <p:sldId id="382" r:id="rId6"/>
    <p:sldId id="333" r:id="rId7"/>
    <p:sldId id="334" r:id="rId8"/>
    <p:sldId id="429" r:id="rId9"/>
    <p:sldId id="430" r:id="rId10"/>
    <p:sldId id="431" r:id="rId11"/>
    <p:sldId id="335" r:id="rId12"/>
    <p:sldId id="336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56" r:id="rId24"/>
    <p:sldId id="368" r:id="rId25"/>
    <p:sldId id="414" r:id="rId26"/>
    <p:sldId id="412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69" r:id="rId36"/>
    <p:sldId id="370" r:id="rId37"/>
    <p:sldId id="371" r:id="rId38"/>
    <p:sldId id="372" r:id="rId39"/>
    <p:sldId id="432" r:id="rId40"/>
    <p:sldId id="433" r:id="rId41"/>
    <p:sldId id="434" r:id="rId42"/>
    <p:sldId id="435" r:id="rId43"/>
    <p:sldId id="440" r:id="rId44"/>
    <p:sldId id="437" r:id="rId45"/>
    <p:sldId id="438" r:id="rId46"/>
    <p:sldId id="282" r:id="rId4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20" y="-108"/>
      </p:cViewPr>
      <p:guideLst>
        <p:guide orient="horz" pos="2115"/>
        <p:guide pos="38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handoutMaster" Target="handoutMasters/handoutMaster1.xml"/><Relationship Id="rId48" Type="http://schemas.openxmlformats.org/officeDocument/2006/relationships/notesMaster" Target="notesMasters/notesMaster1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8A67-51CF-43EE-AC70-EEC5EB56F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295150-4FD7-4802-B0EB-D52217513A72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92136" y="2887530"/>
            <a:ext cx="9038813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anose="05000000000000000000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anose="05000000000000000000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788" y="1387737"/>
            <a:ext cx="9036424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67862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895A-832A-4167-BE9B-7448CA0623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563447" y="1392217"/>
            <a:ext cx="9038813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anose="05000000000000000000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anose="05000000000000000000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2082" y="559400"/>
            <a:ext cx="2237591" cy="556676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7986" y="849857"/>
            <a:ext cx="7343889" cy="502382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71FF-D602-4BB6-9683-7A1E909D429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6125426" y="2880824"/>
            <a:ext cx="5480154" cy="923331"/>
            <a:chOff x="1815339" y="1496875"/>
            <a:chExt cx="5480154" cy="692497"/>
          </a:xfrm>
        </p:grpSpPr>
        <p:sp>
          <p:nvSpPr>
            <p:cNvPr id="12" name="TextBox 11"/>
            <p:cNvSpPr txBox="1"/>
            <p:nvPr/>
          </p:nvSpPr>
          <p:spPr>
            <a:xfrm>
              <a:off x="4147074" y="1496875"/>
              <a:ext cx="877163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anose="05000000000000000000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anose="05000000000000000000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BEB-5202-498C-89F7-BBD3BEE1B88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563447" y="1392217"/>
            <a:ext cx="9038813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anose="05000000000000000000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anose="05000000000000000000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563447" y="2887579"/>
            <a:ext cx="9038813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anose="05000000000000000000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anose="05000000000000000000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55" y="1204857"/>
            <a:ext cx="10339617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31" y="3767317"/>
            <a:ext cx="10312996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B6C6-10FF-4510-A888-F0B9C6A788B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B31-A4E1-4FCE-8661-5EC33A67543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63447" y="1392217"/>
            <a:ext cx="9038813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anose="05000000000000000000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anose="05000000000000000000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240280"/>
            <a:ext cx="5071872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193535" y="2240280"/>
            <a:ext cx="5071872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2080" y="2240280"/>
            <a:ext cx="458992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984" y="2947595"/>
            <a:ext cx="5071872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9741" y="2240280"/>
            <a:ext cx="4596384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944368"/>
            <a:ext cx="50663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832D-B7F8-4A85-B115-3F84BE9AC26D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63447" y="1392217"/>
            <a:ext cx="9038813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anose="05000000000000000000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anose="05000000000000000000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34F3-05F7-41C1-B84E-68CE2E00C83C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563447" y="1392217"/>
            <a:ext cx="9038813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anose="05000000000000000000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anose="05000000000000000000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7F82-2B2E-4837-B3AB-C94C672FBECB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2774" y="1678197"/>
            <a:ext cx="4563311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670" y="559400"/>
            <a:ext cx="5488889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2774" y="3603815"/>
            <a:ext cx="4548967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7738-F4B0-48EA-9B71-E0F723F8BF6C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643" y="4668821"/>
            <a:ext cx="10356028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911724" y="666965"/>
            <a:ext cx="6362875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987" y="5324306"/>
            <a:ext cx="10341685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D5EF-7D26-425F-8C45-B9312ACE18BC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7987" y="570156"/>
            <a:ext cx="10341684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31" y="2248350"/>
            <a:ext cx="10327340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504" y="616144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1909345-DEE0-4B07-8E32-441AC9DA095E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16144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52352" y="616144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anose="05000000000000000000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anose="05000000000000000000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anose="05000000000000000000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anose="05000000000000000000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2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5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8895" y="1387475"/>
            <a:ext cx="9538335" cy="1732280"/>
          </a:xfrm>
        </p:spPr>
        <p:txBody>
          <a:bodyPr/>
          <a:lstStyle/>
          <a:p>
            <a:r>
              <a:rPr lang="zh-CN" altLang="en-US" sz="7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门店管理系统基本操作</a:t>
            </a:r>
            <a:endParaRPr lang="zh-CN" altLang="en-US" sz="7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orient="vert" idx="4294967295"/>
          </p:nvPr>
        </p:nvSpPr>
        <p:spPr>
          <a:xfrm>
            <a:off x="1102995" y="436245"/>
            <a:ext cx="7137400" cy="644525"/>
          </a:xfrm>
        </p:spPr>
        <p:txBody>
          <a:bodyPr/>
          <a:p>
            <a:pPr algn="l"/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、新品建档流程 </a:t>
            </a:r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商品挂合同（门店）</a:t>
            </a:r>
            <a:endParaRPr lang="zh-CN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670" y="1349375"/>
            <a:ext cx="10600690" cy="46151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2774950" y="4486275"/>
            <a:ext cx="2549525" cy="4178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① 合同 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合同调价单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97420" y="4462145"/>
            <a:ext cx="1019810" cy="4178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② 新增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orient="vert" idx="4294967295"/>
          </p:nvPr>
        </p:nvSpPr>
        <p:spPr>
          <a:xfrm>
            <a:off x="1102995" y="436245"/>
            <a:ext cx="7367270" cy="644525"/>
          </a:xfrm>
        </p:spPr>
        <p:txBody>
          <a:bodyPr/>
          <a:p>
            <a:pPr algn="l"/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、新品建档流程 </a:t>
            </a:r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商品挂合同（门店）</a:t>
            </a:r>
            <a:endParaRPr lang="zh-CN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220" y="1080770"/>
            <a:ext cx="11101070" cy="34880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740410" y="4650105"/>
            <a:ext cx="10850880" cy="19418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marL="342900" indent="-342900">
              <a:buFont typeface="Wingdings" panose="05000000000000000000" charset="0"/>
              <a:buChar char="l"/>
            </a:pPr>
            <a:r>
              <a:rPr lang="zh-CN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工作流程：</a:t>
            </a:r>
            <a:endParaRPr lang="zh-CN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供应商上报新品       店长审批       事业部审核。</a:t>
            </a:r>
            <a:endParaRPr lang="zh-CN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Char char="l"/>
            </a:pPr>
            <a:r>
              <a:rPr lang="zh-CN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使用范围：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所有商品的进货价，均由此版块进行调整，如遇供应商供货价发生变化，需要提前与店长联系，店长审批后进行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合同调价单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的录入，事业部审核通过后，方可执行。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名词解释：店长将新品挂入供应商，录入供货价。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系统统称为挂合同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l"/>
            </a:pP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3030855" y="5096510"/>
            <a:ext cx="321310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625975" y="5096510"/>
            <a:ext cx="321310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orient="vert" idx="4294967295"/>
          </p:nvPr>
        </p:nvSpPr>
        <p:spPr>
          <a:xfrm>
            <a:off x="1102995" y="436245"/>
            <a:ext cx="7854315" cy="644525"/>
          </a:xfrm>
        </p:spPr>
        <p:txBody>
          <a:bodyPr/>
          <a:p>
            <a:pPr algn="l"/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、采购订单操作流程 </a:t>
            </a:r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制订单</a:t>
            </a:r>
            <a:endParaRPr lang="zh-CN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4950" y="1397000"/>
            <a:ext cx="9258300" cy="47136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2672715" y="1823085"/>
            <a:ext cx="2803525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① 采购 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采购订单制单</a:t>
            </a:r>
            <a:endParaRPr lang="zh-CN" altLang="en-US" sz="200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54370" y="1962785"/>
            <a:ext cx="5008880" cy="7226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② 根据实际情况做采购单 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赠品单</a:t>
            </a:r>
            <a:endParaRPr lang="zh-CN" altLang="en-US" sz="200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（陈列货补商品、赠品均用赠品订单入库）</a:t>
            </a:r>
            <a:endParaRPr lang="zh-CN" altLang="zh-CN" sz="200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57165" y="6244590"/>
            <a:ext cx="4569460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注：未挂采购合同的商品，无法做采购订单。</a:t>
            </a:r>
            <a:endParaRPr lang="zh-CN" altLang="en-US" sz="160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orient="vert" idx="4294967295"/>
          </p:nvPr>
        </p:nvSpPr>
        <p:spPr>
          <a:xfrm>
            <a:off x="1102995" y="436245"/>
            <a:ext cx="6445250" cy="644525"/>
          </a:xfrm>
        </p:spPr>
        <p:txBody>
          <a:bodyPr/>
          <a:p>
            <a:pPr algn="l"/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、采购订单操作流程 </a:t>
            </a:r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制订单</a:t>
            </a:r>
            <a:endParaRPr lang="zh-CN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750" y="3714750"/>
            <a:ext cx="10308590" cy="25063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" y="1186815"/>
            <a:ext cx="9632950" cy="28625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orient="vert" idx="4294967295"/>
          </p:nvPr>
        </p:nvSpPr>
        <p:spPr>
          <a:xfrm>
            <a:off x="1102995" y="436245"/>
            <a:ext cx="7566025" cy="644525"/>
          </a:xfrm>
        </p:spPr>
        <p:txBody>
          <a:bodyPr/>
          <a:p>
            <a:pPr algn="l"/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、采购订单操作流程 </a:t>
            </a:r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入库</a:t>
            </a:r>
            <a:endParaRPr lang="zh-CN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94915" y="5118735"/>
            <a:ext cx="5897245" cy="4178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初始订单完成后，需要进行收货 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入库步骤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295" y="1568450"/>
            <a:ext cx="10365740" cy="34778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orient="vert" idx="4294967295"/>
          </p:nvPr>
        </p:nvSpPr>
        <p:spPr>
          <a:xfrm>
            <a:off x="1102995" y="436245"/>
            <a:ext cx="8662035" cy="644525"/>
          </a:xfrm>
        </p:spPr>
        <p:txBody>
          <a:bodyPr/>
          <a:p>
            <a:pPr algn="l"/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、采购订单操作流程 </a:t>
            </a:r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入库</a:t>
            </a:r>
            <a:endParaRPr lang="zh-CN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420" y="1069975"/>
            <a:ext cx="8193405" cy="50501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19545" y="2492375"/>
            <a:ext cx="47625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endParaRPr lang="zh-CN" altLang="en-US" sz="2400" b="1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79925" y="1811655"/>
            <a:ext cx="47625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endParaRPr lang="zh-CN" altLang="en-US" sz="2400" b="1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80185" y="2553335"/>
            <a:ext cx="47625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endParaRPr lang="zh-CN" altLang="en-US" sz="2400" b="1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61465" y="2161540"/>
            <a:ext cx="47625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endParaRPr lang="zh-CN" altLang="en-US" sz="2400" b="1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016365" y="1528445"/>
            <a:ext cx="1708150" cy="2856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① 核对数量</a:t>
            </a:r>
            <a:endParaRPr lang="zh-CN" altLang="en-US" sz="200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② 录入备注</a:t>
            </a:r>
            <a:endParaRPr lang="zh-CN" altLang="en-US" sz="200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③ 收货</a:t>
            </a:r>
            <a:endParaRPr lang="zh-CN" altLang="en-US" sz="200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④ 入库</a:t>
            </a:r>
            <a:endParaRPr lang="zh-CN" altLang="en-US" sz="200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7725" y="5711825"/>
            <a:ext cx="9603740" cy="10274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入库的单据必须与线下手工单一致，如有供应商未按订单送货，有不符的情况，则需要手工修改数量，金额及总金额。（供货价不能手工修改）此单据是作为供应商的结款依据，一式三联。第一联财务，第二联供应商，第三联门店自留。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orient="vert" idx="4294967295"/>
          </p:nvPr>
        </p:nvSpPr>
        <p:spPr>
          <a:xfrm>
            <a:off x="1102995" y="436245"/>
            <a:ext cx="6882130" cy="644525"/>
          </a:xfrm>
        </p:spPr>
        <p:txBody>
          <a:bodyPr/>
          <a:p>
            <a:pPr algn="l"/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、采购退单操作流程 </a:t>
            </a:r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制退单</a:t>
            </a:r>
            <a:endParaRPr lang="zh-CN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565" y="1192530"/>
            <a:ext cx="10773410" cy="50787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079365" y="4074160"/>
            <a:ext cx="403860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与制采购订单流程基本相同</a:t>
            </a:r>
            <a:endParaRPr lang="zh-CN" altLang="en-US" sz="200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orient="vert" idx="4294967295"/>
          </p:nvPr>
        </p:nvSpPr>
        <p:spPr>
          <a:xfrm>
            <a:off x="1102995" y="436245"/>
            <a:ext cx="7846060" cy="644525"/>
          </a:xfrm>
        </p:spPr>
        <p:txBody>
          <a:bodyPr/>
          <a:p>
            <a:pPr algn="l"/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、采购退单操作流程 </a:t>
            </a:r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制退单</a:t>
            </a:r>
            <a:endParaRPr lang="zh-CN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935" y="1485900"/>
            <a:ext cx="10677525" cy="45986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orient="vert" idx="4294967295"/>
          </p:nvPr>
        </p:nvSpPr>
        <p:spPr>
          <a:xfrm>
            <a:off x="1102995" y="436245"/>
            <a:ext cx="7013575" cy="644525"/>
          </a:xfrm>
        </p:spPr>
        <p:txBody>
          <a:bodyPr/>
          <a:p>
            <a:pPr algn="l"/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、采购退单操作流程 </a:t>
            </a:r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出库</a:t>
            </a:r>
            <a:endParaRPr lang="zh-CN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1176020"/>
            <a:ext cx="10948670" cy="41109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551035" y="3695065"/>
            <a:ext cx="47625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endParaRPr lang="zh-CN" altLang="en-US" sz="2400" b="1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61285" y="2557780"/>
            <a:ext cx="47625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endParaRPr lang="zh-CN" altLang="en-US" sz="2400" b="1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29330" y="2549525"/>
            <a:ext cx="47625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⑤</a:t>
            </a:r>
            <a:endParaRPr lang="zh-CN" altLang="en-US" sz="2400" b="1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84825" y="2001520"/>
            <a:ext cx="47625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endParaRPr lang="zh-CN" altLang="en-US" sz="2400" b="1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69360" y="2909570"/>
            <a:ext cx="47625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endParaRPr lang="zh-CN" altLang="en-US" sz="2400" b="1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24355" y="4460875"/>
            <a:ext cx="988695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① 核对数量        ② 确认供应商和门店        ③ 录入备注        ④ 保存退单        ⑤ 出库</a:t>
            </a:r>
            <a:endParaRPr lang="zh-CN" altLang="en-US" sz="200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4130" y="5340985"/>
            <a:ext cx="9603740" cy="10274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此单据是作为供应商的结款依据，一式三联，财务按些单据扣出相应货款。第一联财务，第二联供应商，第三联门店自留。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门店退货给供应商时使用。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orient="vert" idx="4294967295"/>
          </p:nvPr>
        </p:nvSpPr>
        <p:spPr>
          <a:xfrm>
            <a:off x="1102995" y="436245"/>
            <a:ext cx="8529955" cy="644525"/>
          </a:xfrm>
        </p:spPr>
        <p:txBody>
          <a:bodyPr/>
          <a:p>
            <a:pPr algn="l"/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、财务单据处理流程 </a:t>
            </a:r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退单查询</a:t>
            </a:r>
            <a:endParaRPr lang="zh-CN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165" y="1080770"/>
            <a:ext cx="9753600" cy="50565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4850" y="6297295"/>
            <a:ext cx="9603740" cy="4178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工作流程：门店上交已入库单据       财务按单据进行审核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4777740" y="6468745"/>
            <a:ext cx="321310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2913380" y="939165"/>
            <a:ext cx="8268970" cy="668020"/>
          </a:xfrm>
        </p:spPr>
        <p:txBody>
          <a:bodyPr>
            <a:normAutofit/>
          </a:bodyPr>
          <a:lstStyle/>
          <a:p>
            <a:pPr marL="0" algn="l">
              <a:buNone/>
            </a:pPr>
            <a:r>
              <a:rPr lang="zh-CN" altLang="en-US" sz="3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使用谷歌浏览器（</a:t>
            </a:r>
            <a:r>
              <a:rPr lang="en-US" altLang="zh-CN" sz="3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Chrome</a:t>
            </a:r>
            <a:r>
              <a:rPr lang="zh-CN" altLang="en-US" sz="3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）登录门店管理系统</a:t>
            </a:r>
            <a:endParaRPr lang="zh-CN" altLang="en-US" sz="30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algn="l">
              <a:buNone/>
            </a:pPr>
            <a:endParaRPr lang="zh-CN" altLang="en-US" sz="30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225" y="614045"/>
            <a:ext cx="1525905" cy="1318260"/>
          </a:xfrm>
          <a:prstGeom prst="rect">
            <a:avLst/>
          </a:prstGeom>
        </p:spPr>
      </p:pic>
      <p:sp>
        <p:nvSpPr>
          <p:cNvPr id="6" name="内容占位符 1"/>
          <p:cNvSpPr>
            <a:spLocks noGrp="1"/>
          </p:cNvSpPr>
          <p:nvPr/>
        </p:nvSpPr>
        <p:spPr>
          <a:xfrm>
            <a:off x="3502025" y="2113280"/>
            <a:ext cx="5188585" cy="1104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buNone/>
            </a:pPr>
            <a:r>
              <a:rPr lang="en-US" altLang="zh-CN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ebs.cqlezhan.com</a:t>
            </a:r>
            <a:endParaRPr lang="en-US" altLang="zh-CN" sz="4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algn="l">
              <a:buNone/>
            </a:pPr>
            <a:endParaRPr lang="en-US" altLang="zh-CN" sz="4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algn="l">
              <a:buNone/>
            </a:pPr>
            <a:endParaRPr lang="zh-CN" altLang="en-US" sz="30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620" y="3284220"/>
            <a:ext cx="7341870" cy="31076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内容占位符 1"/>
          <p:cNvSpPr>
            <a:spLocks noGrp="1"/>
          </p:cNvSpPr>
          <p:nvPr/>
        </p:nvSpPr>
        <p:spPr>
          <a:xfrm>
            <a:off x="2405380" y="5941695"/>
            <a:ext cx="1403350" cy="520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buNone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登录界面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orient="vert" idx="4294967295"/>
          </p:nvPr>
        </p:nvSpPr>
        <p:spPr>
          <a:xfrm>
            <a:off x="1102995" y="436245"/>
            <a:ext cx="9180195" cy="644525"/>
          </a:xfrm>
        </p:spPr>
        <p:txBody>
          <a:bodyPr/>
          <a:p>
            <a:pPr algn="l"/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、财务单据处理流程 </a:t>
            </a:r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退单审核</a:t>
            </a:r>
            <a:endParaRPr lang="zh-CN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095" y="1325245"/>
            <a:ext cx="10728325" cy="46551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84885" y="5980430"/>
            <a:ext cx="9603740" cy="4178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工作流程：门店上交已出库单据       财务按单据进行审核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orient="vert" idx="4294967295"/>
          </p:nvPr>
        </p:nvSpPr>
        <p:spPr>
          <a:xfrm>
            <a:off x="1102995" y="436245"/>
            <a:ext cx="10210165" cy="644525"/>
          </a:xfrm>
        </p:spPr>
        <p:txBody>
          <a:bodyPr/>
          <a:p>
            <a:pPr algn="l"/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、财务单据处理流程 </a:t>
            </a:r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退单状态</a:t>
            </a:r>
            <a:endParaRPr lang="zh-CN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2"/>
          <p:cNvSpPr>
            <a:spLocks noGrp="1"/>
          </p:cNvSpPr>
          <p:nvPr/>
        </p:nvSpPr>
        <p:spPr>
          <a:xfrm>
            <a:off x="1042035" y="1958340"/>
            <a:ext cx="2713990" cy="3707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Wingdings" panose="05000000000000000000" charset="0"/>
              <a:buChar char="u"/>
            </a:pPr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初始</a:t>
            </a:r>
            <a:endParaRPr lang="zh-CN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buFont typeface="Wingdings" panose="05000000000000000000" charset="0"/>
            </a:pPr>
            <a:endParaRPr lang="zh-CN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Wingdings" panose="05000000000000000000" charset="0"/>
              <a:buChar char="u"/>
            </a:pPr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待入库</a:t>
            </a:r>
            <a:r>
              <a: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待出库</a:t>
            </a:r>
            <a:endParaRPr lang="zh-CN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Wingdings" panose="05000000000000000000" charset="0"/>
              <a:buChar char="u"/>
            </a:pPr>
            <a:endParaRPr lang="zh-CN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Wingdings" panose="05000000000000000000" charset="0"/>
              <a:buChar char="u"/>
            </a:pPr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  <a:endParaRPr lang="zh-CN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buFont typeface="Wingdings" panose="05000000000000000000" charset="0"/>
            </a:pPr>
            <a:endParaRPr lang="zh-CN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Wingdings" panose="05000000000000000000" charset="0"/>
              <a:buChar char="u"/>
            </a:pPr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财务已审</a:t>
            </a:r>
            <a:endParaRPr lang="zh-CN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Wingdings" panose="05000000000000000000" charset="0"/>
              <a:buChar char="u"/>
            </a:pPr>
            <a:endParaRPr lang="zh-CN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Wingdings" panose="05000000000000000000" charset="0"/>
              <a:buChar char="u"/>
            </a:pPr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作废 </a:t>
            </a:r>
            <a:endParaRPr lang="zh-CN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34596"/>
          <a:stretch>
            <a:fillRect/>
          </a:stretch>
        </p:blipFill>
        <p:spPr>
          <a:xfrm>
            <a:off x="4113530" y="1504950"/>
            <a:ext cx="7303770" cy="451040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8764905" y="4030980"/>
            <a:ext cx="826135" cy="561340"/>
          </a:xfrm>
          <a:prstGeom prst="straightConnector1">
            <a:avLst/>
          </a:prstGeom>
          <a:ln w="79375" cap="rnd">
            <a:solidFill>
              <a:srgbClr val="FF0000"/>
            </a:solidFill>
            <a:headEnd type="triangl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8764905" y="1415415"/>
            <a:ext cx="888365" cy="644525"/>
          </a:xfrm>
          <a:prstGeom prst="straightConnector1">
            <a:avLst/>
          </a:prstGeom>
          <a:ln w="79375" cap="rnd">
            <a:solidFill>
              <a:srgbClr val="FF0000"/>
            </a:solidFill>
            <a:headEnd type="triangl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992235" y="997585"/>
            <a:ext cx="2320290" cy="4178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财务未审单据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97010" y="3461385"/>
            <a:ext cx="2320290" cy="4178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财务已审单据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84885" y="5980430"/>
            <a:ext cx="9603740" cy="4178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审核目的：单据是否入库；单据是否已结过账；单蛋白石是否金额有误；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430" y="1640840"/>
            <a:ext cx="11327130" cy="405003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 orient="vert" idx="4294967295"/>
          </p:nvPr>
        </p:nvSpPr>
        <p:spPr>
          <a:xfrm>
            <a:off x="1102995" y="436245"/>
            <a:ext cx="9642475" cy="644525"/>
          </a:xfrm>
        </p:spPr>
        <p:txBody>
          <a:bodyPr/>
          <a:p>
            <a:pPr algn="l"/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、调拨操作流程 </a:t>
            </a:r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调拨单录入</a:t>
            </a:r>
            <a:endParaRPr lang="zh-CN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72740" y="3053715"/>
            <a:ext cx="47625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endParaRPr lang="zh-CN" altLang="en-US" sz="2400" b="1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33800" y="3876040"/>
            <a:ext cx="47625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endParaRPr lang="zh-CN" altLang="en-US" sz="2400" b="1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21825" y="3926840"/>
            <a:ext cx="47625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endParaRPr lang="zh-CN" altLang="en-US" sz="2400" b="1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03880" y="2149475"/>
            <a:ext cx="47625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endParaRPr lang="zh-CN" altLang="en-US" sz="2400" b="1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80580" y="5012055"/>
            <a:ext cx="400494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调拨单完成录入，审核后方可生效</a:t>
            </a:r>
            <a:endParaRPr lang="zh-CN" altLang="en-US" sz="200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9135" y="5785485"/>
            <a:ext cx="9467215" cy="722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工作流程：线下    按实际调拨数量填写        按单据发货         调入调出双方签字</a:t>
            </a:r>
            <a:endParaRPr lang="zh-CN" altLang="en-US" sz="200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线上    按单据录入        店长审核出库</a:t>
            </a:r>
            <a:endParaRPr lang="zh-CN" altLang="en-US" sz="200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6537325" y="5989320"/>
            <a:ext cx="396240" cy="952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8449945" y="5998845"/>
            <a:ext cx="396240" cy="952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1040110" y="5979795"/>
            <a:ext cx="396240" cy="952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496560" y="6280150"/>
            <a:ext cx="396240" cy="952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orient="vert" idx="4294967295"/>
          </p:nvPr>
        </p:nvSpPr>
        <p:spPr>
          <a:xfrm>
            <a:off x="1102995" y="436245"/>
            <a:ext cx="9954895" cy="644525"/>
          </a:xfrm>
        </p:spPr>
        <p:txBody>
          <a:bodyPr/>
          <a:p>
            <a:pPr algn="l"/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、调拨操作流程 </a:t>
            </a:r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调拨单提交</a:t>
            </a:r>
            <a:endParaRPr lang="zh-CN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915" y="1259840"/>
            <a:ext cx="10919460" cy="46894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41320" y="3773805"/>
            <a:ext cx="127508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08015" y="3597275"/>
            <a:ext cx="127508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orient="vert" idx="4294967295"/>
          </p:nvPr>
        </p:nvSpPr>
        <p:spPr>
          <a:xfrm>
            <a:off x="1102995" y="436245"/>
            <a:ext cx="9954895" cy="644525"/>
          </a:xfrm>
        </p:spPr>
        <p:txBody>
          <a:bodyPr/>
          <a:p>
            <a:pPr algn="l"/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、调拨操作流程 </a:t>
            </a:r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调拨单审核 </a:t>
            </a:r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生效</a:t>
            </a:r>
            <a:endParaRPr lang="zh-CN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985" y="1482725"/>
            <a:ext cx="11161395" cy="42868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58110" y="4075430"/>
            <a:ext cx="127508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勾选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37685" y="4193540"/>
            <a:ext cx="361505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审核后立即生效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orient="vert" idx="4294967295"/>
          </p:nvPr>
        </p:nvSpPr>
        <p:spPr>
          <a:xfrm>
            <a:off x="1102995" y="436245"/>
            <a:ext cx="9954895" cy="644525"/>
          </a:xfrm>
        </p:spPr>
        <p:txBody>
          <a:bodyPr/>
          <a:p>
            <a:pPr algn="l"/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、调拨操作流程 </a:t>
            </a:r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调拨单完成</a:t>
            </a:r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查询</a:t>
            </a:r>
            <a:endParaRPr 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915" y="1551305"/>
            <a:ext cx="10726420" cy="41116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orient="vert" idx="4294967295"/>
          </p:nvPr>
        </p:nvSpPr>
        <p:spPr>
          <a:xfrm>
            <a:off x="1102995" y="436245"/>
            <a:ext cx="5193665" cy="644525"/>
          </a:xfrm>
        </p:spPr>
        <p:txBody>
          <a:bodyPr/>
          <a:p>
            <a:pPr algn="l"/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、查询版块介绍 </a:t>
            </a:r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库存查询</a:t>
            </a:r>
            <a:endParaRPr lang="zh-CN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520" y="1705610"/>
            <a:ext cx="11075670" cy="370141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orient="vert" idx="4294967295"/>
          </p:nvPr>
        </p:nvSpPr>
        <p:spPr>
          <a:xfrm>
            <a:off x="1102995" y="436245"/>
            <a:ext cx="8909050" cy="644525"/>
          </a:xfrm>
        </p:spPr>
        <p:txBody>
          <a:bodyPr/>
          <a:p>
            <a:pPr algn="l"/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、查询版块介绍 </a:t>
            </a:r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库存流水查询</a:t>
            </a:r>
            <a:endParaRPr lang="zh-CN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680" y="1687195"/>
            <a:ext cx="10824845" cy="37680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49320" y="5670550"/>
            <a:ext cx="673354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用途：查询单品库存的变动情况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orient="vert" idx="4294967295"/>
          </p:nvPr>
        </p:nvSpPr>
        <p:spPr>
          <a:xfrm>
            <a:off x="1102995" y="436245"/>
            <a:ext cx="9394825" cy="644525"/>
          </a:xfrm>
        </p:spPr>
        <p:txBody>
          <a:bodyPr/>
          <a:p>
            <a:pPr algn="l"/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、查询版块介绍 </a:t>
            </a:r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库存批次查询</a:t>
            </a:r>
            <a:endParaRPr lang="zh-CN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1440180"/>
            <a:ext cx="10883900" cy="37750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74065" y="3918585"/>
            <a:ext cx="666750" cy="1898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49320" y="5670550"/>
            <a:ext cx="673354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用途：查询单品不同批次的进货价格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orient="vert" idx="4294967295"/>
          </p:nvPr>
        </p:nvSpPr>
        <p:spPr>
          <a:xfrm>
            <a:off x="1102995" y="436245"/>
            <a:ext cx="9568180" cy="644525"/>
          </a:xfrm>
        </p:spPr>
        <p:txBody>
          <a:bodyPr/>
          <a:p>
            <a:pPr algn="l"/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、查询版块介绍 </a:t>
            </a:r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商品资料查询</a:t>
            </a:r>
            <a:endParaRPr lang="zh-CN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4065" y="3918585"/>
            <a:ext cx="666750" cy="1898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390" y="1671955"/>
            <a:ext cx="11349990" cy="29044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449320" y="5670550"/>
            <a:ext cx="673354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用途：查询单品基本信息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orient="vert" idx="4294967295"/>
          </p:nvPr>
        </p:nvSpPr>
        <p:spPr>
          <a:xfrm>
            <a:off x="9514840" y="485775"/>
            <a:ext cx="1769110" cy="850900"/>
          </a:xfrm>
        </p:spPr>
        <p:txBody>
          <a:bodyPr/>
          <a:p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修改密码</a:t>
            </a:r>
            <a:endParaRPr lang="zh-CN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b="1932"/>
          <a:stretch>
            <a:fillRect/>
          </a:stretch>
        </p:blipFill>
        <p:spPr>
          <a:xfrm>
            <a:off x="548640" y="485775"/>
            <a:ext cx="6864985" cy="36747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880" y="2616835"/>
            <a:ext cx="3799840" cy="39185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文本框 10"/>
          <p:cNvSpPr txBox="1"/>
          <p:nvPr/>
        </p:nvSpPr>
        <p:spPr>
          <a:xfrm>
            <a:off x="1550670" y="1336675"/>
            <a:ext cx="3559810" cy="4178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① 点击页面右上角自己的名字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78375" y="2458085"/>
            <a:ext cx="2543810" cy="4178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② 点击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修改密码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669915" y="5836920"/>
            <a:ext cx="2035810" cy="4178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③ 完成修改步骤</a:t>
            </a:r>
            <a:endParaRPr lang="en-US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orient="vert" idx="4294967295"/>
          </p:nvPr>
        </p:nvSpPr>
        <p:spPr>
          <a:xfrm>
            <a:off x="1102995" y="436245"/>
            <a:ext cx="8488045" cy="644525"/>
          </a:xfrm>
        </p:spPr>
        <p:txBody>
          <a:bodyPr/>
          <a:p>
            <a:pPr algn="l"/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、价格管理操作流程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门店调价</a:t>
            </a:r>
            <a:endParaRPr lang="zh-CN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785" y="1174750"/>
            <a:ext cx="11003915" cy="47434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23135" y="5918200"/>
            <a:ext cx="6733540" cy="848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工作流程：店长申请       事业部审核       执行 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要求：       同区域的门店必须同价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5144770" y="6160135"/>
            <a:ext cx="4051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7308850" y="6159500"/>
            <a:ext cx="4051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orient="vert" idx="4294967295"/>
          </p:nvPr>
        </p:nvSpPr>
        <p:spPr>
          <a:xfrm>
            <a:off x="1102995" y="436245"/>
            <a:ext cx="7491730" cy="644525"/>
          </a:xfrm>
        </p:spPr>
        <p:txBody>
          <a:bodyPr/>
          <a:p>
            <a:pPr algn="l"/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、价格管理操作流程 </a:t>
            </a:r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门店调价</a:t>
            </a:r>
            <a:endParaRPr lang="zh-CN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890" y="1383665"/>
            <a:ext cx="11158220" cy="34836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42340" y="2451735"/>
            <a:ext cx="47625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endParaRPr lang="zh-CN" altLang="en-US" sz="2400" b="1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10105" y="3743325"/>
            <a:ext cx="47625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endParaRPr lang="zh-CN" altLang="en-US" sz="2400" b="1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53170" y="3856990"/>
            <a:ext cx="47625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endParaRPr lang="zh-CN" altLang="en-US" sz="2400" b="1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01060" y="2256790"/>
            <a:ext cx="47625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endParaRPr lang="zh-CN" altLang="en-US" sz="2400" b="1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1665" y="5210810"/>
            <a:ext cx="1094867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① 选择门店        ② 录入条码 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编码        ③ 输入门店售价        ④ 录入备注</a:t>
            </a:r>
            <a:endParaRPr lang="zh-CN" altLang="en-US" sz="200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orient="vert" idx="4294967295"/>
          </p:nvPr>
        </p:nvSpPr>
        <p:spPr>
          <a:xfrm>
            <a:off x="1102995" y="436245"/>
            <a:ext cx="7525385" cy="644525"/>
          </a:xfrm>
        </p:spPr>
        <p:txBody>
          <a:bodyPr/>
          <a:p>
            <a:pPr algn="l"/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、价格管理操作流程 </a:t>
            </a:r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门店调价</a:t>
            </a:r>
            <a:endParaRPr lang="zh-CN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2340" y="2451735"/>
            <a:ext cx="47625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endParaRPr lang="zh-CN" altLang="en-US" sz="2400" b="1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10105" y="3743325"/>
            <a:ext cx="47625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endParaRPr lang="zh-CN" altLang="en-US" sz="2400" b="1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53170" y="3856990"/>
            <a:ext cx="47625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endParaRPr lang="zh-CN" altLang="en-US" sz="2400" b="1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01060" y="2256790"/>
            <a:ext cx="47625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endParaRPr lang="zh-CN" altLang="en-US" sz="2400" b="1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1185" y="5347970"/>
            <a:ext cx="1094867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门店调价，提交审核，审核通过后生效</a:t>
            </a:r>
            <a:endParaRPr lang="zh-CN" altLang="en-US" sz="200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015" y="1410970"/>
            <a:ext cx="11190605" cy="361569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orient="vert" idx="4294967295"/>
          </p:nvPr>
        </p:nvSpPr>
        <p:spPr>
          <a:xfrm>
            <a:off x="1102995" y="436245"/>
            <a:ext cx="7195185" cy="644525"/>
          </a:xfrm>
        </p:spPr>
        <p:txBody>
          <a:bodyPr/>
          <a:p>
            <a:pPr algn="l"/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、价格管理操作流程 </a:t>
            </a:r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门店调价</a:t>
            </a:r>
            <a:endParaRPr lang="zh-CN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095" y="1467485"/>
            <a:ext cx="11057255" cy="403288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orient="vert" idx="4294967295"/>
          </p:nvPr>
        </p:nvSpPr>
        <p:spPr>
          <a:xfrm>
            <a:off x="1102995" y="436245"/>
            <a:ext cx="8900795" cy="644525"/>
          </a:xfrm>
        </p:spPr>
        <p:txBody>
          <a:bodyPr/>
          <a:p>
            <a:pPr algn="l"/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、前台防损管理操作流程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前台收银流水查询</a:t>
            </a:r>
            <a:endParaRPr lang="zh-CN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870" y="1285240"/>
            <a:ext cx="10716895" cy="45154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37870" y="5916930"/>
            <a:ext cx="1071753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200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功能：查询收银流水，销售明细</a:t>
            </a:r>
            <a:endParaRPr lang="zh-CN" altLang="en-US" sz="200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orient="vert" idx="4294967295"/>
          </p:nvPr>
        </p:nvSpPr>
        <p:spPr>
          <a:xfrm>
            <a:off x="1102995" y="436245"/>
            <a:ext cx="10119995" cy="644525"/>
          </a:xfrm>
        </p:spPr>
        <p:txBody>
          <a:bodyPr/>
          <a:p>
            <a:pPr algn="l"/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、前台防损管理操作流程 </a:t>
            </a:r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前台营业额核对</a:t>
            </a:r>
            <a:endParaRPr lang="zh-CN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7870" y="5216525"/>
            <a:ext cx="1071753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200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功能：查询收银员实收现金、支付宝、微信等</a:t>
            </a:r>
            <a:endParaRPr lang="zh-CN" altLang="en-US" sz="200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870" y="1405890"/>
            <a:ext cx="10828655" cy="365887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orient="vert" idx="4294967295"/>
          </p:nvPr>
        </p:nvSpPr>
        <p:spPr>
          <a:xfrm>
            <a:off x="1102995" y="436245"/>
            <a:ext cx="8587105" cy="644525"/>
          </a:xfrm>
        </p:spPr>
        <p:txBody>
          <a:bodyPr/>
          <a:p>
            <a:pPr algn="l"/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、前台防损管理操作流程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前台收银防损核对</a:t>
            </a:r>
            <a:endParaRPr lang="zh-CN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7870" y="5330825"/>
            <a:ext cx="10717530" cy="722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功能：核对收银员作废收银小票、退货小票是否有授权。</a:t>
            </a:r>
            <a:endParaRPr lang="zh-CN" altLang="en-US" sz="200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如无授权的，则按《收银管理办法》执行。</a:t>
            </a:r>
            <a:endParaRPr lang="zh-CN" altLang="en-US" sz="200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870" y="1455420"/>
            <a:ext cx="10683240" cy="376110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orient="vert" idx="4294967295"/>
          </p:nvPr>
        </p:nvSpPr>
        <p:spPr>
          <a:xfrm>
            <a:off x="1102995" y="436245"/>
            <a:ext cx="10309860" cy="644525"/>
          </a:xfrm>
        </p:spPr>
        <p:txBody>
          <a:bodyPr/>
          <a:p>
            <a:pPr algn="l"/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、前台防损管理操作流程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前台销售对账</a:t>
            </a:r>
            <a:endParaRPr lang="zh-CN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8965" y="5749925"/>
            <a:ext cx="10717530" cy="722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200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功能：保证前台、后台数据一致。如发现数据不一致，财务需要通知门店店员在网络畅通的情    </a:t>
            </a:r>
            <a:endParaRPr lang="zh-CN" altLang="en-US" sz="200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况下，上传数据。此版块的金额不作为收银实收对账依据。</a:t>
            </a:r>
            <a:endParaRPr lang="zh-CN" altLang="en-US" sz="200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965" y="1271270"/>
            <a:ext cx="10975340" cy="437959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orient="vert" idx="4294967295"/>
          </p:nvPr>
        </p:nvSpPr>
        <p:spPr>
          <a:xfrm>
            <a:off x="1102995" y="436245"/>
            <a:ext cx="10309860" cy="644525"/>
          </a:xfrm>
        </p:spPr>
        <p:txBody>
          <a:bodyPr/>
          <a:p>
            <a:pPr algn="l"/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、盘点操作流程 </a:t>
            </a:r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货架管理（门店</a:t>
            </a:r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店长）</a:t>
            </a:r>
            <a:endParaRPr lang="zh-CN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8421"/>
          <a:stretch>
            <a:fillRect/>
          </a:stretch>
        </p:blipFill>
        <p:spPr>
          <a:xfrm>
            <a:off x="1168400" y="1189355"/>
            <a:ext cx="8888095" cy="4302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02995" y="5668010"/>
            <a:ext cx="10717530" cy="722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200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依照门店货架及商品实际分布情况，由门店（或总部协助）录入系统</a:t>
            </a:r>
            <a:endParaRPr lang="zh-CN" altLang="en-US" sz="200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注：未进行货架管理编辑</a:t>
            </a:r>
            <a:r>
              <a:rPr lang="zh-CN" altLang="en-US" sz="2000" b="1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也可盘点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；货架管理有利于提高门店的盘点效率</a:t>
            </a:r>
            <a:endParaRPr lang="zh-CN" altLang="en-US" sz="200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orient="vert" idx="4294967295"/>
          </p:nvPr>
        </p:nvSpPr>
        <p:spPr>
          <a:xfrm>
            <a:off x="1102995" y="436245"/>
            <a:ext cx="10309860" cy="644525"/>
          </a:xfrm>
        </p:spPr>
        <p:txBody>
          <a:bodyPr/>
          <a:p>
            <a:pPr algn="l"/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、盘点操作流程 </a:t>
            </a:r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货架管理（门店</a:t>
            </a:r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店长）</a:t>
            </a:r>
            <a:endParaRPr lang="zh-CN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670" y="1240790"/>
            <a:ext cx="3462020" cy="18897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5" y="3357880"/>
            <a:ext cx="6509385" cy="283591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055" y="1166495"/>
            <a:ext cx="7451725" cy="286004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35" name=" 135"/>
          <p:cNvSpPr/>
          <p:nvPr/>
        </p:nvSpPr>
        <p:spPr>
          <a:xfrm>
            <a:off x="4019550" y="1331595"/>
            <a:ext cx="782320" cy="255270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46315" y="4803140"/>
            <a:ext cx="4277995" cy="722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200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完成货架管理后，系统可以生成更为直观的</a:t>
            </a:r>
            <a:r>
              <a:rPr lang="zh-CN" altLang="en-US" sz="2000" b="1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商品盘点表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货架棚格图</a:t>
            </a:r>
            <a:endParaRPr lang="zh-CN" altLang="en-US" sz="2000" b="1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/>
        </p:nvSpPr>
        <p:spPr>
          <a:xfrm>
            <a:off x="1102995" y="436245"/>
            <a:ext cx="8663305" cy="57429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主要内容：</a:t>
            </a:r>
            <a:endParaRPr lang="zh-CN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、新品建档流程</a:t>
            </a:r>
            <a:endParaRPr lang="zh-CN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、采购订单操作流程</a:t>
            </a:r>
            <a:endParaRPr lang="zh-CN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、采购退单操作流程</a:t>
            </a:r>
            <a:endParaRPr lang="zh-CN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、财务单据处理流程</a:t>
            </a:r>
            <a:endParaRPr lang="zh-CN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、调拨操作流程</a:t>
            </a:r>
            <a:endParaRPr lang="zh-CN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			   6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、查询版块介绍</a:t>
            </a:r>
            <a:endParaRPr lang="zh-CN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			   7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、价格管理操作流程</a:t>
            </a:r>
            <a:endParaRPr lang="zh-CN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			   8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、前台防损管理操作流程</a:t>
            </a:r>
            <a:endParaRPr lang="zh-CN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			   9</a:t>
            </a:r>
            <a:r>
              <a:rPr lang="zh-CN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、盘点操作流程</a:t>
            </a:r>
            <a:endParaRPr lang="zh-CN" altLang="zh-CN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orient="vert" idx="4294967295"/>
          </p:nvPr>
        </p:nvSpPr>
        <p:spPr>
          <a:xfrm>
            <a:off x="1102995" y="436245"/>
            <a:ext cx="10309860" cy="644525"/>
          </a:xfrm>
        </p:spPr>
        <p:txBody>
          <a:bodyPr/>
          <a:p>
            <a:pPr algn="l"/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、盘点操作流程 </a:t>
            </a:r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盘点计划</a:t>
            </a:r>
            <a:endParaRPr lang="zh-CN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105" y="1277620"/>
            <a:ext cx="6562725" cy="31902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170" y="3449320"/>
            <a:ext cx="3001645" cy="3019425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文本框 10"/>
          <p:cNvSpPr txBox="1"/>
          <p:nvPr/>
        </p:nvSpPr>
        <p:spPr>
          <a:xfrm>
            <a:off x="7437755" y="1277620"/>
            <a:ext cx="4128770" cy="1332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200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盘点通常由总部统一安排</a:t>
            </a:r>
            <a:endParaRPr lang="zh-CN" altLang="en-US" sz="200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200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b="1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新增盘点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后，点击</a:t>
            </a:r>
            <a:r>
              <a:rPr lang="zh-CN" altLang="en-US" sz="2000" b="1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开始盘点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，门店即进入盘点状态</a:t>
            </a:r>
            <a:endParaRPr lang="zh-CN" altLang="en-US" sz="200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6105" y="4872355"/>
            <a:ext cx="4532630" cy="1332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200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盘点计划页面附带</a:t>
            </a:r>
            <a:r>
              <a:rPr lang="zh-CN" altLang="en-US" sz="2000" b="1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盘点操作流程</a:t>
            </a:r>
            <a:endParaRPr lang="zh-CN" altLang="en-US" sz="2000" b="1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200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200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盘点前，必须保证前后台数据已上传</a:t>
            </a:r>
            <a:endParaRPr lang="zh-CN" altLang="en-US" sz="200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完毕</a:t>
            </a:r>
            <a:endParaRPr lang="zh-CN" altLang="en-US" sz="200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010" y="1202690"/>
            <a:ext cx="5894705" cy="21869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标题 2"/>
          <p:cNvSpPr>
            <a:spLocks noGrp="1"/>
          </p:cNvSpPr>
          <p:nvPr>
            <p:ph type="title" orient="vert" idx="4294967295"/>
          </p:nvPr>
        </p:nvSpPr>
        <p:spPr>
          <a:xfrm>
            <a:off x="1102995" y="436245"/>
            <a:ext cx="10309860" cy="644525"/>
          </a:xfrm>
        </p:spPr>
        <p:txBody>
          <a:bodyPr/>
          <a:p>
            <a:pPr algn="l"/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、盘点操作流程 </a:t>
            </a:r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盘点单录入</a:t>
            </a:r>
            <a:endParaRPr lang="zh-CN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00" y="3144520"/>
            <a:ext cx="9336405" cy="2783205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1" name="文本框 10"/>
          <p:cNvSpPr txBox="1"/>
          <p:nvPr/>
        </p:nvSpPr>
        <p:spPr>
          <a:xfrm>
            <a:off x="6540500" y="1630045"/>
            <a:ext cx="5412105" cy="1332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200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录入</a:t>
            </a:r>
            <a:r>
              <a:rPr lang="zh-CN" altLang="en-US" sz="2000" b="1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盘点单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盘点修正单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与普通制单流程类似</a:t>
            </a:r>
            <a:endParaRPr lang="zh-CN" altLang="en-US" sz="200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200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/>
            <a:endParaRPr lang="zh-CN" altLang="en-US" sz="2000" b="1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/>
            <a:endParaRPr lang="zh-CN" altLang="en-US" sz="200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orient="vert" idx="4294967295"/>
          </p:nvPr>
        </p:nvSpPr>
        <p:spPr>
          <a:xfrm>
            <a:off x="1102995" y="436245"/>
            <a:ext cx="10309860" cy="644525"/>
          </a:xfrm>
        </p:spPr>
        <p:txBody>
          <a:bodyPr/>
          <a:p>
            <a:pPr algn="l"/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、盘点操作流程 </a:t>
            </a:r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差错汇总</a:t>
            </a:r>
            <a:endParaRPr lang="zh-CN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9600" y="3837940"/>
            <a:ext cx="9506585" cy="1332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200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初盘完成后，选择</a:t>
            </a:r>
            <a:r>
              <a:rPr lang="zh-CN" altLang="en-US" sz="2000" b="1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盘点差错汇总表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，合并盘点数据后，得到盘点差异信息</a:t>
            </a:r>
            <a:endParaRPr lang="zh-CN" altLang="en-US" sz="200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200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/>
            <a:endParaRPr lang="zh-CN" altLang="en-US" sz="2000" b="1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/>
            <a:endParaRPr lang="zh-CN" altLang="en-US" sz="200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073275"/>
            <a:ext cx="11402695" cy="159893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orient="vert" idx="4294967295"/>
          </p:nvPr>
        </p:nvSpPr>
        <p:spPr>
          <a:xfrm>
            <a:off x="1102995" y="436245"/>
            <a:ext cx="10309860" cy="644525"/>
          </a:xfrm>
        </p:spPr>
        <p:txBody>
          <a:bodyPr/>
          <a:p>
            <a:pPr algn="l"/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、盘点操作流程 </a:t>
            </a:r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盘点修正单</a:t>
            </a:r>
            <a:endParaRPr lang="zh-CN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620" y="1178560"/>
            <a:ext cx="8709025" cy="18637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615" y="2598420"/>
            <a:ext cx="9075420" cy="2363470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文本框 10"/>
          <p:cNvSpPr txBox="1"/>
          <p:nvPr/>
        </p:nvSpPr>
        <p:spPr>
          <a:xfrm>
            <a:off x="518795" y="5313045"/>
            <a:ext cx="9506585" cy="1637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200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根据盘点差错进行复盘检查后，录入</a:t>
            </a:r>
            <a:r>
              <a:rPr lang="zh-CN" altLang="en-US" sz="2000" b="1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盘点修正单</a:t>
            </a:r>
            <a:endParaRPr lang="zh-CN" altLang="en-US" sz="2000" b="1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修正单</a:t>
            </a:r>
            <a:r>
              <a:rPr lang="zh-CN" altLang="en-US" sz="2000" b="1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必须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填写差错原因，提交后需要等待审核，审核完成后生效</a:t>
            </a:r>
            <a:endParaRPr lang="zh-CN" altLang="en-US" sz="200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200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/>
            <a:endParaRPr lang="zh-CN" altLang="en-US" sz="2000" b="1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/>
            <a:endParaRPr lang="zh-CN" altLang="en-US" sz="200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orient="vert" idx="4294967295"/>
          </p:nvPr>
        </p:nvSpPr>
        <p:spPr>
          <a:xfrm>
            <a:off x="1102995" y="436245"/>
            <a:ext cx="10309860" cy="644525"/>
          </a:xfrm>
        </p:spPr>
        <p:txBody>
          <a:bodyPr/>
          <a:p>
            <a:pPr algn="l"/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、盘点操作流程</a:t>
            </a:r>
            <a:endParaRPr lang="zh-CN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485" y="1238250"/>
            <a:ext cx="11087100" cy="35128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78485" y="4966970"/>
            <a:ext cx="11146790" cy="1332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200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门店盘点流程完结后，由总部进行审核后</a:t>
            </a:r>
            <a:r>
              <a:rPr lang="zh-CN" altLang="en-US" sz="2000" b="1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结束盘点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200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/>
            <a:endParaRPr lang="zh-CN" altLang="en-US" sz="2000" b="1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/>
            <a:endParaRPr lang="zh-CN" altLang="en-US" sz="200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6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  <a:endParaRPr lang="zh-CN" altLang="en-US" sz="6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Thank You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！！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orient="vert" idx="4294967295"/>
          </p:nvPr>
        </p:nvSpPr>
        <p:spPr>
          <a:xfrm>
            <a:off x="1102995" y="436245"/>
            <a:ext cx="5079365" cy="644525"/>
          </a:xfrm>
        </p:spPr>
        <p:txBody>
          <a:bodyPr/>
          <a:p>
            <a:pPr algn="l"/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、新品建档流程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（门店）</a:t>
            </a:r>
            <a:endParaRPr lang="zh-CN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9195" y="1276350"/>
            <a:ext cx="10221595" cy="52082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3988435" y="1931670"/>
            <a:ext cx="3311525" cy="4178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① 资料建档 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商品资料建档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96380" y="2616835"/>
            <a:ext cx="1527810" cy="4178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② 新增商品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orient="vert" idx="4294967295"/>
          </p:nvPr>
        </p:nvSpPr>
        <p:spPr>
          <a:xfrm>
            <a:off x="1102995" y="436245"/>
            <a:ext cx="5234305" cy="644525"/>
          </a:xfrm>
        </p:spPr>
        <p:txBody>
          <a:bodyPr/>
          <a:p>
            <a:pPr algn="l"/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、新品建档流程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（门店）</a:t>
            </a:r>
            <a:endParaRPr lang="zh-CN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2995" y="1080770"/>
            <a:ext cx="10283190" cy="53397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3758565" y="1824355"/>
            <a:ext cx="4362450" cy="4178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根据商品，正确填入商品信息资料。</a:t>
            </a:r>
            <a:endParaRPr lang="zh-CN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orient="vert" idx="4294967295"/>
          </p:nvPr>
        </p:nvSpPr>
        <p:spPr>
          <a:xfrm>
            <a:off x="1102995" y="436245"/>
            <a:ext cx="5234305" cy="644525"/>
          </a:xfrm>
        </p:spPr>
        <p:txBody>
          <a:bodyPr/>
          <a:p>
            <a:pPr algn="l"/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、新品建档流程</a:t>
            </a:r>
            <a:endParaRPr lang="zh-CN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120" y="1431925"/>
            <a:ext cx="6739890" cy="44729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7841615" y="2820035"/>
            <a:ext cx="3085465" cy="7226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zh-CN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品类资料建档</a:t>
            </a:r>
            <a:endParaRPr lang="zh-CN" altLang="zh-CN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通常由总部统一编辑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zh-CN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l="1206"/>
          <a:stretch>
            <a:fillRect/>
          </a:stretch>
        </p:blipFill>
        <p:spPr>
          <a:xfrm>
            <a:off x="5876925" y="4793615"/>
            <a:ext cx="3329305" cy="122682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485" y="1296670"/>
            <a:ext cx="6859905" cy="35693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标题 2"/>
          <p:cNvSpPr>
            <a:spLocks noGrp="1"/>
          </p:cNvSpPr>
          <p:nvPr>
            <p:ph type="title" orient="vert" idx="4294967295"/>
          </p:nvPr>
        </p:nvSpPr>
        <p:spPr>
          <a:xfrm>
            <a:off x="1102995" y="436245"/>
            <a:ext cx="5234305" cy="644525"/>
          </a:xfrm>
        </p:spPr>
        <p:txBody>
          <a:bodyPr/>
          <a:p>
            <a:pPr algn="l"/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、新品建档流程</a:t>
            </a:r>
            <a:endParaRPr lang="zh-CN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41615" y="2820035"/>
            <a:ext cx="3514090" cy="7226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zh-CN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品牌资料管理</a:t>
            </a:r>
            <a:endParaRPr lang="zh-CN" altLang="zh-CN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通常由总部统一编辑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zh-CN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l="46730"/>
          <a:stretch>
            <a:fillRect/>
          </a:stretch>
        </p:blipFill>
        <p:spPr>
          <a:xfrm>
            <a:off x="6605905" y="4330065"/>
            <a:ext cx="3155315" cy="196151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orient="vert" idx="4294967295"/>
          </p:nvPr>
        </p:nvSpPr>
        <p:spPr>
          <a:xfrm>
            <a:off x="1102995" y="436245"/>
            <a:ext cx="5234305" cy="644525"/>
          </a:xfrm>
        </p:spPr>
        <p:txBody>
          <a:bodyPr/>
          <a:p>
            <a:pPr algn="l"/>
            <a:r>
              <a: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、新品建档流程</a:t>
            </a:r>
            <a:endParaRPr lang="zh-CN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4540" y="2724150"/>
            <a:ext cx="3514090" cy="10274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zh-CN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供应商资料建档</a:t>
            </a:r>
            <a:endParaRPr lang="zh-CN" altLang="zh-CN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通常由总部统一编辑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zh-CN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门店协助提供相关信息</a:t>
            </a:r>
            <a:endParaRPr lang="zh-CN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930" y="1257300"/>
            <a:ext cx="7228205" cy="46456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2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谢谢大家"/>
</p:tagLst>
</file>

<file path=ppt/tags/tag2.xml><?xml version="1.0" encoding="utf-8"?>
<p:tagLst xmlns:p="http://schemas.openxmlformats.org/presentationml/2006/main">
  <p:tag name="MH" val="20151012171736"/>
  <p:tag name="MH_LIBRARY" val="GRAPHIC"/>
  <p:tag name="KSO_WM_TEMPLATE_CATEGORY" val="custom"/>
  <p:tag name="KSO_WM_TEMPLATE_INDEX" val="160144"/>
  <p:tag name="KSO_WM_TAG_VERSION" val="1.0"/>
  <p:tag name="KSO_WM_SLIDE_ID" val="custom160144_27"/>
  <p:tag name="KSO_WM_SLIDE_INDEX" val="27"/>
  <p:tag name="KSO_WM_SLIDE_ITEM_CNT" val="2"/>
  <p:tag name="KSO_WM_SLIDE_LAYOUT" val="b_a"/>
  <p:tag name="KSO_WM_SLIDE_LAYOUT_CNT" val="1_1"/>
  <p:tag name="KSO_WM_SLIDE_TYPE" val="endPage"/>
  <p:tag name="KSO_WM_BEAUTIFY_FLAG" val="#wm#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精装书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精装书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0</TotalTime>
  <Words>2403</Words>
  <Application>WPS 演示</Application>
  <PresentationFormat>自定义</PresentationFormat>
  <Paragraphs>302</Paragraphs>
  <Slides>45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4" baseType="lpstr">
      <vt:lpstr>Arial</vt:lpstr>
      <vt:lpstr>宋体</vt:lpstr>
      <vt:lpstr>Wingdings</vt:lpstr>
      <vt:lpstr>微软雅黑</vt:lpstr>
      <vt:lpstr>Book Antiqua</vt:lpstr>
      <vt:lpstr>RomanS</vt:lpstr>
      <vt:lpstr>Calibri</vt:lpstr>
      <vt:lpstr>Wingdings</vt:lpstr>
      <vt:lpstr>精装书</vt:lpstr>
      <vt:lpstr>门店管理系统基本操作</vt:lpstr>
      <vt:lpstr>PowerPoint 演示文稿</vt:lpstr>
      <vt:lpstr>修改密码</vt:lpstr>
      <vt:lpstr>PowerPoint 演示文稿</vt:lpstr>
      <vt:lpstr>1、新品建档流程（门店）</vt:lpstr>
      <vt:lpstr>1、新品建档流程（门店）</vt:lpstr>
      <vt:lpstr>1、新品建档流程</vt:lpstr>
      <vt:lpstr>1、新品建档流程</vt:lpstr>
      <vt:lpstr>1、新品建档流程</vt:lpstr>
      <vt:lpstr>1、新品建档流程 - 商品挂合同（门店）</vt:lpstr>
      <vt:lpstr>1、新品建档流程 - 商品挂合同（门店）</vt:lpstr>
      <vt:lpstr>2、采购订单操作流程 - 制订单</vt:lpstr>
      <vt:lpstr>2、采购订单操作流程 - 制订单</vt:lpstr>
      <vt:lpstr>2、采购订单操作流程 - 入库</vt:lpstr>
      <vt:lpstr>2、采购订单操作流程 - 入库</vt:lpstr>
      <vt:lpstr>3、采购退单操作流程 - 制退单</vt:lpstr>
      <vt:lpstr>3、采购退单操作流程 - 制退单</vt:lpstr>
      <vt:lpstr>3、采购退单操作流程 - 出库</vt:lpstr>
      <vt:lpstr>4、财务单据处理流程 - 订单/退单查询</vt:lpstr>
      <vt:lpstr>4、财务单据处理流程 - 订单/退单审核</vt:lpstr>
      <vt:lpstr>4、财务单据处理流程 - 订单/退单状态</vt:lpstr>
      <vt:lpstr>5、调拨操作流程 - 调拨单录入</vt:lpstr>
      <vt:lpstr>5、调拨操作流程 - 调拨单提交</vt:lpstr>
      <vt:lpstr>5、调拨操作流程 - 调拨单审核 / 生效</vt:lpstr>
      <vt:lpstr>5、调拨操作流程 - 调拨单完成/查询</vt:lpstr>
      <vt:lpstr>6、查询版块介绍 - 库存查询</vt:lpstr>
      <vt:lpstr>6、查询版块介绍 - 库存流水查询</vt:lpstr>
      <vt:lpstr>6、查询版块介绍 - 库存批次查询</vt:lpstr>
      <vt:lpstr>6、查询版块介绍 - 商品资料查询</vt:lpstr>
      <vt:lpstr>7、价格管理操作流程 - 门店调价</vt:lpstr>
      <vt:lpstr>7、价格管理操作流程 - 门店调价</vt:lpstr>
      <vt:lpstr>7、价格管理操作流程 - 门店调价</vt:lpstr>
      <vt:lpstr>7、价格管理操作流程 - 门店调价</vt:lpstr>
      <vt:lpstr>8、前台防损管理操作流程 - 前台收银流水查询</vt:lpstr>
      <vt:lpstr>8、前台防损管理操作流程 - 前台营业额核对</vt:lpstr>
      <vt:lpstr>8、前台防损管理操作流程 - 前台收银防损核对</vt:lpstr>
      <vt:lpstr>8、前台防损管理操作流程 - 前台销售对账</vt:lpstr>
      <vt:lpstr>9、盘点操作流程 - 货架管理（门店/店长）</vt:lpstr>
      <vt:lpstr>9、盘点操作流程 - 货架管理（门店/店长）</vt:lpstr>
      <vt:lpstr>9、盘点操作流程 - 盘点计划</vt:lpstr>
      <vt:lpstr>9、盘点操作流程 - 盘点单录入</vt:lpstr>
      <vt:lpstr>9、盘点操作流程 - 差错汇总</vt:lpstr>
      <vt:lpstr>9、盘点操作流程 - 盘点修正单</vt:lpstr>
      <vt:lpstr>9、盘点操作流程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57</cp:revision>
  <dcterms:created xsi:type="dcterms:W3CDTF">2016-12-07T00:50:00Z</dcterms:created>
  <dcterms:modified xsi:type="dcterms:W3CDTF">2017-03-31T02:18:24Z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