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0" r:id="rId4"/>
    <p:sldId id="293" r:id="rId5"/>
    <p:sldId id="29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92" r:id="rId43"/>
    <p:sldId id="30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1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D8D13-04B0-4984-80F5-2FBB89827E04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F62A-061A-4C84-AB30-16B7A61F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8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3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6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196B-F598-4E74-9567-79C3CE0A963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79AE-F589-4B36-A337-9FAD5349A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12" Type="http://schemas.openxmlformats.org/officeDocument/2006/relationships/image" Target="../media/image36.png"/><Relationship Id="rId17" Type="http://schemas.openxmlformats.org/officeDocument/2006/relationships/image" Target="../media/image26.png"/><Relationship Id="rId2" Type="http://schemas.openxmlformats.org/officeDocument/2006/relationships/image" Target="../media/image32.png"/><Relationship Id="rId16" Type="http://schemas.openxmlformats.org/officeDocument/2006/relationships/image" Target="../media/image2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34.png"/><Relationship Id="rId19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749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TransX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系列方法介绍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5761" y="3834050"/>
            <a:ext cx="9144000" cy="139304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贺文强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hewenqiang@pku.edu.com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2015.11.5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6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en-US" altLang="zh-CN" dirty="0"/>
              <a:t> (NIPS-13)</a:t>
            </a:r>
          </a:p>
          <a:p>
            <a:pPr lvl="1"/>
            <a:r>
              <a:rPr lang="en-US" altLang="zh-CN" dirty="0" smtClean="0"/>
              <a:t>Link Prediction</a:t>
            </a:r>
          </a:p>
          <a:p>
            <a:pPr lvl="2"/>
            <a:r>
              <a:rPr lang="zh-CN" altLang="en-US" dirty="0"/>
              <a:t>对一</a:t>
            </a:r>
            <a:r>
              <a:rPr lang="zh-CN" altLang="en-US" dirty="0" smtClean="0"/>
              <a:t>条正确的</a:t>
            </a:r>
            <a:r>
              <a:rPr lang="en-US" altLang="zh-CN" dirty="0" smtClean="0"/>
              <a:t>SPO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</a:t>
            </a:r>
            <a:r>
              <a:rPr lang="zh-CN" altLang="en-US" dirty="0"/>
              <a:t>替换</a:t>
            </a:r>
            <a:r>
              <a:rPr lang="zh-CN" altLang="en-US" dirty="0" smtClean="0"/>
              <a:t>为任意实体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计算测试集中正确的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</a:t>
            </a:r>
            <a:r>
              <a:rPr lang="zh-CN" altLang="en-US" dirty="0" smtClean="0"/>
              <a:t>排在前十占比 </a:t>
            </a:r>
            <a:r>
              <a:rPr lang="en-US" altLang="zh-CN" dirty="0" smtClean="0"/>
              <a:t>Hit@10</a:t>
            </a:r>
          </a:p>
          <a:p>
            <a:pPr lvl="2"/>
            <a:r>
              <a:rPr lang="zh-CN" altLang="en-US" dirty="0" smtClean="0"/>
              <a:t>计算测试集排序值的 </a:t>
            </a:r>
            <a:r>
              <a:rPr lang="en-US" altLang="zh-CN" dirty="0" smtClean="0"/>
              <a:t>Mean Rank</a:t>
            </a:r>
          </a:p>
          <a:p>
            <a:pPr lvl="1"/>
            <a:r>
              <a:rPr lang="en-US" altLang="zh-CN" dirty="0" smtClean="0"/>
              <a:t>Triple Classification</a:t>
            </a:r>
          </a:p>
          <a:p>
            <a:pPr lvl="2"/>
            <a:r>
              <a:rPr lang="zh-CN" altLang="en-US" dirty="0" smtClean="0"/>
              <a:t>给定的测试集包含</a:t>
            </a:r>
            <a:r>
              <a:rPr lang="en-US" altLang="zh-CN" dirty="0" smtClean="0"/>
              <a:t>SPO</a:t>
            </a:r>
            <a:r>
              <a:rPr lang="zh-CN" altLang="en-US" dirty="0" smtClean="0"/>
              <a:t>的正例与负例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二分类问题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计算测试集预测结果的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Recall</a:t>
            </a:r>
          </a:p>
          <a:p>
            <a:pPr lvl="1"/>
            <a:r>
              <a:rPr lang="en-US" altLang="zh-CN" dirty="0" err="1" smtClean="0"/>
              <a:t>DataSet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5297063"/>
            <a:ext cx="3744416" cy="12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en-US" altLang="zh-CN" dirty="0"/>
              <a:t> (NIPS-13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2636912"/>
            <a:ext cx="6943725" cy="175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4845844"/>
            <a:ext cx="6953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en-US" altLang="zh-CN" dirty="0"/>
              <a:t> </a:t>
            </a:r>
            <a:r>
              <a:rPr lang="en-US" altLang="zh-CN" dirty="0" smtClean="0"/>
              <a:t>(AAAI-14)</a:t>
            </a:r>
          </a:p>
          <a:p>
            <a:pPr lvl="1"/>
            <a:r>
              <a:rPr lang="en-US" altLang="zh-CN" b="1" dirty="0"/>
              <a:t>Knowledge Graph Embedding by Translating on </a:t>
            </a:r>
            <a:r>
              <a:rPr lang="en-US" altLang="zh-CN" b="1" dirty="0" err="1"/>
              <a:t>Hyperplanes</a:t>
            </a:r>
            <a:endParaRPr lang="en-US" altLang="zh-CN" b="1" dirty="0"/>
          </a:p>
          <a:p>
            <a:pPr lvl="1"/>
            <a:r>
              <a:rPr lang="zh-CN" altLang="en-US" dirty="0" smtClean="0"/>
              <a:t>隐变量表示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目标函数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564" y="2846949"/>
            <a:ext cx="2234752" cy="2424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37" y="2829162"/>
            <a:ext cx="3591654" cy="3780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291" y="3574520"/>
            <a:ext cx="4771757" cy="4453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291" y="4725145"/>
            <a:ext cx="3924300" cy="523875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87" y="563721"/>
            <a:ext cx="2251514" cy="141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7001" y="563721"/>
            <a:ext cx="1439999" cy="16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en-US" altLang="zh-CN" dirty="0"/>
              <a:t>(AAAI-14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Hit@10 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701520"/>
            <a:ext cx="7486650" cy="78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74" y="2837463"/>
            <a:ext cx="6981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en-US" altLang="zh-CN" dirty="0"/>
              <a:t>(AAAI-14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Hit@10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问题方面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59" y="3267485"/>
            <a:ext cx="6623926" cy="820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45" y="4088043"/>
            <a:ext cx="6647710" cy="6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en-US" altLang="zh-CN" dirty="0"/>
              <a:t>(AAAI-14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Hit@10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问题方面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4" y="774942"/>
            <a:ext cx="6912429" cy="56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776"/>
            <a:ext cx="8435280" cy="4525962"/>
          </a:xfrm>
        </p:spPr>
        <p:txBody>
          <a:bodyPr/>
          <a:lstStyle/>
          <a:p>
            <a:r>
              <a:rPr lang="en-US" altLang="zh-CN" dirty="0" err="1" smtClean="0"/>
              <a:t>TransR</a:t>
            </a:r>
            <a:r>
              <a:rPr lang="en-US" altLang="zh-CN" dirty="0" smtClean="0"/>
              <a:t> (AAAI-15)</a:t>
            </a:r>
          </a:p>
          <a:p>
            <a:pPr lvl="1"/>
            <a:r>
              <a:rPr lang="en-US" altLang="zh-CN" b="1" dirty="0"/>
              <a:t>Learning Entity and Relation </a:t>
            </a:r>
            <a:r>
              <a:rPr lang="en-US" altLang="zh-CN" b="1" dirty="0" err="1"/>
              <a:t>Embeddings</a:t>
            </a:r>
            <a:r>
              <a:rPr lang="en-US" altLang="zh-CN" b="1" dirty="0"/>
              <a:t> for Knowledge Graph </a:t>
            </a:r>
            <a:r>
              <a:rPr lang="en-US" altLang="zh-CN" b="1" dirty="0"/>
              <a:t>Completion</a:t>
            </a:r>
          </a:p>
          <a:p>
            <a:pPr lvl="1"/>
            <a:r>
              <a:rPr lang="zh-CN" altLang="en-US" dirty="0" smtClean="0"/>
              <a:t>隐变量表示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sz="18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6" y="4478552"/>
            <a:ext cx="3136031" cy="1868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97" y="3287347"/>
            <a:ext cx="2762250" cy="400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486" y="4030675"/>
            <a:ext cx="2857500" cy="371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597" y="4909989"/>
            <a:ext cx="4464496" cy="4040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379" y="5787231"/>
            <a:ext cx="5616624" cy="6715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598" y="4413464"/>
            <a:ext cx="4810125" cy="447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844" y="2030574"/>
            <a:ext cx="1870755" cy="2029969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34" y="365125"/>
            <a:ext cx="2251514" cy="141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5761" y="333488"/>
            <a:ext cx="1439999" cy="16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TransR</a:t>
            </a:r>
            <a:r>
              <a:rPr lang="en-US" altLang="zh-CN" dirty="0" smtClean="0"/>
              <a:t> (AAAI-15)</a:t>
            </a:r>
          </a:p>
          <a:p>
            <a:pPr lvl="1"/>
            <a:r>
              <a:rPr lang="en-US" altLang="zh-CN" dirty="0" smtClean="0"/>
              <a:t>Link Prediction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36" y="2748097"/>
            <a:ext cx="8601822" cy="14579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34" y="4415734"/>
            <a:ext cx="8533465" cy="15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TransR</a:t>
            </a:r>
            <a:r>
              <a:rPr lang="en-US" altLang="zh-CN" dirty="0" smtClean="0"/>
              <a:t> (AAAI-15)</a:t>
            </a:r>
          </a:p>
          <a:p>
            <a:pPr lvl="1"/>
            <a:r>
              <a:rPr lang="en-US" altLang="zh-CN" dirty="0" smtClean="0"/>
              <a:t>Link Prediction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问题方面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58" y="3178045"/>
            <a:ext cx="8734425" cy="933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4" y="4111312"/>
            <a:ext cx="9399883" cy="15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TransR</a:t>
            </a:r>
            <a:r>
              <a:rPr lang="en-US" altLang="zh-CN" dirty="0" smtClean="0"/>
              <a:t> (AAAI-15)</a:t>
            </a:r>
          </a:p>
          <a:p>
            <a:pPr lvl="1"/>
            <a:r>
              <a:rPr lang="en-US" altLang="zh-CN" dirty="0" smtClean="0"/>
              <a:t>Triple Classification 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780929"/>
            <a:ext cx="5328592" cy="3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提纲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知识库补全</a:t>
            </a:r>
            <a:endParaRPr lang="en-US" altLang="zh-CN" dirty="0" smtClean="0"/>
          </a:p>
          <a:p>
            <a:r>
              <a:rPr lang="zh-CN" altLang="en-US" dirty="0"/>
              <a:t>调研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Knowledge Graph Embedding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TransD</a:t>
            </a:r>
            <a:r>
              <a:rPr lang="en-US" altLang="zh-CN" dirty="0" smtClean="0"/>
              <a:t> (ACL-15)</a:t>
            </a:r>
          </a:p>
          <a:p>
            <a:pPr lvl="1"/>
            <a:r>
              <a:rPr lang="en-US" altLang="zh-CN" b="1" dirty="0"/>
              <a:t>Knowledge Graph Embedding via Dynamic Mapping </a:t>
            </a:r>
            <a:r>
              <a:rPr lang="en-US" altLang="zh-CN" b="1" dirty="0" smtClean="0"/>
              <a:t>Matrix</a:t>
            </a:r>
          </a:p>
          <a:p>
            <a:pPr lvl="1"/>
            <a:r>
              <a:rPr lang="zh-CN" altLang="en-US" dirty="0" smtClean="0"/>
              <a:t>隐变量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打分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77" y="2919721"/>
            <a:ext cx="4705655" cy="1813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20" y="3078835"/>
            <a:ext cx="2019300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52" y="3137435"/>
            <a:ext cx="255270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573" y="4390377"/>
            <a:ext cx="25908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691" y="5614744"/>
            <a:ext cx="3181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方法总结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94" y="2024706"/>
            <a:ext cx="3522132" cy="15025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23" y="1904874"/>
            <a:ext cx="3253696" cy="19383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15" y="1960785"/>
            <a:ext cx="1848206" cy="2005501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30" y="269297"/>
            <a:ext cx="2409070" cy="151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2" y="2369296"/>
            <a:ext cx="1439999" cy="1631998"/>
          </a:xfrm>
          <a:prstGeom prst="rect">
            <a:avLst/>
          </a:prstGeom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3" y="374993"/>
            <a:ext cx="3187193" cy="52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3" y="1098180"/>
            <a:ext cx="3187193" cy="59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1578" y="3963357"/>
            <a:ext cx="2019300" cy="6667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9275" y="4858535"/>
            <a:ext cx="2552700" cy="3714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5900" y="5364259"/>
            <a:ext cx="2590800" cy="3429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0625" y="6042725"/>
            <a:ext cx="3181350" cy="5715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7212" y="4071395"/>
            <a:ext cx="2762250" cy="4000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1971" y="4545842"/>
            <a:ext cx="2857500" cy="3714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7212" y="5535709"/>
            <a:ext cx="4464496" cy="40402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96078" y="6003855"/>
            <a:ext cx="4810125" cy="67155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96078" y="4990238"/>
            <a:ext cx="4810125" cy="44767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1421" y="4711001"/>
            <a:ext cx="2972693" cy="38166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5216187"/>
            <a:ext cx="3585029" cy="44536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5776607"/>
            <a:ext cx="3530467" cy="5238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479" y="4343563"/>
            <a:ext cx="3492988" cy="2330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629871" y="4071394"/>
            <a:ext cx="4848153" cy="26850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725223" y="3978340"/>
            <a:ext cx="3287008" cy="2685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031611" y="308888"/>
            <a:ext cx="3693612" cy="14610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3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TransD</a:t>
            </a:r>
            <a:r>
              <a:rPr lang="en-US" altLang="zh-CN" dirty="0" smtClean="0"/>
              <a:t> (ACL-15)</a:t>
            </a:r>
          </a:p>
          <a:p>
            <a:pPr lvl="1"/>
            <a:r>
              <a:rPr lang="en-US" altLang="zh-CN" dirty="0" smtClean="0"/>
              <a:t>Link Prediction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91" y="2852936"/>
            <a:ext cx="7858125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15" y="3717033"/>
            <a:ext cx="7848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TransD</a:t>
            </a:r>
            <a:r>
              <a:rPr lang="en-US" altLang="zh-CN" dirty="0" smtClean="0"/>
              <a:t> (ACL-15)</a:t>
            </a:r>
          </a:p>
          <a:p>
            <a:pPr lvl="1"/>
            <a:r>
              <a:rPr lang="en-US" altLang="zh-CN" dirty="0"/>
              <a:t>Link Prediction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问题方面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943225"/>
            <a:ext cx="845820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6" y="3878500"/>
            <a:ext cx="8201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TransD</a:t>
            </a:r>
            <a:r>
              <a:rPr lang="en-US" altLang="zh-CN" dirty="0" smtClean="0"/>
              <a:t> (ACL-15)</a:t>
            </a:r>
          </a:p>
          <a:p>
            <a:pPr lvl="1"/>
            <a:r>
              <a:rPr lang="en-US" altLang="zh-CN" dirty="0" smtClean="0"/>
              <a:t>Triple Classification 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8" y="473678"/>
            <a:ext cx="5631092" cy="57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TransD</a:t>
            </a:r>
            <a:r>
              <a:rPr lang="en-US" altLang="zh-CN" dirty="0"/>
              <a:t> (ACL-15)</a:t>
            </a:r>
          </a:p>
          <a:p>
            <a:pPr lvl="1"/>
            <a:r>
              <a:rPr lang="zh-CN" altLang="en-US" dirty="0" smtClean="0"/>
              <a:t>参数对比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4" y="2857918"/>
            <a:ext cx="12193814" cy="34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相关论文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TransE</a:t>
            </a:r>
            <a:r>
              <a:rPr lang="en-US" altLang="zh-CN" dirty="0" smtClean="0"/>
              <a:t>  (NIPS-13)</a:t>
            </a:r>
          </a:p>
          <a:p>
            <a:pPr lvl="1"/>
            <a:r>
              <a:rPr lang="en-US" altLang="zh-CN" dirty="0" err="1" smtClean="0"/>
              <a:t>TransH</a:t>
            </a:r>
            <a:r>
              <a:rPr lang="en-US" altLang="zh-CN" dirty="0" smtClean="0"/>
              <a:t>  (AAAI-14)</a:t>
            </a:r>
          </a:p>
          <a:p>
            <a:pPr lvl="1"/>
            <a:r>
              <a:rPr lang="en-US" altLang="zh-CN" dirty="0" err="1" smtClean="0"/>
              <a:t>TransR</a:t>
            </a:r>
            <a:r>
              <a:rPr lang="en-US" altLang="zh-CN" dirty="0"/>
              <a:t> </a:t>
            </a:r>
            <a:r>
              <a:rPr lang="en-US" altLang="zh-CN" dirty="0" smtClean="0"/>
              <a:t> (AAAI-15)</a:t>
            </a:r>
          </a:p>
          <a:p>
            <a:pPr lvl="1"/>
            <a:r>
              <a:rPr lang="en-US" altLang="zh-CN" dirty="0" err="1" smtClean="0"/>
              <a:t>TransD</a:t>
            </a:r>
            <a:r>
              <a:rPr lang="en-US" altLang="zh-CN" dirty="0" smtClean="0"/>
              <a:t>  (ACL-15)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TransM</a:t>
            </a:r>
            <a:r>
              <a:rPr lang="en-US" altLang="zh-CN" dirty="0" smtClean="0">
                <a:solidFill>
                  <a:srgbClr val="FF0000"/>
                </a:solidFill>
              </a:rPr>
              <a:t>  (PALIC-14)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TransF</a:t>
            </a:r>
            <a:r>
              <a:rPr lang="en-US" altLang="zh-CN" dirty="0" smtClean="0">
                <a:solidFill>
                  <a:srgbClr val="FF0000"/>
                </a:solidFill>
              </a:rPr>
              <a:t>   (arXiv:2015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TransA</a:t>
            </a:r>
            <a:r>
              <a:rPr lang="en-US" altLang="zh-CN" dirty="0" smtClean="0">
                <a:solidFill>
                  <a:srgbClr val="0070C0"/>
                </a:solidFill>
              </a:rPr>
              <a:t>   (</a:t>
            </a:r>
            <a:r>
              <a:rPr lang="en-US" altLang="zh-CN" dirty="0">
                <a:solidFill>
                  <a:srgbClr val="0070C0"/>
                </a:solidFill>
              </a:rPr>
              <a:t>arXiv:2015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TransG</a:t>
            </a:r>
            <a:r>
              <a:rPr lang="en-US" altLang="zh-CN" dirty="0" smtClean="0">
                <a:solidFill>
                  <a:srgbClr val="0070C0"/>
                </a:solidFill>
              </a:rPr>
              <a:t>   (</a:t>
            </a:r>
            <a:r>
              <a:rPr lang="en-US" altLang="zh-CN" dirty="0">
                <a:solidFill>
                  <a:srgbClr val="0070C0"/>
                </a:solidFill>
              </a:rPr>
              <a:t>arXiv:2015)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2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err="1" smtClean="0"/>
              <a:t>TransM</a:t>
            </a:r>
            <a:r>
              <a:rPr lang="en-US" altLang="zh-CN" dirty="0" smtClean="0"/>
              <a:t> (PALIC-14)</a:t>
            </a:r>
          </a:p>
          <a:p>
            <a:pPr lvl="1"/>
            <a:r>
              <a:rPr lang="en-US" altLang="zh-CN" dirty="0"/>
              <a:t>Transition-based Knowledge Graph Embedding with Relational </a:t>
            </a:r>
            <a:r>
              <a:rPr lang="en-US" altLang="zh-CN" dirty="0" smtClean="0"/>
              <a:t>Mapping Properties</a:t>
            </a:r>
          </a:p>
          <a:p>
            <a:pPr lvl="1"/>
            <a:r>
              <a:rPr lang="zh-CN" altLang="en-US" dirty="0" smtClean="0"/>
              <a:t>隐变量表示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27" y="4642480"/>
            <a:ext cx="3724275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10" y="4543644"/>
            <a:ext cx="2952534" cy="626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651" y="2756847"/>
            <a:ext cx="4274953" cy="16518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20" y="5818854"/>
            <a:ext cx="3672408" cy="7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3200" dirty="0" err="1"/>
              <a:t>TransF</a:t>
            </a:r>
            <a:r>
              <a:rPr lang="en-US" altLang="zh-CN" sz="3200" dirty="0"/>
              <a:t> </a:t>
            </a:r>
          </a:p>
          <a:p>
            <a:pPr lvl="1"/>
            <a:r>
              <a:rPr lang="en-US" altLang="zh-CN" dirty="0" err="1"/>
              <a:t>Knowlege</a:t>
            </a:r>
            <a:r>
              <a:rPr lang="en-US" altLang="zh-CN" dirty="0"/>
              <a:t> Graph Embedding by Flexible </a:t>
            </a:r>
            <a:r>
              <a:rPr lang="en-US" altLang="zh-CN" dirty="0" smtClean="0"/>
              <a:t>Translation</a:t>
            </a:r>
          </a:p>
          <a:p>
            <a:pPr lvl="1"/>
            <a:r>
              <a:rPr lang="zh-CN" altLang="en-US" dirty="0" smtClean="0"/>
              <a:t>隐变量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58" y="39550"/>
            <a:ext cx="5287955" cy="2237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58" y="2811905"/>
            <a:ext cx="5458117" cy="30445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73" y="4044724"/>
            <a:ext cx="29718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384" y="5351636"/>
            <a:ext cx="4676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TransF</a:t>
            </a:r>
            <a:endParaRPr lang="en-US" altLang="zh-CN" dirty="0" smtClean="0"/>
          </a:p>
          <a:p>
            <a:pPr lvl="1"/>
            <a:r>
              <a:rPr lang="en-US" altLang="zh-CN" dirty="0"/>
              <a:t>Link Prediction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00" y="3249693"/>
            <a:ext cx="9696400" cy="1225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57" y="4610612"/>
            <a:ext cx="10217743" cy="14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知识库补全任务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0" y="1712233"/>
            <a:ext cx="10646229" cy="4595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知识库补全：根据知识库已有知识（</a:t>
            </a:r>
            <a:r>
              <a:rPr lang="en-US" altLang="zh-CN" dirty="0" smtClean="0"/>
              <a:t>SPO</a:t>
            </a:r>
            <a:r>
              <a:rPr lang="zh-CN" altLang="en-US" dirty="0" smtClean="0"/>
              <a:t>三元组），预测新知识（监督学习）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作为信息抽取方法的一种重要的补充</a:t>
            </a:r>
            <a:endParaRPr lang="en-US" altLang="zh-CN" dirty="0" smtClean="0"/>
          </a:p>
          <a:p>
            <a:pPr lvl="2"/>
            <a:endParaRPr lang="en-US" altLang="zh-CN" sz="1800" dirty="0" smtClean="0"/>
          </a:p>
          <a:p>
            <a:pPr lvl="1"/>
            <a:r>
              <a:rPr lang="zh-CN" altLang="en-US" dirty="0"/>
              <a:t>子任务：</a:t>
            </a:r>
            <a:endParaRPr lang="en-US" altLang="zh-CN" dirty="0"/>
          </a:p>
          <a:p>
            <a:pPr lvl="2"/>
            <a:r>
              <a:rPr lang="en-US" altLang="zh-CN" dirty="0" smtClean="0"/>
              <a:t>Link Prediction</a:t>
            </a:r>
          </a:p>
          <a:p>
            <a:pPr lvl="3"/>
            <a:r>
              <a:rPr lang="zh-CN" altLang="en-US" dirty="0" smtClean="0"/>
              <a:t>已有知识图谱中两个节点之间是否有边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两个实体之间是否有某种关系</a:t>
            </a:r>
            <a:r>
              <a:rPr lang="en-US" altLang="zh-CN" dirty="0" smtClean="0"/>
              <a:t>  </a:t>
            </a:r>
          </a:p>
          <a:p>
            <a:pPr lvl="2"/>
            <a:r>
              <a:rPr lang="en-US" altLang="zh-CN" dirty="0" smtClean="0"/>
              <a:t>Triple Classification</a:t>
            </a:r>
          </a:p>
          <a:p>
            <a:pPr lvl="3"/>
            <a:r>
              <a:rPr lang="zh-CN" altLang="en-US" dirty="0" smtClean="0"/>
              <a:t>给定一条</a:t>
            </a:r>
            <a:r>
              <a:rPr lang="zh-CN" altLang="en-US" dirty="0"/>
              <a:t>通过</a:t>
            </a:r>
            <a:r>
              <a:rPr lang="zh-CN" altLang="en-US" dirty="0" smtClean="0"/>
              <a:t>信息抽取方法获得的</a:t>
            </a:r>
            <a:r>
              <a:rPr lang="en-US" altLang="zh-CN" dirty="0" smtClean="0"/>
              <a:t>SPO</a:t>
            </a:r>
            <a:r>
              <a:rPr lang="zh-CN" altLang="en-US" dirty="0" smtClean="0"/>
              <a:t>三元组，根据置信度判定正负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Link Prediction 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问题方面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91" y="3315026"/>
            <a:ext cx="9289437" cy="8562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97" y="4306186"/>
            <a:ext cx="8816707" cy="11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Triple Classification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20" y="2696696"/>
            <a:ext cx="7741479" cy="39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51" y="365125"/>
            <a:ext cx="6706592" cy="55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提纲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知识库补全</a:t>
            </a:r>
            <a:endParaRPr lang="en-US" altLang="zh-CN" dirty="0" smtClean="0"/>
          </a:p>
          <a:p>
            <a:r>
              <a:rPr lang="zh-CN" altLang="en-US" dirty="0"/>
              <a:t>调研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TransX</a:t>
            </a:r>
            <a:r>
              <a:rPr lang="zh-CN" altLang="en-US" dirty="0" smtClean="0">
                <a:solidFill>
                  <a:srgbClr val="FF0000"/>
                </a:solidFill>
              </a:rPr>
              <a:t>系列改进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应用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Knowledge Graph Embedding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TransX</a:t>
            </a:r>
            <a:r>
              <a:rPr lang="en-US" altLang="zh-CN" dirty="0"/>
              <a:t> </a:t>
            </a:r>
            <a:r>
              <a:rPr lang="zh-CN" altLang="en-US" dirty="0" smtClean="0"/>
              <a:t>系列论文特点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提出了打分函数和目标函数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TransR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TransD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在隐变量表示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即引入投影矩阵的意义说明上，分别有不同的故事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TransF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改变了打分函数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种改进思路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原始空间相似那些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latent space </a:t>
            </a:r>
            <a:r>
              <a:rPr lang="zh-CN" altLang="en-US" dirty="0" smtClean="0"/>
              <a:t>也相似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类似推荐系统里面的协同过滤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Semantically </a:t>
            </a:r>
            <a:r>
              <a:rPr lang="en-US" altLang="zh-CN" dirty="0"/>
              <a:t>Smooth Knowledge Graph 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ACL-15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关系路径： 儿子</a:t>
            </a:r>
            <a:r>
              <a:rPr lang="en-US" altLang="zh-CN" dirty="0" smtClean="0"/>
              <a:t>+ </a:t>
            </a:r>
            <a:r>
              <a:rPr lang="zh-CN" altLang="en-US" dirty="0" smtClean="0"/>
              <a:t>儿子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孙子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那么是否可以把“</a:t>
            </a:r>
            <a:r>
              <a:rPr lang="zh-CN" altLang="en-US" dirty="0" smtClean="0"/>
              <a:t>儿子</a:t>
            </a:r>
            <a:r>
              <a:rPr lang="en-US" altLang="zh-CN" dirty="0" smtClean="0"/>
              <a:t>+ </a:t>
            </a:r>
            <a:r>
              <a:rPr lang="zh-CN" altLang="en-US" dirty="0" smtClean="0"/>
              <a:t>儿子”这个关系路径也</a:t>
            </a:r>
            <a:r>
              <a:rPr lang="en-US" altLang="zh-CN" dirty="0" smtClean="0"/>
              <a:t>embedding </a:t>
            </a:r>
            <a:r>
              <a:rPr lang="zh-CN" altLang="en-US" dirty="0" smtClean="0"/>
              <a:t>成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 lvl="2"/>
            <a:r>
              <a:rPr lang="en-US" altLang="zh-CN" dirty="0"/>
              <a:t>Modeling Relation Paths for Representation Learning of Knowledge </a:t>
            </a:r>
            <a:r>
              <a:rPr lang="en-US" altLang="zh-CN" dirty="0" smtClean="0"/>
              <a:t>Bases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EMNLP-15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SSE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 smtClean="0"/>
              <a:t>Semantically Smooth Knowledge Graph Embedding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40" y="3224115"/>
            <a:ext cx="4890634" cy="797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23882" y="2633034"/>
            <a:ext cx="282991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Laplacian Eigenmaps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80" y="3069834"/>
            <a:ext cx="2808491" cy="9643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279" y="4935512"/>
            <a:ext cx="2808491" cy="786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540" y="4839583"/>
            <a:ext cx="5109936" cy="9788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02854" y="5927587"/>
            <a:ext cx="282991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Locally Linear Embedding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SSE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）实验结果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830" y="376463"/>
            <a:ext cx="4391025" cy="1495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95" y="2423313"/>
            <a:ext cx="8099652" cy="1408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349" y="4112327"/>
            <a:ext cx="8538718" cy="23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PTransE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/>
              <a:t>Modeling Relation Paths for Representation </a:t>
            </a:r>
            <a:r>
              <a:rPr lang="en-US" altLang="zh-CN" dirty="0" smtClean="0"/>
              <a:t>Learning </a:t>
            </a:r>
            <a:r>
              <a:rPr lang="en-US" altLang="zh-CN" dirty="0"/>
              <a:t>of Knowledge </a:t>
            </a:r>
            <a:r>
              <a:rPr lang="en-US" altLang="zh-CN" dirty="0" smtClean="0"/>
              <a:t>Bases</a:t>
            </a:r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目标函数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73" y="3519275"/>
            <a:ext cx="3762032" cy="25704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58" y="3044160"/>
            <a:ext cx="4764725" cy="475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52" y="3615727"/>
            <a:ext cx="4246336" cy="6411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4" y="4737810"/>
            <a:ext cx="4535124" cy="5744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418" y="5447196"/>
            <a:ext cx="4042816" cy="5576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658" y="6017377"/>
            <a:ext cx="4257675" cy="400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673" y="0"/>
            <a:ext cx="3399298" cy="23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PTransR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/>
              <a:t>Modeling Relation Paths for Representation Learning of Knowledge </a:t>
            </a:r>
            <a:r>
              <a:rPr lang="en-US" altLang="zh-CN" dirty="0" smtClean="0"/>
              <a:t>Bases</a:t>
            </a:r>
          </a:p>
          <a:p>
            <a:pPr lvl="1"/>
            <a:r>
              <a:rPr lang="zh-CN" altLang="en-US" dirty="0" smtClean="0"/>
              <a:t>关系路径的概率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关系路径的表示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57" y="3018894"/>
            <a:ext cx="3427686" cy="6855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08" y="4317529"/>
            <a:ext cx="4061306" cy="17834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445" y="4201767"/>
            <a:ext cx="3073841" cy="653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96" y="4901917"/>
            <a:ext cx="2689179" cy="6146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316" y="5508521"/>
            <a:ext cx="2754970" cy="5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PTransR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/>
              <a:t>Modeling Relation Paths for Representation Learning of Knowledge </a:t>
            </a:r>
            <a:r>
              <a:rPr lang="en-US" altLang="zh-CN" dirty="0" smtClean="0"/>
              <a:t>Bases</a:t>
            </a:r>
          </a:p>
          <a:p>
            <a:pPr lvl="1"/>
            <a:r>
              <a:rPr lang="zh-CN" altLang="en-US" dirty="0" smtClean="0"/>
              <a:t>实验结果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92" y="2829917"/>
            <a:ext cx="4754336" cy="3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知识库补全任务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1" y="1712233"/>
            <a:ext cx="8229600" cy="4595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学术界</a:t>
            </a:r>
            <a:r>
              <a:rPr lang="zh-CN" altLang="en-US" dirty="0" smtClean="0"/>
              <a:t>相关方法</a:t>
            </a:r>
            <a:endParaRPr lang="en-US" altLang="zh-CN" dirty="0" smtClean="0"/>
          </a:p>
          <a:p>
            <a:pPr lvl="1"/>
            <a:r>
              <a:rPr lang="en-US" altLang="zh-CN" dirty="0"/>
              <a:t>Based on </a:t>
            </a:r>
            <a:r>
              <a:rPr lang="en-US" altLang="zh-CN" dirty="0" smtClean="0"/>
              <a:t>rules</a:t>
            </a:r>
          </a:p>
          <a:p>
            <a:pPr lvl="2"/>
            <a:r>
              <a:rPr lang="en-US" altLang="zh-CN" dirty="0" smtClean="0"/>
              <a:t>Horn rules</a:t>
            </a:r>
            <a:endParaRPr lang="en-US" altLang="zh-CN" dirty="0"/>
          </a:p>
          <a:p>
            <a:pPr lvl="1"/>
            <a:r>
              <a:rPr lang="en-US" altLang="zh-CN" dirty="0"/>
              <a:t>Based on Markov random </a:t>
            </a:r>
            <a:r>
              <a:rPr lang="en-US" altLang="zh-CN" dirty="0" smtClean="0"/>
              <a:t>fields</a:t>
            </a:r>
          </a:p>
          <a:p>
            <a:pPr lvl="2"/>
            <a:r>
              <a:rPr lang="en-US" altLang="zh-CN" dirty="0" smtClean="0"/>
              <a:t>make inferences via first-order  or probabilistic soft logic 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path ranking </a:t>
            </a:r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Ni Lao. </a:t>
            </a:r>
            <a:r>
              <a:rPr lang="en-US" altLang="zh-CN" dirty="0"/>
              <a:t>Gardner, Matt, </a:t>
            </a:r>
            <a:r>
              <a:rPr lang="en-US" altLang="zh-CN" dirty="0" smtClean="0"/>
              <a:t>et al. </a:t>
            </a:r>
            <a:r>
              <a:rPr lang="zh-CN" altLang="en-US" dirty="0" smtClean="0"/>
              <a:t>（</a:t>
            </a:r>
            <a:r>
              <a:rPr lang="en-US" altLang="zh-CN" dirty="0"/>
              <a:t> ML-10 </a:t>
            </a:r>
            <a:r>
              <a:rPr lang="en-US" altLang="zh-CN" dirty="0" smtClean="0"/>
              <a:t>,EMNLP-11/12/13/14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Based on representation </a:t>
            </a:r>
            <a:r>
              <a:rPr lang="en-US" altLang="zh-CN" dirty="0" smtClean="0"/>
              <a:t>learning</a:t>
            </a:r>
          </a:p>
          <a:p>
            <a:pPr lvl="2"/>
            <a:r>
              <a:rPr lang="zh-CN" altLang="en-US" dirty="0" smtClean="0"/>
              <a:t>将知识图谱的实体和关系表示为低维向量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TransX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Matrix/Tensor Factorization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26" y="2535876"/>
            <a:ext cx="5040560" cy="32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PTransR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/>
              <a:t>Modeling Relation Paths for Representation Learning of Knowledge </a:t>
            </a:r>
            <a:r>
              <a:rPr lang="en-US" altLang="zh-CN" dirty="0" smtClean="0"/>
              <a:t>Bases</a:t>
            </a:r>
          </a:p>
          <a:p>
            <a:pPr lvl="1"/>
            <a:r>
              <a:rPr lang="zh-CN" altLang="en-US" dirty="0" smtClean="0"/>
              <a:t>实验结果</a:t>
            </a:r>
            <a:endParaRPr lang="en-US" altLang="zh-CN" dirty="0"/>
          </a:p>
          <a:p>
            <a:pPr lvl="2"/>
            <a:r>
              <a:rPr lang="zh-CN" altLang="en-US" dirty="0" smtClean="0"/>
              <a:t>缓解</a:t>
            </a:r>
            <a:r>
              <a:rPr lang="en-US" altLang="zh-CN" dirty="0" smtClean="0"/>
              <a:t>1-N</a:t>
            </a:r>
            <a:r>
              <a:rPr lang="zh-CN" altLang="en-US" dirty="0" smtClean="0"/>
              <a:t>方面</a:t>
            </a:r>
            <a:endParaRPr lang="en-US" altLang="zh-CN" dirty="0" smtClean="0"/>
          </a:p>
          <a:p>
            <a:pPr lvl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65" y="2713821"/>
            <a:ext cx="8143649" cy="37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PTransR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ACL-15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en-US" altLang="zh-CN" dirty="0"/>
              <a:t>Modeling Relation Paths for Representation Learning of Knowledge </a:t>
            </a:r>
            <a:r>
              <a:rPr lang="en-US" altLang="zh-CN" dirty="0" smtClean="0"/>
              <a:t>Bases</a:t>
            </a:r>
          </a:p>
          <a:p>
            <a:pPr lvl="1"/>
            <a:r>
              <a:rPr lang="zh-CN" altLang="en-US" dirty="0" smtClean="0"/>
              <a:t>实验结果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05" y="2784494"/>
            <a:ext cx="4585154" cy="4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知识库补全</a:t>
            </a:r>
            <a:endParaRPr lang="en-US" altLang="zh-CN" dirty="0" smtClean="0"/>
          </a:p>
          <a:p>
            <a:pPr lvl="1"/>
            <a:r>
              <a:rPr lang="zh-CN" altLang="en-US" dirty="0"/>
              <a:t>实体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41" y="3285013"/>
            <a:ext cx="8538718" cy="23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8285" y="2656114"/>
            <a:ext cx="10247085" cy="1187677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提纲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知识库补全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调研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TransX</a:t>
            </a:r>
            <a:r>
              <a:rPr lang="zh-CN" altLang="en-US" dirty="0" smtClean="0">
                <a:solidFill>
                  <a:srgbClr val="FF0000"/>
                </a:solidFill>
              </a:rPr>
              <a:t>系列方法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扩展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TransX</a:t>
            </a:r>
            <a:r>
              <a:rPr lang="zh-CN" altLang="en-US" dirty="0" smtClean="0"/>
              <a:t>系列改进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Knowledge Graph Embedding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相关论文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E10602"/>
                </a:solidFill>
              </a:rPr>
              <a:t>TransE</a:t>
            </a:r>
            <a:r>
              <a:rPr lang="en-US" altLang="zh-CN" dirty="0" smtClean="0">
                <a:solidFill>
                  <a:srgbClr val="E10602"/>
                </a:solidFill>
              </a:rPr>
              <a:t>  (NIPS-13)</a:t>
            </a:r>
          </a:p>
          <a:p>
            <a:pPr lvl="1"/>
            <a:r>
              <a:rPr lang="en-US" altLang="zh-CN" dirty="0" err="1" smtClean="0">
                <a:solidFill>
                  <a:srgbClr val="E10602"/>
                </a:solidFill>
              </a:rPr>
              <a:t>TransH</a:t>
            </a:r>
            <a:r>
              <a:rPr lang="en-US" altLang="zh-CN" dirty="0" smtClean="0">
                <a:solidFill>
                  <a:srgbClr val="E10602"/>
                </a:solidFill>
              </a:rPr>
              <a:t>  (AAAI-14)</a:t>
            </a:r>
          </a:p>
          <a:p>
            <a:pPr lvl="1"/>
            <a:r>
              <a:rPr lang="en-US" altLang="zh-CN" dirty="0" err="1" smtClean="0">
                <a:solidFill>
                  <a:srgbClr val="E10602"/>
                </a:solidFill>
              </a:rPr>
              <a:t>TransR</a:t>
            </a:r>
            <a:r>
              <a:rPr lang="en-US" altLang="zh-CN" dirty="0">
                <a:solidFill>
                  <a:srgbClr val="E10602"/>
                </a:solidFill>
              </a:rPr>
              <a:t> </a:t>
            </a:r>
            <a:r>
              <a:rPr lang="en-US" altLang="zh-CN" dirty="0" smtClean="0">
                <a:solidFill>
                  <a:srgbClr val="E10602"/>
                </a:solidFill>
              </a:rPr>
              <a:t> (AAAI-15)</a:t>
            </a:r>
          </a:p>
          <a:p>
            <a:pPr lvl="1"/>
            <a:r>
              <a:rPr lang="en-US" altLang="zh-CN" dirty="0" err="1" smtClean="0">
                <a:solidFill>
                  <a:srgbClr val="E10602"/>
                </a:solidFill>
              </a:rPr>
              <a:t>TransD</a:t>
            </a:r>
            <a:r>
              <a:rPr lang="en-US" altLang="zh-CN" dirty="0" smtClean="0">
                <a:solidFill>
                  <a:srgbClr val="E10602"/>
                </a:solidFill>
              </a:rPr>
              <a:t>  (ACL-15)</a:t>
            </a:r>
          </a:p>
          <a:p>
            <a:pPr lvl="1"/>
            <a:r>
              <a:rPr lang="en-US" altLang="zh-CN" dirty="0" err="1" smtClean="0"/>
              <a:t>TransM</a:t>
            </a:r>
            <a:r>
              <a:rPr lang="en-US" altLang="zh-CN" dirty="0" smtClean="0"/>
              <a:t>  (PALIC-14)</a:t>
            </a:r>
          </a:p>
          <a:p>
            <a:pPr lvl="1"/>
            <a:r>
              <a:rPr lang="en-US" altLang="zh-CN" dirty="0" err="1" smtClean="0"/>
              <a:t>TransF</a:t>
            </a:r>
            <a:r>
              <a:rPr lang="en-US" altLang="zh-CN" dirty="0" smtClean="0"/>
              <a:t>   (arXiv:2015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TransA</a:t>
            </a:r>
            <a:r>
              <a:rPr lang="en-US" altLang="zh-CN" dirty="0" smtClean="0"/>
              <a:t>   (</a:t>
            </a:r>
            <a:r>
              <a:rPr lang="en-US" altLang="zh-CN" dirty="0"/>
              <a:t>arXiv:2015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TransG</a:t>
            </a:r>
            <a:r>
              <a:rPr lang="en-US" altLang="zh-CN" dirty="0" smtClean="0"/>
              <a:t>   (</a:t>
            </a:r>
            <a:r>
              <a:rPr lang="en-US" altLang="zh-CN" dirty="0"/>
              <a:t>arXiv:2015)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294257" cy="42352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2"/>
            <a:r>
              <a:rPr lang="zh-CN" altLang="en-US" dirty="0"/>
              <a:t>定义知识库实体和关系的隐变量表示（</a:t>
            </a:r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matrix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定义打分函数（</a:t>
            </a:r>
            <a:r>
              <a:rPr lang="en-US" altLang="zh-CN" dirty="0"/>
              <a:t>score function</a:t>
            </a:r>
            <a:r>
              <a:rPr lang="zh-CN" altLang="en-US" dirty="0"/>
              <a:t>）表示已有知识关系</a:t>
            </a:r>
            <a:endParaRPr lang="en-US" altLang="zh-CN" dirty="0"/>
          </a:p>
          <a:p>
            <a:pPr lvl="2"/>
            <a:r>
              <a:rPr lang="zh-CN" altLang="en-US" dirty="0"/>
              <a:t>定义目标函数，学习</a:t>
            </a:r>
            <a:r>
              <a:rPr lang="zh-CN" altLang="en-US" dirty="0"/>
              <a:t>实体和关系的</a:t>
            </a:r>
            <a:r>
              <a:rPr lang="zh-CN" altLang="en-US" dirty="0"/>
              <a:t>隐变量</a:t>
            </a:r>
            <a:endParaRPr lang="en-US" altLang="zh-CN" dirty="0"/>
          </a:p>
          <a:p>
            <a:pPr lvl="2"/>
            <a:r>
              <a:rPr lang="zh-CN" altLang="en-US" dirty="0"/>
              <a:t>根据隐变量和打分函数，输出所预测新知识的概率或分类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sz="1800" dirty="0" smtClean="0"/>
          </a:p>
          <a:p>
            <a:pPr lvl="1"/>
            <a:r>
              <a:rPr lang="zh-CN" altLang="en-US" sz="2200" dirty="0" smtClean="0"/>
              <a:t>个人建议</a:t>
            </a:r>
            <a:endParaRPr lang="en-US" altLang="zh-CN" sz="2200" dirty="0" smtClean="0"/>
          </a:p>
          <a:p>
            <a:pPr lvl="2"/>
            <a:r>
              <a:rPr lang="en-US" altLang="zh-CN" dirty="0" err="1" smtClean="0"/>
              <a:t>TransE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作为第一篇论文奠定了基础  （</a:t>
            </a:r>
            <a:r>
              <a:rPr lang="en-US" altLang="zh-CN" dirty="0" smtClean="0"/>
              <a:t>Google Scholar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86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非常建议在</a:t>
            </a:r>
            <a:r>
              <a:rPr lang="en-US" altLang="zh-CN" dirty="0" smtClean="0"/>
              <a:t>Google Scholar </a:t>
            </a:r>
            <a:r>
              <a:rPr lang="zh-CN" altLang="en-US" dirty="0" smtClean="0"/>
              <a:t>中 看看这些引用文章</a:t>
            </a:r>
            <a:r>
              <a:rPr lang="en-US" altLang="zh-CN" dirty="0"/>
              <a:t> </a:t>
            </a:r>
            <a:r>
              <a:rPr lang="zh-CN" altLang="en-US" dirty="0" smtClean="0"/>
              <a:t>（很多高水平的会议，也有很多</a:t>
            </a:r>
            <a:r>
              <a:rPr lang="en-US" altLang="zh-CN" dirty="0" err="1" smtClean="0"/>
              <a:t>arXiv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</a:t>
            </a:r>
            <a:r>
              <a:rPr lang="en-US" altLang="zh-CN" dirty="0" err="1" smtClean="0"/>
              <a:t>TransE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上改进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有意思的论文就得一个系列的看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4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TransX</a:t>
            </a:r>
            <a:r>
              <a:rPr lang="zh-CN" altLang="en-US" dirty="0"/>
              <a:t>系列方法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TransE</a:t>
            </a:r>
            <a:r>
              <a:rPr lang="en-US" altLang="zh-CN" dirty="0"/>
              <a:t>(NIPS-13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/>
              <a:t>Translating </a:t>
            </a:r>
            <a:r>
              <a:rPr lang="en-US" altLang="zh-CN" b="1" dirty="0" err="1"/>
              <a:t>Embeddings</a:t>
            </a:r>
            <a:r>
              <a:rPr lang="en-US" altLang="zh-CN" b="1" dirty="0"/>
              <a:t> for </a:t>
            </a:r>
            <a:r>
              <a:rPr lang="en-US" altLang="zh-CN" b="1" dirty="0" err="1"/>
              <a:t>ModelingMulti</a:t>
            </a:r>
            <a:r>
              <a:rPr lang="en-US" altLang="zh-CN" b="1" dirty="0"/>
              <a:t>-relational </a:t>
            </a:r>
            <a:r>
              <a:rPr lang="en-US" altLang="zh-CN" b="1" dirty="0"/>
              <a:t>Data</a:t>
            </a:r>
            <a:endParaRPr lang="en-US" altLang="zh-CN" b="1" dirty="0"/>
          </a:p>
          <a:p>
            <a:pPr lvl="1"/>
            <a:r>
              <a:rPr lang="zh-CN" altLang="en-US" dirty="0" smtClean="0"/>
              <a:t>隐变量表示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打分函数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基本思想是</a:t>
            </a:r>
            <a:r>
              <a:rPr lang="en-US" altLang="zh-CN" dirty="0" smtClean="0"/>
              <a:t>h (</a:t>
            </a:r>
            <a:r>
              <a:rPr lang="zh-CN" altLang="en-US" dirty="0" smtClean="0"/>
              <a:t>头词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r (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迁移</a:t>
            </a:r>
            <a:r>
              <a:rPr lang="en-US" altLang="zh-CN" dirty="0" smtClean="0"/>
              <a:t>(translation) </a:t>
            </a:r>
            <a:r>
              <a:rPr lang="zh-CN" altLang="en-US" dirty="0" smtClean="0"/>
              <a:t>之后的向量与相应的</a:t>
            </a:r>
            <a:r>
              <a:rPr lang="en-US" altLang="zh-CN" dirty="0" smtClean="0"/>
              <a:t>t(</a:t>
            </a:r>
            <a:r>
              <a:rPr lang="zh-CN" altLang="en-US" dirty="0" smtClean="0"/>
              <a:t>尾词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之间的差值，越小表示越匹配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2"/>
            <a:r>
              <a:rPr lang="zh-CN" altLang="en-US" dirty="0"/>
              <a:t>最小</a:t>
            </a:r>
            <a:r>
              <a:rPr lang="zh-CN" altLang="en-US" dirty="0" smtClean="0"/>
              <a:t>化基于间隔的排序损失函数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7" y="2680339"/>
            <a:ext cx="1008112" cy="93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16" y="2764884"/>
            <a:ext cx="1080120" cy="95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16" y="4515120"/>
            <a:ext cx="3027400" cy="38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519786"/>
            <a:ext cx="1617484" cy="10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17" y="5777086"/>
            <a:ext cx="3838096" cy="5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497" y="4366042"/>
            <a:ext cx="1034493" cy="1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TransX</a:t>
            </a:r>
            <a:r>
              <a:rPr lang="zh-CN" altLang="en-US" dirty="0" smtClean="0"/>
              <a:t>系列方法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TransE</a:t>
            </a:r>
            <a:r>
              <a:rPr lang="en-US" altLang="zh-CN" dirty="0" smtClean="0"/>
              <a:t> (NIPS-13)</a:t>
            </a:r>
          </a:p>
          <a:p>
            <a:pPr lvl="1"/>
            <a:r>
              <a:rPr lang="zh-CN" altLang="en-US" dirty="0" smtClean="0"/>
              <a:t>优点：模型简单，参数规模少，适用</a:t>
            </a:r>
            <a:r>
              <a:rPr lang="en-US" altLang="zh-CN" dirty="0" smtClean="0"/>
              <a:t>1-1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缺点：对</a:t>
            </a:r>
            <a:r>
              <a:rPr lang="en-US" altLang="zh-CN" dirty="0" smtClean="0"/>
              <a:t>1-N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关系的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端实体的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效果差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之后一系列的论文都是为了改进这个缺点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284985"/>
            <a:ext cx="3240360" cy="12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1082</Words>
  <Application>Microsoft Office PowerPoint</Application>
  <PresentationFormat>宽屏</PresentationFormat>
  <Paragraphs>311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黑体</vt:lpstr>
      <vt:lpstr>宋体</vt:lpstr>
      <vt:lpstr>Arial</vt:lpstr>
      <vt:lpstr>Calibri</vt:lpstr>
      <vt:lpstr>Calibri Light</vt:lpstr>
      <vt:lpstr>Office 主题</vt:lpstr>
      <vt:lpstr>TransX 系列方法介绍 </vt:lpstr>
      <vt:lpstr>提纲</vt:lpstr>
      <vt:lpstr>知识库补全任务</vt:lpstr>
      <vt:lpstr>知识库补全任务</vt:lpstr>
      <vt:lpstr>提纲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TransX系列方法</vt:lpstr>
      <vt:lpstr>提纲</vt:lpstr>
      <vt:lpstr>TransX系列改进</vt:lpstr>
      <vt:lpstr>TransX系列改进</vt:lpstr>
      <vt:lpstr>TransX系列改进</vt:lpstr>
      <vt:lpstr>TransX系列改进</vt:lpstr>
      <vt:lpstr>TransX系列改进</vt:lpstr>
      <vt:lpstr>TransX系列改进</vt:lpstr>
      <vt:lpstr>TransX系列改进</vt:lpstr>
      <vt:lpstr>TransX系列改进</vt:lpstr>
      <vt:lpstr>应用点</vt:lpstr>
      <vt:lpstr>Q &amp; A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He,Wenqiang</dc:creator>
  <cp:lastModifiedBy>He,Wenqiang</cp:lastModifiedBy>
  <cp:revision>33</cp:revision>
  <dcterms:created xsi:type="dcterms:W3CDTF">2015-11-05T02:14:33Z</dcterms:created>
  <dcterms:modified xsi:type="dcterms:W3CDTF">2015-11-05T04:28:20Z</dcterms:modified>
</cp:coreProperties>
</file>