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256" r:id="rId2"/>
    <p:sldId id="257" r:id="rId3"/>
    <p:sldId id="324" r:id="rId4"/>
    <p:sldId id="258" r:id="rId5"/>
    <p:sldId id="356" r:id="rId6"/>
    <p:sldId id="357" r:id="rId7"/>
    <p:sldId id="342" r:id="rId8"/>
    <p:sldId id="358" r:id="rId9"/>
    <p:sldId id="371" r:id="rId10"/>
    <p:sldId id="372" r:id="rId11"/>
    <p:sldId id="368" r:id="rId12"/>
    <p:sldId id="330" r:id="rId13"/>
    <p:sldId id="331" r:id="rId14"/>
    <p:sldId id="332" r:id="rId15"/>
    <p:sldId id="333" r:id="rId16"/>
    <p:sldId id="334" r:id="rId17"/>
    <p:sldId id="335" r:id="rId18"/>
    <p:sldId id="336" r:id="rId19"/>
    <p:sldId id="337" r:id="rId20"/>
    <p:sldId id="338" r:id="rId21"/>
    <p:sldId id="341" r:id="rId22"/>
    <p:sldId id="339" r:id="rId23"/>
    <p:sldId id="343" r:id="rId24"/>
    <p:sldId id="349" r:id="rId25"/>
    <p:sldId id="350" r:id="rId26"/>
    <p:sldId id="344" r:id="rId27"/>
    <p:sldId id="345" r:id="rId28"/>
    <p:sldId id="347" r:id="rId29"/>
    <p:sldId id="348" r:id="rId30"/>
    <p:sldId id="351" r:id="rId31"/>
    <p:sldId id="369" r:id="rId32"/>
    <p:sldId id="370" r:id="rId33"/>
    <p:sldId id="352" r:id="rId34"/>
    <p:sldId id="360" r:id="rId35"/>
    <p:sldId id="361" r:id="rId36"/>
    <p:sldId id="362" r:id="rId37"/>
    <p:sldId id="363" r:id="rId38"/>
    <p:sldId id="364" r:id="rId39"/>
    <p:sldId id="365" r:id="rId40"/>
    <p:sldId id="366" r:id="rId41"/>
    <p:sldId id="367" r:id="rId42"/>
    <p:sldId id="354" r:id="rId43"/>
  </p:sldIdLst>
  <p:sldSz cx="9144000" cy="6858000" type="screen4x3"/>
  <p:notesSz cx="6921500" cy="10083800"/>
  <p:custDataLst>
    <p:tags r:id="rId46"/>
  </p:custDataLst>
  <p:defaultTextStyle>
    <a:defPPr>
      <a:defRPr lang="de-DE"/>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76">
          <p15:clr>
            <a:srgbClr val="A4A3A4"/>
          </p15:clr>
        </p15:guide>
        <p15:guide id="2" pos="21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CCECFF"/>
    <a:srgbClr val="FFFFCC"/>
    <a:srgbClr val="008000"/>
    <a:srgbClr val="008DA0"/>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8" autoAdjust="0"/>
    <p:restoredTop sz="96341" autoAdjust="0"/>
  </p:normalViewPr>
  <p:slideViewPr>
    <p:cSldViewPr snapToGrid="0">
      <p:cViewPr>
        <p:scale>
          <a:sx n="106" d="100"/>
          <a:sy n="106" d="100"/>
        </p:scale>
        <p:origin x="896" y="560"/>
      </p:cViewPr>
      <p:guideLst>
        <p:guide orient="horz" pos="2160"/>
        <p:guide pos="2880"/>
      </p:guideLst>
    </p:cSldViewPr>
  </p:slideViewPr>
  <p:outlineViewPr>
    <p:cViewPr>
      <p:scale>
        <a:sx n="33" d="100"/>
        <a:sy n="33" d="100"/>
      </p:scale>
      <p:origin x="0" y="0"/>
    </p:cViewPr>
  </p:outlineViewPr>
  <p:notesTextViewPr>
    <p:cViewPr>
      <p:scale>
        <a:sx n="50" d="100"/>
        <a:sy n="50" d="100"/>
      </p:scale>
      <p:origin x="0" y="0"/>
    </p:cViewPr>
  </p:notesTextViewPr>
  <p:sorterViewPr>
    <p:cViewPr>
      <p:scale>
        <a:sx n="66" d="100"/>
        <a:sy n="66" d="100"/>
      </p:scale>
      <p:origin x="0" y="0"/>
    </p:cViewPr>
  </p:sorterViewPr>
  <p:notesViewPr>
    <p:cSldViewPr snapToGrid="0">
      <p:cViewPr varScale="1">
        <p:scale>
          <a:sx n="57" d="100"/>
          <a:sy n="57" d="100"/>
        </p:scale>
        <p:origin x="-1788" y="-96"/>
      </p:cViewPr>
      <p:guideLst>
        <p:guide orient="horz" pos="3176"/>
        <p:guide pos="2180"/>
      </p:guideLst>
    </p:cSldViewPr>
  </p:notesViewPr>
  <p:gridSpacing cx="72237" cy="72237"/>
</p:viewPr>
</file>

<file path=ppt/_rels/presentation.xml.rels><?xml version="1.0" encoding="UTF-8" standalone="yes"?>
<Relationships xmlns="http://schemas.openxmlformats.org/package/2006/relationships"><Relationship Id="rId46" Type="http://schemas.openxmlformats.org/officeDocument/2006/relationships/tags" Target="tags/tag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987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7164" tIns="48582" rIns="97164" bIns="48582" numCol="1" anchor="t" anchorCtr="0" compatLnSpc="1">
            <a:prstTxWarp prst="textNoShape">
              <a:avLst/>
            </a:prstTxWarp>
          </a:bodyPr>
          <a:lstStyle>
            <a:lvl1pPr defTabSz="971550">
              <a:defRPr sz="1300"/>
            </a:lvl1pPr>
          </a:lstStyle>
          <a:p>
            <a:endParaRPr lang="de-DE" altLang="zh-CN"/>
          </a:p>
        </p:txBody>
      </p:sp>
      <p:sp>
        <p:nvSpPr>
          <p:cNvPr id="4099" name="Rectangle 3"/>
          <p:cNvSpPr>
            <a:spLocks noGrp="1" noChangeArrowheads="1"/>
          </p:cNvSpPr>
          <p:nvPr>
            <p:ph type="dt" sz="quarter" idx="1"/>
          </p:nvPr>
        </p:nvSpPr>
        <p:spPr bwMode="auto">
          <a:xfrm>
            <a:off x="3921125" y="0"/>
            <a:ext cx="29987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7164" tIns="48582" rIns="97164" bIns="48582" numCol="1" anchor="t" anchorCtr="0" compatLnSpc="1">
            <a:prstTxWarp prst="textNoShape">
              <a:avLst/>
            </a:prstTxWarp>
          </a:bodyPr>
          <a:lstStyle>
            <a:lvl1pPr algn="r" defTabSz="971550">
              <a:defRPr sz="1300"/>
            </a:lvl1pPr>
          </a:lstStyle>
          <a:p>
            <a:endParaRPr lang="de-DE" altLang="zh-CN"/>
          </a:p>
        </p:txBody>
      </p:sp>
      <p:sp>
        <p:nvSpPr>
          <p:cNvPr id="4100" name="Rectangle 4"/>
          <p:cNvSpPr>
            <a:spLocks noGrp="1" noChangeArrowheads="1"/>
          </p:cNvSpPr>
          <p:nvPr>
            <p:ph type="ftr" sz="quarter" idx="2"/>
          </p:nvPr>
        </p:nvSpPr>
        <p:spPr bwMode="auto">
          <a:xfrm>
            <a:off x="0" y="9577388"/>
            <a:ext cx="29987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7164" tIns="48582" rIns="97164" bIns="48582" numCol="1" anchor="b" anchorCtr="0" compatLnSpc="1">
            <a:prstTxWarp prst="textNoShape">
              <a:avLst/>
            </a:prstTxWarp>
          </a:bodyPr>
          <a:lstStyle>
            <a:lvl1pPr defTabSz="971550">
              <a:defRPr sz="1300"/>
            </a:lvl1pPr>
          </a:lstStyle>
          <a:p>
            <a:endParaRPr lang="de-DE" altLang="zh-CN"/>
          </a:p>
        </p:txBody>
      </p:sp>
      <p:sp>
        <p:nvSpPr>
          <p:cNvPr id="4101" name="Rectangle 5"/>
          <p:cNvSpPr>
            <a:spLocks noGrp="1" noChangeArrowheads="1"/>
          </p:cNvSpPr>
          <p:nvPr>
            <p:ph type="sldNum" sz="quarter" idx="3"/>
          </p:nvPr>
        </p:nvSpPr>
        <p:spPr bwMode="auto">
          <a:xfrm>
            <a:off x="3921125" y="9577388"/>
            <a:ext cx="29987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7164" tIns="48582" rIns="97164" bIns="48582" numCol="1" anchor="b" anchorCtr="0" compatLnSpc="1">
            <a:prstTxWarp prst="textNoShape">
              <a:avLst/>
            </a:prstTxWarp>
          </a:bodyPr>
          <a:lstStyle>
            <a:lvl1pPr algn="r" defTabSz="971550">
              <a:defRPr sz="1300"/>
            </a:lvl1pPr>
          </a:lstStyle>
          <a:p>
            <a:fld id="{6B8FB7C1-4444-5347-B519-6A4796341DC8}" type="slidenum">
              <a:rPr lang="de-DE" altLang="zh-CN"/>
              <a:pPr/>
              <a:t>‹#›</a:t>
            </a:fld>
            <a:endParaRPr lang="de-DE" altLang="zh-CN"/>
          </a:p>
        </p:txBody>
      </p:sp>
    </p:spTree>
    <p:extLst>
      <p:ext uri="{BB962C8B-B14F-4D97-AF65-F5344CB8AC3E}">
        <p14:creationId xmlns:p14="http://schemas.microsoft.com/office/powerpoint/2010/main" val="1276667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987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7164" tIns="48582" rIns="97164" bIns="48582" numCol="1" anchor="t" anchorCtr="0" compatLnSpc="1">
            <a:prstTxWarp prst="textNoShape">
              <a:avLst/>
            </a:prstTxWarp>
          </a:bodyPr>
          <a:lstStyle>
            <a:lvl1pPr defTabSz="971550">
              <a:defRPr sz="1300"/>
            </a:lvl1pPr>
          </a:lstStyle>
          <a:p>
            <a:endParaRPr lang="de-DE" altLang="zh-CN"/>
          </a:p>
        </p:txBody>
      </p:sp>
      <p:sp>
        <p:nvSpPr>
          <p:cNvPr id="6147" name="Rectangle 3"/>
          <p:cNvSpPr>
            <a:spLocks noGrp="1" noChangeArrowheads="1"/>
          </p:cNvSpPr>
          <p:nvPr>
            <p:ph type="dt" idx="1"/>
          </p:nvPr>
        </p:nvSpPr>
        <p:spPr bwMode="auto">
          <a:xfrm>
            <a:off x="3921125" y="0"/>
            <a:ext cx="29987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7164" tIns="48582" rIns="97164" bIns="48582" numCol="1" anchor="t" anchorCtr="0" compatLnSpc="1">
            <a:prstTxWarp prst="textNoShape">
              <a:avLst/>
            </a:prstTxWarp>
          </a:bodyPr>
          <a:lstStyle>
            <a:lvl1pPr algn="r" defTabSz="971550">
              <a:defRPr sz="1300"/>
            </a:lvl1pPr>
          </a:lstStyle>
          <a:p>
            <a:endParaRPr lang="de-DE" altLang="zh-CN"/>
          </a:p>
        </p:txBody>
      </p:sp>
      <p:sp>
        <p:nvSpPr>
          <p:cNvPr id="6148" name="Rectangle 4"/>
          <p:cNvSpPr>
            <a:spLocks noGrp="1" noRot="1" noChangeAspect="1" noChangeArrowheads="1" noTextEdit="1"/>
          </p:cNvSpPr>
          <p:nvPr>
            <p:ph type="sldImg" idx="2"/>
          </p:nvPr>
        </p:nvSpPr>
        <p:spPr bwMode="auto">
          <a:xfrm>
            <a:off x="939800" y="755650"/>
            <a:ext cx="5041900" cy="37814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92150" y="4789488"/>
            <a:ext cx="5537200" cy="453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7164" tIns="48582" rIns="97164" bIns="48582" numCol="1" anchor="t" anchorCtr="0" compatLnSpc="1">
            <a:prstTxWarp prst="textNoShape">
              <a:avLst/>
            </a:prstTxWarp>
          </a:bodyPr>
          <a:lstStyle/>
          <a:p>
            <a:pPr lvl="0"/>
            <a:r>
              <a:rPr lang="de-DE" altLang="zh-CN"/>
              <a:t>Textmasterformate durch Klicken bearbeiten</a:t>
            </a:r>
          </a:p>
          <a:p>
            <a:pPr lvl="1"/>
            <a:r>
              <a:rPr lang="de-DE" altLang="zh-CN"/>
              <a:t>Zweite Ebene</a:t>
            </a:r>
          </a:p>
          <a:p>
            <a:pPr lvl="2"/>
            <a:r>
              <a:rPr lang="de-DE" altLang="zh-CN"/>
              <a:t>Dritte Ebene</a:t>
            </a:r>
          </a:p>
          <a:p>
            <a:pPr lvl="3"/>
            <a:r>
              <a:rPr lang="de-DE" altLang="zh-CN"/>
              <a:t>Vierte Ebene</a:t>
            </a:r>
          </a:p>
          <a:p>
            <a:pPr lvl="4"/>
            <a:r>
              <a:rPr lang="de-DE" altLang="zh-CN"/>
              <a:t>Fünfte Ebene</a:t>
            </a:r>
          </a:p>
        </p:txBody>
      </p:sp>
      <p:sp>
        <p:nvSpPr>
          <p:cNvPr id="6150" name="Rectangle 6"/>
          <p:cNvSpPr>
            <a:spLocks noGrp="1" noChangeArrowheads="1"/>
          </p:cNvSpPr>
          <p:nvPr>
            <p:ph type="ftr" sz="quarter" idx="4"/>
          </p:nvPr>
        </p:nvSpPr>
        <p:spPr bwMode="auto">
          <a:xfrm>
            <a:off x="0" y="9577388"/>
            <a:ext cx="29987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7164" tIns="48582" rIns="97164" bIns="48582" numCol="1" anchor="b" anchorCtr="0" compatLnSpc="1">
            <a:prstTxWarp prst="textNoShape">
              <a:avLst/>
            </a:prstTxWarp>
          </a:bodyPr>
          <a:lstStyle>
            <a:lvl1pPr defTabSz="971550">
              <a:defRPr sz="1300"/>
            </a:lvl1pPr>
          </a:lstStyle>
          <a:p>
            <a:endParaRPr lang="de-DE" altLang="zh-CN"/>
          </a:p>
        </p:txBody>
      </p:sp>
      <p:sp>
        <p:nvSpPr>
          <p:cNvPr id="6151" name="Rectangle 7"/>
          <p:cNvSpPr>
            <a:spLocks noGrp="1" noChangeArrowheads="1"/>
          </p:cNvSpPr>
          <p:nvPr>
            <p:ph type="sldNum" sz="quarter" idx="5"/>
          </p:nvPr>
        </p:nvSpPr>
        <p:spPr bwMode="auto">
          <a:xfrm>
            <a:off x="3921125" y="9577388"/>
            <a:ext cx="29987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7164" tIns="48582" rIns="97164" bIns="48582" numCol="1" anchor="b" anchorCtr="0" compatLnSpc="1">
            <a:prstTxWarp prst="textNoShape">
              <a:avLst/>
            </a:prstTxWarp>
          </a:bodyPr>
          <a:lstStyle>
            <a:lvl1pPr algn="r" defTabSz="971550">
              <a:defRPr sz="1300"/>
            </a:lvl1pPr>
          </a:lstStyle>
          <a:p>
            <a:fld id="{D105F92E-2F70-6B41-BCA4-48A3556170B9}" type="slidenum">
              <a:rPr lang="de-DE" altLang="zh-CN"/>
              <a:pPr/>
              <a:t>‹#›</a:t>
            </a:fld>
            <a:endParaRPr lang="de-DE" altLang="zh-CN"/>
          </a:p>
        </p:txBody>
      </p:sp>
    </p:spTree>
    <p:extLst>
      <p:ext uri="{BB962C8B-B14F-4D97-AF65-F5344CB8AC3E}">
        <p14:creationId xmlns:p14="http://schemas.microsoft.com/office/powerpoint/2010/main" val="21282658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178C9-8DCF-2A40-BBDF-BD75786FC3C7}" type="slidenum">
              <a:rPr lang="de-DE" altLang="zh-CN"/>
              <a:pPr/>
              <a:t>1</a:t>
            </a:fld>
            <a:endParaRPr lang="de-DE" altLang="zh-CN"/>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r>
              <a:rPr lang="en-US" altLang="zh-CN"/>
              <a:t>Talk a little slower</a:t>
            </a:r>
          </a:p>
          <a:p>
            <a:r>
              <a:rPr lang="en-US" altLang="zh-CN"/>
              <a:t>Add more background knowledge</a:t>
            </a:r>
          </a:p>
          <a:p>
            <a:r>
              <a:rPr lang="en-US" altLang="zh-CN"/>
              <a:t>Explain that 6E6 facts is the base</a:t>
            </a:r>
          </a:p>
          <a:p>
            <a:r>
              <a:rPr lang="en-US" altLang="zh-CN"/>
              <a:t>Explain the evaluation in detail (Wilson interval)</a:t>
            </a:r>
          </a:p>
        </p:txBody>
      </p:sp>
    </p:spTree>
    <p:extLst>
      <p:ext uri="{BB962C8B-B14F-4D97-AF65-F5344CB8AC3E}">
        <p14:creationId xmlns:p14="http://schemas.microsoft.com/office/powerpoint/2010/main" val="1446278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9CA14-C2B4-CB41-A468-CEF8273F41EB}" type="slidenum">
              <a:rPr lang="de-DE" altLang="zh-CN"/>
              <a:pPr/>
              <a:t>10</a:t>
            </a:fld>
            <a:endParaRPr lang="de-DE" altLang="zh-CN"/>
          </a:p>
        </p:txBody>
      </p:sp>
      <p:sp>
        <p:nvSpPr>
          <p:cNvPr id="394242" name="Rectangle 2"/>
          <p:cNvSpPr>
            <a:spLocks noGrp="1" noRot="1" noChangeAspect="1" noChangeArrowheads="1" noTextEdit="1"/>
          </p:cNvSpPr>
          <p:nvPr>
            <p:ph type="sldImg"/>
          </p:nvPr>
        </p:nvSpPr>
        <p:spPr>
          <a:ln/>
        </p:spPr>
      </p:sp>
      <p:sp>
        <p:nvSpPr>
          <p:cNvPr id="39424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17093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FA59D2-8D86-134F-9572-566A8EAD0B45}" type="slidenum">
              <a:rPr lang="de-DE" altLang="zh-CN"/>
              <a:pPr/>
              <a:t>11</a:t>
            </a:fld>
            <a:endParaRPr lang="de-DE"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0728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D839F8-3740-594E-B6DD-63304549FC74}" type="slidenum">
              <a:rPr lang="de-DE" altLang="zh-CN"/>
              <a:pPr/>
              <a:t>12</a:t>
            </a:fld>
            <a:endParaRPr lang="de-DE" altLang="zh-CN"/>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73308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FD3299-A612-1F4C-B3B0-B090F1DC0B1C}" type="slidenum">
              <a:rPr lang="de-DE" altLang="zh-CN"/>
              <a:pPr/>
              <a:t>13</a:t>
            </a:fld>
            <a:endParaRPr lang="de-DE" altLang="zh-CN"/>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810117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5CC7DE-F700-4144-AF09-A2A9FA70E37B}" type="slidenum">
              <a:rPr lang="de-DE" altLang="zh-CN"/>
              <a:pPr/>
              <a:t>14</a:t>
            </a:fld>
            <a:endParaRPr lang="de-DE" altLang="zh-CN"/>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596718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CF82FE-9069-AF45-8B8D-6D44C8F9364B}" type="slidenum">
              <a:rPr lang="de-DE" altLang="zh-CN"/>
              <a:pPr/>
              <a:t>15</a:t>
            </a:fld>
            <a:endParaRPr lang="de-DE" altLang="zh-CN"/>
          </a:p>
        </p:txBody>
      </p:sp>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307231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01E52D-2379-EB4C-86D4-ED32EE6D8C8A}" type="slidenum">
              <a:rPr lang="de-DE" altLang="zh-CN"/>
              <a:pPr/>
              <a:t>16</a:t>
            </a:fld>
            <a:endParaRPr lang="de-DE" altLang="zh-CN"/>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093435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532BF-4B80-1E4A-87E4-197F853DEACA}" type="slidenum">
              <a:rPr lang="de-DE" altLang="zh-CN"/>
              <a:pPr/>
              <a:t>17</a:t>
            </a:fld>
            <a:endParaRPr lang="de-DE" altLang="zh-CN"/>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356309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38EE3E-52DA-AB4E-BA2F-B9D742C57DBA}" type="slidenum">
              <a:rPr lang="de-DE" altLang="zh-CN"/>
              <a:pPr/>
              <a:t>18</a:t>
            </a:fld>
            <a:endParaRPr lang="de-DE" altLang="zh-CN"/>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106522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4AA8A-2DF4-B84F-98C2-C40125B82510}" type="slidenum">
              <a:rPr lang="de-DE" altLang="zh-CN"/>
              <a:pPr/>
              <a:t>19</a:t>
            </a:fld>
            <a:endParaRPr lang="de-DE" altLang="zh-CN"/>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902958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FA59D2-8D86-134F-9572-566A8EAD0B45}" type="slidenum">
              <a:rPr lang="de-DE" altLang="zh-CN"/>
              <a:pPr/>
              <a:t>2</a:t>
            </a:fld>
            <a:endParaRPr lang="de-DE"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28458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060CB5-7C02-4F47-AC01-D64964E35268}" type="slidenum">
              <a:rPr lang="de-DE" altLang="zh-CN"/>
              <a:pPr/>
              <a:t>20</a:t>
            </a:fld>
            <a:endParaRPr lang="de-DE" altLang="zh-CN"/>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909992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C4FCC7-50DD-F64B-A37B-7D2537FB163B}" type="slidenum">
              <a:rPr lang="de-DE" altLang="zh-CN"/>
              <a:pPr/>
              <a:t>21</a:t>
            </a:fld>
            <a:endParaRPr lang="de-DE" altLang="zh-CN"/>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661232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3642A8-EDF2-434E-8DDB-8F9B8FB23038}" type="slidenum">
              <a:rPr lang="de-DE" altLang="zh-CN"/>
              <a:pPr/>
              <a:t>22</a:t>
            </a:fld>
            <a:endParaRPr lang="de-DE" altLang="zh-CN"/>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07208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BE8D5-AB01-214A-802C-9B3DFB60DB65}" type="slidenum">
              <a:rPr lang="de-DE" altLang="zh-CN"/>
              <a:pPr/>
              <a:t>23</a:t>
            </a:fld>
            <a:endParaRPr lang="de-DE" altLang="zh-CN"/>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07151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3EF25D-5EE5-3A46-8B17-EE3FBBC2D8B0}" type="slidenum">
              <a:rPr lang="de-DE" altLang="zh-CN"/>
              <a:pPr/>
              <a:t>24</a:t>
            </a:fld>
            <a:endParaRPr lang="de-DE" altLang="zh-CN"/>
          </a:p>
        </p:txBody>
      </p:sp>
      <p:sp>
        <p:nvSpPr>
          <p:cNvPr id="375810" name="Rectangle 2"/>
          <p:cNvSpPr>
            <a:spLocks noGrp="1" noRot="1" noChangeAspect="1" noChangeArrowheads="1" noTextEdit="1"/>
          </p:cNvSpPr>
          <p:nvPr>
            <p:ph type="sldImg"/>
          </p:nvPr>
        </p:nvSpPr>
        <p:spPr>
          <a:ln/>
        </p:spPr>
      </p:sp>
      <p:sp>
        <p:nvSpPr>
          <p:cNvPr id="37581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309258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AE848F-7FE8-6645-81B5-51869B61AD32}" type="slidenum">
              <a:rPr lang="de-DE" altLang="zh-CN"/>
              <a:pPr/>
              <a:t>25</a:t>
            </a:fld>
            <a:endParaRPr lang="de-DE"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590481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02B5F6-855B-E94D-8DFC-F2B0BE641689}" type="slidenum">
              <a:rPr lang="de-DE" altLang="zh-CN"/>
              <a:pPr/>
              <a:t>26</a:t>
            </a:fld>
            <a:endParaRPr lang="de-DE" altLang="zh-CN"/>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496490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D78BA5-A696-DF40-837C-4438EA08E9A0}" type="slidenum">
              <a:rPr lang="de-DE" altLang="zh-CN"/>
              <a:pPr/>
              <a:t>27</a:t>
            </a:fld>
            <a:endParaRPr lang="de-DE" altLang="zh-CN"/>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837967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BB058-B6F7-BB4C-A5DF-CF3FD3725F01}" type="slidenum">
              <a:rPr lang="de-DE" altLang="zh-CN"/>
              <a:pPr/>
              <a:t>28</a:t>
            </a:fld>
            <a:endParaRPr lang="de-DE" altLang="zh-CN"/>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9905264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9ED862-15D1-A142-A12F-07FF0400D8F1}" type="slidenum">
              <a:rPr lang="de-DE" altLang="zh-CN"/>
              <a:pPr/>
              <a:t>29</a:t>
            </a:fld>
            <a:endParaRPr lang="de-DE" altLang="zh-CN"/>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485284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04B728-32B3-7E41-847C-0CD0C34AEA19}" type="slidenum">
              <a:rPr lang="de-DE" altLang="zh-CN"/>
              <a:pPr/>
              <a:t>3</a:t>
            </a:fld>
            <a:endParaRPr lang="de-DE" altLang="zh-CN"/>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144312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EB370D-7DF4-8041-A802-CEB1BC798873}" type="slidenum">
              <a:rPr lang="de-DE" altLang="zh-CN"/>
              <a:pPr/>
              <a:t>30</a:t>
            </a:fld>
            <a:endParaRPr lang="de-DE" altLang="zh-CN"/>
          </a:p>
        </p:txBody>
      </p:sp>
      <p:sp>
        <p:nvSpPr>
          <p:cNvPr id="379906" name="Rectangle 2"/>
          <p:cNvSpPr>
            <a:spLocks noGrp="1" noRot="1" noChangeAspect="1" noChangeArrowheads="1" noTextEdit="1"/>
          </p:cNvSpPr>
          <p:nvPr>
            <p:ph type="sldImg"/>
          </p:nvPr>
        </p:nvSpPr>
        <p:spPr>
          <a:ln/>
        </p:spPr>
      </p:sp>
      <p:sp>
        <p:nvSpPr>
          <p:cNvPr id="37990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86917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BB058-B6F7-BB4C-A5DF-CF3FD3725F01}" type="slidenum">
              <a:rPr lang="de-DE" altLang="zh-CN"/>
              <a:pPr/>
              <a:t>31</a:t>
            </a:fld>
            <a:endParaRPr lang="de-DE" altLang="zh-CN"/>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091691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FA59D2-8D86-134F-9572-566A8EAD0B45}" type="slidenum">
              <a:rPr lang="de-DE" altLang="zh-CN"/>
              <a:pPr/>
              <a:t>32</a:t>
            </a:fld>
            <a:endParaRPr lang="de-DE"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441811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10EB4D-65D4-FF4B-8907-EF643F50350A}" type="slidenum">
              <a:rPr lang="de-DE" altLang="zh-CN"/>
              <a:pPr/>
              <a:t>33</a:t>
            </a:fld>
            <a:endParaRPr lang="de-DE" altLang="zh-CN"/>
          </a:p>
        </p:txBody>
      </p:sp>
      <p:sp>
        <p:nvSpPr>
          <p:cNvPr id="381954" name="Rectangle 2"/>
          <p:cNvSpPr>
            <a:spLocks noGrp="1" noRot="1" noChangeAspect="1" noChangeArrowheads="1" noTextEdit="1"/>
          </p:cNvSpPr>
          <p:nvPr>
            <p:ph type="sldImg"/>
          </p:nvPr>
        </p:nvSpPr>
        <p:spPr>
          <a:ln/>
        </p:spPr>
      </p:sp>
      <p:sp>
        <p:nvSpPr>
          <p:cNvPr id="38195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185199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98A415-99C9-3F4C-BC27-D5BF84FA587C}" type="slidenum">
              <a:rPr lang="de-DE" altLang="zh-CN"/>
              <a:pPr/>
              <a:t>34</a:t>
            </a:fld>
            <a:endParaRPr lang="de-DE" altLang="zh-CN"/>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7359604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D5534-0017-0E43-BC3C-F712E1D44482}" type="slidenum">
              <a:rPr lang="de-DE" altLang="zh-CN"/>
              <a:pPr/>
              <a:t>35</a:t>
            </a:fld>
            <a:endParaRPr lang="de-DE" altLang="zh-CN"/>
          </a:p>
        </p:txBody>
      </p:sp>
      <p:sp>
        <p:nvSpPr>
          <p:cNvPr id="403458" name="Rectangle 2"/>
          <p:cNvSpPr>
            <a:spLocks noGrp="1" noRot="1" noChangeAspect="1" noChangeArrowheads="1" noTextEdit="1"/>
          </p:cNvSpPr>
          <p:nvPr>
            <p:ph type="sldImg"/>
          </p:nvPr>
        </p:nvSpPr>
        <p:spPr>
          <a:ln/>
        </p:spPr>
      </p:sp>
      <p:sp>
        <p:nvSpPr>
          <p:cNvPr id="40345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5748079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F06FA-1E82-0D49-B88F-FE63E2CEE9FB}" type="slidenum">
              <a:rPr lang="de-DE" altLang="zh-CN"/>
              <a:pPr/>
              <a:t>36</a:t>
            </a:fld>
            <a:endParaRPr lang="de-DE" altLang="zh-CN"/>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4158554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EB37C0-3BAB-2F40-B5A2-BC384E88CF04}" type="slidenum">
              <a:rPr lang="de-DE" altLang="zh-CN"/>
              <a:pPr/>
              <a:t>37</a:t>
            </a:fld>
            <a:endParaRPr lang="de-DE" altLang="zh-CN"/>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67431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D82DF6-3F06-CC45-B723-06BFDDCD84B8}" type="slidenum">
              <a:rPr lang="de-DE" altLang="zh-CN"/>
              <a:pPr/>
              <a:t>38</a:t>
            </a:fld>
            <a:endParaRPr lang="de-DE" altLang="zh-CN"/>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816970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0C2EA6-E46C-C042-89C8-505E1D9FFFA6}" type="slidenum">
              <a:rPr lang="de-DE" altLang="zh-CN"/>
              <a:pPr/>
              <a:t>39</a:t>
            </a:fld>
            <a:endParaRPr lang="de-DE" altLang="zh-CN"/>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840521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92A42-63A9-B945-BB7B-C7A9B1FAD4C1}" type="slidenum">
              <a:rPr lang="de-DE" altLang="zh-CN"/>
              <a:pPr/>
              <a:t>4</a:t>
            </a:fld>
            <a:endParaRPr lang="de-DE" altLang="zh-CN"/>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3823965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885078-497D-3C43-B736-F99BC22F0DFC}" type="slidenum">
              <a:rPr lang="de-DE" altLang="zh-CN"/>
              <a:pPr/>
              <a:t>40</a:t>
            </a:fld>
            <a:endParaRPr lang="de-DE" altLang="zh-CN"/>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4893867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F545C4-59EB-4A40-8C8E-AD96427AE7E5}" type="slidenum">
              <a:rPr lang="de-DE" altLang="zh-CN"/>
              <a:pPr/>
              <a:t>41</a:t>
            </a:fld>
            <a:endParaRPr lang="de-DE" altLang="zh-CN"/>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613779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13A07E-22AD-BD42-ABC7-CCC97A127B92}" type="slidenum">
              <a:rPr lang="de-DE" altLang="zh-CN"/>
              <a:pPr/>
              <a:t>42</a:t>
            </a:fld>
            <a:endParaRPr lang="de-DE" altLang="zh-CN"/>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374408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F0AE51-1EE9-1541-BAC1-4FCF19E36B1D}" type="slidenum">
              <a:rPr lang="de-DE" altLang="zh-CN"/>
              <a:pPr/>
              <a:t>5</a:t>
            </a:fld>
            <a:endParaRPr lang="de-DE" altLang="zh-CN"/>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667508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C5C0D9-C43E-5D40-865C-949BD17CF148}" type="slidenum">
              <a:rPr lang="de-DE" altLang="zh-CN"/>
              <a:pPr/>
              <a:t>6</a:t>
            </a:fld>
            <a:endParaRPr lang="de-DE" altLang="zh-CN"/>
          </a:p>
        </p:txBody>
      </p:sp>
      <p:sp>
        <p:nvSpPr>
          <p:cNvPr id="392194" name="Rectangle 2"/>
          <p:cNvSpPr>
            <a:spLocks noGrp="1" noRot="1" noChangeAspect="1" noChangeArrowheads="1" noTextEdit="1"/>
          </p:cNvSpPr>
          <p:nvPr>
            <p:ph type="sldImg"/>
          </p:nvPr>
        </p:nvSpPr>
        <p:spPr>
          <a:ln/>
        </p:spPr>
      </p:sp>
      <p:sp>
        <p:nvSpPr>
          <p:cNvPr id="39219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157598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0EFF23-A42B-1C4B-BC3F-4BD8407A8929}" type="slidenum">
              <a:rPr lang="de-DE" altLang="zh-CN"/>
              <a:pPr/>
              <a:t>7</a:t>
            </a:fld>
            <a:endParaRPr lang="de-DE" altLang="zh-CN"/>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697681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9CA14-C2B4-CB41-A468-CEF8273F41EB}" type="slidenum">
              <a:rPr lang="de-DE" altLang="zh-CN"/>
              <a:pPr/>
              <a:t>8</a:t>
            </a:fld>
            <a:endParaRPr lang="de-DE" altLang="zh-CN"/>
          </a:p>
        </p:txBody>
      </p:sp>
      <p:sp>
        <p:nvSpPr>
          <p:cNvPr id="394242" name="Rectangle 2"/>
          <p:cNvSpPr>
            <a:spLocks noGrp="1" noRot="1" noChangeAspect="1" noChangeArrowheads="1" noTextEdit="1"/>
          </p:cNvSpPr>
          <p:nvPr>
            <p:ph type="sldImg"/>
          </p:nvPr>
        </p:nvSpPr>
        <p:spPr>
          <a:ln/>
        </p:spPr>
      </p:sp>
      <p:sp>
        <p:nvSpPr>
          <p:cNvPr id="39424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467740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FA59D2-8D86-134F-9572-566A8EAD0B45}" type="slidenum">
              <a:rPr lang="de-DE" altLang="zh-CN"/>
              <a:pPr/>
              <a:t>9</a:t>
            </a:fld>
            <a:endParaRPr lang="de-DE"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79219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lstStyle>
            <a:lvl1pPr>
              <a:defRPr/>
            </a:lvl1pPr>
          </a:lstStyle>
          <a:p>
            <a:r>
              <a:rPr lang="de-DE" altLang="zh-CN"/>
              <a:t>YAGO - A Core of Semantic Knowledge</a:t>
            </a:r>
          </a:p>
        </p:txBody>
      </p:sp>
      <p:sp>
        <p:nvSpPr>
          <p:cNvPr id="5" name="幻灯片编号占位符 4"/>
          <p:cNvSpPr>
            <a:spLocks noGrp="1"/>
          </p:cNvSpPr>
          <p:nvPr>
            <p:ph type="sldNum" sz="quarter" idx="11"/>
          </p:nvPr>
        </p:nvSpPr>
        <p:spPr/>
        <p:txBody>
          <a:bodyPr/>
          <a:lstStyle>
            <a:lvl1pPr>
              <a:defRPr/>
            </a:lvl1pPr>
          </a:lstStyle>
          <a:p>
            <a:fld id="{16E9073C-6209-3346-B9D7-19976C948CD3}" type="slidenum">
              <a:rPr lang="de-DE" altLang="zh-CN"/>
              <a:pPr/>
              <a:t>‹#›</a:t>
            </a:fld>
            <a:endParaRPr lang="de-DE" altLang="zh-CN"/>
          </a:p>
        </p:txBody>
      </p:sp>
    </p:spTree>
    <p:extLst>
      <p:ext uri="{BB962C8B-B14F-4D97-AF65-F5344CB8AC3E}">
        <p14:creationId xmlns:p14="http://schemas.microsoft.com/office/powerpoint/2010/main" val="134160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页脚占位符 3"/>
          <p:cNvSpPr>
            <a:spLocks noGrp="1"/>
          </p:cNvSpPr>
          <p:nvPr>
            <p:ph type="ftr" sz="quarter" idx="10"/>
          </p:nvPr>
        </p:nvSpPr>
        <p:spPr/>
        <p:txBody>
          <a:bodyPr/>
          <a:lstStyle>
            <a:lvl1pPr>
              <a:defRPr/>
            </a:lvl1pPr>
          </a:lstStyle>
          <a:p>
            <a:r>
              <a:rPr lang="de-DE" altLang="zh-CN"/>
              <a:t>YAGO - A Core of Semantic Knowledge</a:t>
            </a:r>
          </a:p>
        </p:txBody>
      </p:sp>
      <p:sp>
        <p:nvSpPr>
          <p:cNvPr id="5" name="幻灯片编号占位符 4"/>
          <p:cNvSpPr>
            <a:spLocks noGrp="1"/>
          </p:cNvSpPr>
          <p:nvPr>
            <p:ph type="sldNum" sz="quarter" idx="11"/>
          </p:nvPr>
        </p:nvSpPr>
        <p:spPr/>
        <p:txBody>
          <a:bodyPr/>
          <a:lstStyle>
            <a:lvl1pPr>
              <a:defRPr/>
            </a:lvl1pPr>
          </a:lstStyle>
          <a:p>
            <a:fld id="{C51C338C-7DE5-5442-94A2-2CB66CCCC0BC}" type="slidenum">
              <a:rPr lang="de-DE" altLang="zh-CN"/>
              <a:pPr/>
              <a:t>‹#›</a:t>
            </a:fld>
            <a:endParaRPr lang="de-DE" altLang="zh-CN"/>
          </a:p>
        </p:txBody>
      </p:sp>
    </p:spTree>
    <p:extLst>
      <p:ext uri="{BB962C8B-B14F-4D97-AF65-F5344CB8AC3E}">
        <p14:creationId xmlns:p14="http://schemas.microsoft.com/office/powerpoint/2010/main" val="144576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页脚占位符 3"/>
          <p:cNvSpPr>
            <a:spLocks noGrp="1"/>
          </p:cNvSpPr>
          <p:nvPr>
            <p:ph type="ftr" sz="quarter" idx="10"/>
          </p:nvPr>
        </p:nvSpPr>
        <p:spPr/>
        <p:txBody>
          <a:bodyPr/>
          <a:lstStyle>
            <a:lvl1pPr>
              <a:defRPr/>
            </a:lvl1pPr>
          </a:lstStyle>
          <a:p>
            <a:r>
              <a:rPr lang="de-DE" altLang="zh-CN"/>
              <a:t>YAGO - A Core of Semantic Knowledge</a:t>
            </a:r>
          </a:p>
        </p:txBody>
      </p:sp>
      <p:sp>
        <p:nvSpPr>
          <p:cNvPr id="5" name="幻灯片编号占位符 4"/>
          <p:cNvSpPr>
            <a:spLocks noGrp="1"/>
          </p:cNvSpPr>
          <p:nvPr>
            <p:ph type="sldNum" sz="quarter" idx="11"/>
          </p:nvPr>
        </p:nvSpPr>
        <p:spPr/>
        <p:txBody>
          <a:bodyPr/>
          <a:lstStyle>
            <a:lvl1pPr>
              <a:defRPr/>
            </a:lvl1pPr>
          </a:lstStyle>
          <a:p>
            <a:fld id="{D56EC682-51C8-1145-ACD8-7BC610543734}" type="slidenum">
              <a:rPr lang="de-DE" altLang="zh-CN"/>
              <a:pPr/>
              <a:t>‹#›</a:t>
            </a:fld>
            <a:endParaRPr lang="de-DE" altLang="zh-CN"/>
          </a:p>
        </p:txBody>
      </p:sp>
    </p:spTree>
    <p:extLst>
      <p:ext uri="{BB962C8B-B14F-4D97-AF65-F5344CB8AC3E}">
        <p14:creationId xmlns:p14="http://schemas.microsoft.com/office/powerpoint/2010/main" val="188504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r>
              <a:rPr lang="de-DE" altLang="zh-CN"/>
              <a:t>YAGO - A Core of Semantic Knowledge</a:t>
            </a:r>
          </a:p>
        </p:txBody>
      </p:sp>
      <p:sp>
        <p:nvSpPr>
          <p:cNvPr id="5" name="幻灯片编号占位符 4"/>
          <p:cNvSpPr>
            <a:spLocks noGrp="1"/>
          </p:cNvSpPr>
          <p:nvPr>
            <p:ph type="sldNum" sz="quarter" idx="11"/>
          </p:nvPr>
        </p:nvSpPr>
        <p:spPr/>
        <p:txBody>
          <a:bodyPr/>
          <a:lstStyle>
            <a:lvl1pPr>
              <a:defRPr/>
            </a:lvl1pPr>
          </a:lstStyle>
          <a:p>
            <a:fld id="{C3064DE6-F120-814F-B210-5D3EA76E0584}" type="slidenum">
              <a:rPr lang="de-DE" altLang="zh-CN"/>
              <a:pPr/>
              <a:t>‹#›</a:t>
            </a:fld>
            <a:endParaRPr lang="de-DE" altLang="zh-CN"/>
          </a:p>
        </p:txBody>
      </p:sp>
    </p:spTree>
    <p:extLst>
      <p:ext uri="{BB962C8B-B14F-4D97-AF65-F5344CB8AC3E}">
        <p14:creationId xmlns:p14="http://schemas.microsoft.com/office/powerpoint/2010/main" val="147693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页脚占位符 4"/>
          <p:cNvSpPr>
            <a:spLocks noGrp="1"/>
          </p:cNvSpPr>
          <p:nvPr>
            <p:ph type="ftr" sz="quarter" idx="10"/>
          </p:nvPr>
        </p:nvSpPr>
        <p:spPr/>
        <p:txBody>
          <a:bodyPr/>
          <a:lstStyle>
            <a:lvl1pPr>
              <a:defRPr/>
            </a:lvl1pPr>
          </a:lstStyle>
          <a:p>
            <a:r>
              <a:rPr lang="de-DE" altLang="zh-CN"/>
              <a:t>YAGO - A Core of Semantic Knowledge</a:t>
            </a:r>
          </a:p>
        </p:txBody>
      </p:sp>
      <p:sp>
        <p:nvSpPr>
          <p:cNvPr id="6" name="幻灯片编号占位符 5"/>
          <p:cNvSpPr>
            <a:spLocks noGrp="1"/>
          </p:cNvSpPr>
          <p:nvPr>
            <p:ph type="sldNum" sz="quarter" idx="11"/>
          </p:nvPr>
        </p:nvSpPr>
        <p:spPr/>
        <p:txBody>
          <a:bodyPr/>
          <a:lstStyle>
            <a:lvl1pPr>
              <a:defRPr/>
            </a:lvl1pPr>
          </a:lstStyle>
          <a:p>
            <a:fld id="{AC0AAD5B-FF6F-114E-8240-D250663B3889}" type="slidenum">
              <a:rPr lang="de-DE" altLang="zh-CN"/>
              <a:pPr/>
              <a:t>‹#›</a:t>
            </a:fld>
            <a:endParaRPr lang="de-DE" altLang="zh-CN"/>
          </a:p>
        </p:txBody>
      </p:sp>
    </p:spTree>
    <p:extLst>
      <p:ext uri="{BB962C8B-B14F-4D97-AF65-F5344CB8AC3E}">
        <p14:creationId xmlns:p14="http://schemas.microsoft.com/office/powerpoint/2010/main" val="1933159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页脚占位符 6"/>
          <p:cNvSpPr>
            <a:spLocks noGrp="1"/>
          </p:cNvSpPr>
          <p:nvPr>
            <p:ph type="ftr" sz="quarter" idx="10"/>
          </p:nvPr>
        </p:nvSpPr>
        <p:spPr/>
        <p:txBody>
          <a:bodyPr/>
          <a:lstStyle>
            <a:lvl1pPr>
              <a:defRPr/>
            </a:lvl1pPr>
          </a:lstStyle>
          <a:p>
            <a:r>
              <a:rPr lang="de-DE" altLang="zh-CN"/>
              <a:t>YAGO - A Core of Semantic Knowledge</a:t>
            </a:r>
          </a:p>
        </p:txBody>
      </p:sp>
      <p:sp>
        <p:nvSpPr>
          <p:cNvPr id="8" name="幻灯片编号占位符 7"/>
          <p:cNvSpPr>
            <a:spLocks noGrp="1"/>
          </p:cNvSpPr>
          <p:nvPr>
            <p:ph type="sldNum" sz="quarter" idx="11"/>
          </p:nvPr>
        </p:nvSpPr>
        <p:spPr/>
        <p:txBody>
          <a:bodyPr/>
          <a:lstStyle>
            <a:lvl1pPr>
              <a:defRPr/>
            </a:lvl1pPr>
          </a:lstStyle>
          <a:p>
            <a:fld id="{086F3F64-F5D3-C643-84F1-E17FC004DC62}" type="slidenum">
              <a:rPr lang="de-DE" altLang="zh-CN"/>
              <a:pPr/>
              <a:t>‹#›</a:t>
            </a:fld>
            <a:endParaRPr lang="de-DE" altLang="zh-CN"/>
          </a:p>
        </p:txBody>
      </p:sp>
    </p:spTree>
    <p:extLst>
      <p:ext uri="{BB962C8B-B14F-4D97-AF65-F5344CB8AC3E}">
        <p14:creationId xmlns:p14="http://schemas.microsoft.com/office/powerpoint/2010/main" val="1335520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de-DE" altLang="zh-CN"/>
              <a:t>YAGO - A Core of Semantic Knowledge</a:t>
            </a:r>
          </a:p>
        </p:txBody>
      </p:sp>
      <p:sp>
        <p:nvSpPr>
          <p:cNvPr id="3" name="幻灯片编号占位符 2"/>
          <p:cNvSpPr>
            <a:spLocks noGrp="1"/>
          </p:cNvSpPr>
          <p:nvPr>
            <p:ph type="sldNum" sz="quarter" idx="11"/>
          </p:nvPr>
        </p:nvSpPr>
        <p:spPr/>
        <p:txBody>
          <a:bodyPr/>
          <a:lstStyle>
            <a:lvl1pPr>
              <a:defRPr/>
            </a:lvl1pPr>
          </a:lstStyle>
          <a:p>
            <a:fld id="{4004682E-C828-374E-BF91-EF91C067E6D1}" type="slidenum">
              <a:rPr lang="de-DE" altLang="zh-CN"/>
              <a:pPr/>
              <a:t>‹#›</a:t>
            </a:fld>
            <a:endParaRPr lang="de-DE" altLang="zh-CN"/>
          </a:p>
        </p:txBody>
      </p:sp>
    </p:spTree>
    <p:extLst>
      <p:ext uri="{BB962C8B-B14F-4D97-AF65-F5344CB8AC3E}">
        <p14:creationId xmlns:p14="http://schemas.microsoft.com/office/powerpoint/2010/main" val="327113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de-DE" altLang="zh-CN"/>
              <a:t>YAGO - A Core of Semantic Knowledge</a:t>
            </a:r>
          </a:p>
        </p:txBody>
      </p:sp>
      <p:sp>
        <p:nvSpPr>
          <p:cNvPr id="6" name="幻灯片编号占位符 5"/>
          <p:cNvSpPr>
            <a:spLocks noGrp="1"/>
          </p:cNvSpPr>
          <p:nvPr>
            <p:ph type="sldNum" sz="quarter" idx="11"/>
          </p:nvPr>
        </p:nvSpPr>
        <p:spPr/>
        <p:txBody>
          <a:bodyPr/>
          <a:lstStyle>
            <a:lvl1pPr>
              <a:defRPr/>
            </a:lvl1pPr>
          </a:lstStyle>
          <a:p>
            <a:fld id="{669FE140-B0B6-DE4A-AF87-EC20176F6926}" type="slidenum">
              <a:rPr lang="de-DE" altLang="zh-CN"/>
              <a:pPr/>
              <a:t>‹#›</a:t>
            </a:fld>
            <a:endParaRPr lang="de-DE" altLang="zh-CN"/>
          </a:p>
        </p:txBody>
      </p:sp>
    </p:spTree>
    <p:extLst>
      <p:ext uri="{BB962C8B-B14F-4D97-AF65-F5344CB8AC3E}">
        <p14:creationId xmlns:p14="http://schemas.microsoft.com/office/powerpoint/2010/main" val="238155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de-DE" altLang="zh-CN"/>
              <a:t>YAGO - A Core of Semantic Knowledge</a:t>
            </a:r>
          </a:p>
        </p:txBody>
      </p:sp>
      <p:sp>
        <p:nvSpPr>
          <p:cNvPr id="6" name="幻灯片编号占位符 5"/>
          <p:cNvSpPr>
            <a:spLocks noGrp="1"/>
          </p:cNvSpPr>
          <p:nvPr>
            <p:ph type="sldNum" sz="quarter" idx="11"/>
          </p:nvPr>
        </p:nvSpPr>
        <p:spPr/>
        <p:txBody>
          <a:bodyPr/>
          <a:lstStyle>
            <a:lvl1pPr>
              <a:defRPr/>
            </a:lvl1pPr>
          </a:lstStyle>
          <a:p>
            <a:fld id="{77B54587-9722-F04B-A4EF-AF2FCC5CE43F}" type="slidenum">
              <a:rPr lang="de-DE" altLang="zh-CN"/>
              <a:pPr/>
              <a:t>‹#›</a:t>
            </a:fld>
            <a:endParaRPr lang="de-DE" altLang="zh-CN"/>
          </a:p>
        </p:txBody>
      </p:sp>
    </p:spTree>
    <p:extLst>
      <p:ext uri="{BB962C8B-B14F-4D97-AF65-F5344CB8AC3E}">
        <p14:creationId xmlns:p14="http://schemas.microsoft.com/office/powerpoint/2010/main" val="192004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页脚占位符 3"/>
          <p:cNvSpPr>
            <a:spLocks noGrp="1"/>
          </p:cNvSpPr>
          <p:nvPr>
            <p:ph type="ftr" sz="quarter" idx="10"/>
          </p:nvPr>
        </p:nvSpPr>
        <p:spPr/>
        <p:txBody>
          <a:bodyPr/>
          <a:lstStyle>
            <a:lvl1pPr>
              <a:defRPr/>
            </a:lvl1pPr>
          </a:lstStyle>
          <a:p>
            <a:r>
              <a:rPr lang="de-DE" altLang="zh-CN"/>
              <a:t>YAGO - A Core of Semantic Knowledge</a:t>
            </a:r>
          </a:p>
        </p:txBody>
      </p:sp>
      <p:sp>
        <p:nvSpPr>
          <p:cNvPr id="5" name="幻灯片编号占位符 4"/>
          <p:cNvSpPr>
            <a:spLocks noGrp="1"/>
          </p:cNvSpPr>
          <p:nvPr>
            <p:ph type="sldNum" sz="quarter" idx="11"/>
          </p:nvPr>
        </p:nvSpPr>
        <p:spPr/>
        <p:txBody>
          <a:bodyPr/>
          <a:lstStyle>
            <a:lvl1pPr>
              <a:defRPr/>
            </a:lvl1pPr>
          </a:lstStyle>
          <a:p>
            <a:fld id="{7E60E150-E010-A945-AC16-9FF08530FC74}" type="slidenum">
              <a:rPr lang="de-DE" altLang="zh-CN"/>
              <a:pPr/>
              <a:t>‹#›</a:t>
            </a:fld>
            <a:endParaRPr lang="de-DE" altLang="zh-CN"/>
          </a:p>
        </p:txBody>
      </p:sp>
    </p:spTree>
    <p:extLst>
      <p:ext uri="{BB962C8B-B14F-4D97-AF65-F5344CB8AC3E}">
        <p14:creationId xmlns:p14="http://schemas.microsoft.com/office/powerpoint/2010/main" val="20636226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2125663" y="6453188"/>
            <a:ext cx="59055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solidFill>
                  <a:schemeClr val="bg2"/>
                </a:solidFill>
              </a:defRPr>
            </a:lvl1pPr>
          </a:lstStyle>
          <a:p>
            <a:r>
              <a:rPr lang="de-DE" altLang="zh-CN" dirty="0"/>
              <a:t>YAGO - A Core </a:t>
            </a:r>
            <a:r>
              <a:rPr lang="de-DE" altLang="zh-CN" dirty="0" err="1"/>
              <a:t>of</a:t>
            </a:r>
            <a:r>
              <a:rPr lang="de-DE" altLang="zh-CN" dirty="0"/>
              <a:t> </a:t>
            </a:r>
            <a:r>
              <a:rPr lang="de-DE" altLang="zh-CN" dirty="0" err="1"/>
              <a:t>Semantic</a:t>
            </a:r>
            <a:r>
              <a:rPr lang="de-DE" altLang="zh-CN" dirty="0"/>
              <a:t> Knowledge</a:t>
            </a:r>
          </a:p>
        </p:txBody>
      </p:sp>
      <p:sp>
        <p:nvSpPr>
          <p:cNvPr id="1030" name="Rectangle 6"/>
          <p:cNvSpPr>
            <a:spLocks noGrp="1" noChangeArrowheads="1"/>
          </p:cNvSpPr>
          <p:nvPr>
            <p:ph type="sldNum" sz="quarter" idx="4"/>
          </p:nvPr>
        </p:nvSpPr>
        <p:spPr bwMode="auto">
          <a:xfrm>
            <a:off x="7732890" y="6454775"/>
            <a:ext cx="1244424"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solidFill>
                  <a:schemeClr val="bg2"/>
                </a:solidFill>
              </a:defRPr>
            </a:lvl1pPr>
          </a:lstStyle>
          <a:p>
            <a:r>
              <a:rPr lang="en-US" altLang="zh-CN" smtClean="0"/>
              <a:t>2016.11.11</a:t>
            </a:r>
            <a:endParaRPr lang="de-DE" altLang="zh-CN" dirty="0"/>
          </a:p>
        </p:txBody>
      </p:sp>
      <p:sp>
        <p:nvSpPr>
          <p:cNvPr id="1031" name="Text Box 7"/>
          <p:cNvSpPr txBox="1">
            <a:spLocks noChangeArrowheads="1"/>
          </p:cNvSpPr>
          <p:nvPr/>
        </p:nvSpPr>
        <p:spPr bwMode="auto">
          <a:xfrm>
            <a:off x="412750" y="6451600"/>
            <a:ext cx="1871663"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spcBef>
                <a:spcPct val="50000"/>
              </a:spcBef>
            </a:pPr>
            <a:r>
              <a:rPr lang="en-US" altLang="zh-CN" sz="1400" dirty="0" smtClean="0">
                <a:solidFill>
                  <a:schemeClr val="bg2"/>
                </a:solidFill>
              </a:rPr>
              <a:t>Wu </a:t>
            </a:r>
            <a:r>
              <a:rPr lang="en-US" altLang="zh-CN" sz="1400" dirty="0" err="1" smtClean="0">
                <a:solidFill>
                  <a:schemeClr val="bg2"/>
                </a:solidFill>
              </a:rPr>
              <a:t>Yuting</a:t>
            </a:r>
            <a:endParaRPr lang="de-DE" altLang="zh-CN" sz="1400" dirty="0">
              <a:solidFill>
                <a:schemeClr val="bg2"/>
              </a:solidFill>
            </a:endParaRPr>
          </a:p>
        </p:txBody>
      </p:sp>
      <p:sp>
        <p:nvSpPr>
          <p:cNvPr id="1033" name="Line 9"/>
          <p:cNvSpPr>
            <a:spLocks noChangeShapeType="1"/>
          </p:cNvSpPr>
          <p:nvPr/>
        </p:nvSpPr>
        <p:spPr bwMode="auto">
          <a:xfrm>
            <a:off x="614363" y="1268413"/>
            <a:ext cx="7915275"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timing>
    <p:tnLst>
      <p:par>
        <p:cTn id="1" dur="indefinite" restart="never" nodeType="tmRoot"/>
      </p:par>
    </p:tnLst>
  </p:timing>
  <p:hf hdr="0" dt="0"/>
  <p:txStyles>
    <p:titleStyle>
      <a:lvl1pPr algn="l" rtl="0" fontAlgn="base">
        <a:spcBef>
          <a:spcPct val="0"/>
        </a:spcBef>
        <a:spcAft>
          <a:spcPct val="0"/>
        </a:spcAft>
        <a:defRPr sz="3200" kern="1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defRPr>
      </a:lvl2pPr>
      <a:lvl3pPr algn="l" rtl="0" fontAlgn="base">
        <a:spcBef>
          <a:spcPct val="0"/>
        </a:spcBef>
        <a:spcAft>
          <a:spcPct val="0"/>
        </a:spcAft>
        <a:defRPr sz="3200">
          <a:solidFill>
            <a:schemeClr val="tx2"/>
          </a:solidFill>
          <a:latin typeface="Arial" charset="0"/>
        </a:defRPr>
      </a:lvl3pPr>
      <a:lvl4pPr algn="l" rtl="0" fontAlgn="base">
        <a:spcBef>
          <a:spcPct val="0"/>
        </a:spcBef>
        <a:spcAft>
          <a:spcPct val="0"/>
        </a:spcAft>
        <a:defRPr sz="3200">
          <a:solidFill>
            <a:schemeClr val="tx2"/>
          </a:solidFill>
          <a:latin typeface="Arial" charset="0"/>
        </a:defRPr>
      </a:lvl4pPr>
      <a:lvl5pPr algn="l" rtl="0" fontAlgn="base">
        <a:spcBef>
          <a:spcPct val="0"/>
        </a:spcBef>
        <a:spcAft>
          <a:spcPct val="0"/>
        </a:spcAft>
        <a:defRPr sz="3200">
          <a:solidFill>
            <a:schemeClr val="tx2"/>
          </a:solidFill>
          <a:latin typeface="Arial" charset="0"/>
        </a:defRPr>
      </a:lvl5pPr>
      <a:lvl6pPr marL="457200" algn="l" rtl="0" fontAlgn="base">
        <a:spcBef>
          <a:spcPct val="0"/>
        </a:spcBef>
        <a:spcAft>
          <a:spcPct val="0"/>
        </a:spcAft>
        <a:defRPr sz="3200">
          <a:solidFill>
            <a:schemeClr val="tx2"/>
          </a:solidFill>
          <a:latin typeface="Arial" charset="0"/>
        </a:defRPr>
      </a:lvl6pPr>
      <a:lvl7pPr marL="914400" algn="l" rtl="0" fontAlgn="base">
        <a:spcBef>
          <a:spcPct val="0"/>
        </a:spcBef>
        <a:spcAft>
          <a:spcPct val="0"/>
        </a:spcAft>
        <a:defRPr sz="3200">
          <a:solidFill>
            <a:schemeClr val="tx2"/>
          </a:solidFill>
          <a:latin typeface="Arial" charset="0"/>
        </a:defRPr>
      </a:lvl7pPr>
      <a:lvl8pPr marL="1371600" algn="l" rtl="0" fontAlgn="base">
        <a:spcBef>
          <a:spcPct val="0"/>
        </a:spcBef>
        <a:spcAft>
          <a:spcPct val="0"/>
        </a:spcAft>
        <a:defRPr sz="3200">
          <a:solidFill>
            <a:schemeClr val="tx2"/>
          </a:solidFill>
          <a:latin typeface="Arial" charset="0"/>
        </a:defRPr>
      </a:lvl8pPr>
      <a:lvl9pPr marL="1828800" algn="l" rtl="0" fontAlgn="base">
        <a:spcBef>
          <a:spcPct val="0"/>
        </a:spcBef>
        <a:spcAft>
          <a:spcPct val="0"/>
        </a:spcAft>
        <a:defRPr sz="3200">
          <a:solidFill>
            <a:schemeClr val="tx2"/>
          </a:solidFill>
          <a:latin typeface="Arial" charset="0"/>
        </a:defRPr>
      </a:lvl9pPr>
    </p:titleStyle>
    <p:bodyStyle>
      <a:lvl1pPr marL="342900" indent="-342900" algn="l" rtl="0" fontAlgn="base">
        <a:spcBef>
          <a:spcPct val="20000"/>
        </a:spcBef>
        <a:spcAft>
          <a:spcPct val="0"/>
        </a:spcAft>
        <a:buClr>
          <a:srgbClr val="0000FF"/>
        </a:buClr>
        <a:buFont typeface="Arial" charset="0"/>
        <a:buChar char="ر"/>
        <a:defRPr sz="3200" kern="1200">
          <a:solidFill>
            <a:schemeClr val="tx1"/>
          </a:solidFill>
          <a:latin typeface="+mn-lt"/>
          <a:ea typeface="+mn-ea"/>
          <a:cs typeface="+mn-cs"/>
        </a:defRPr>
      </a:lvl1pPr>
      <a:lvl2pPr marL="742950" indent="-285750" algn="l" rtl="0" fontAlgn="base">
        <a:spcBef>
          <a:spcPct val="20000"/>
        </a:spcBef>
        <a:spcAft>
          <a:spcPct val="0"/>
        </a:spcAft>
        <a:buClr>
          <a:srgbClr val="0000FF"/>
        </a:buClr>
        <a:buFont typeface="Arial" charset="0"/>
        <a:buChar char="ر"/>
        <a:defRPr sz="2800" kern="1200">
          <a:solidFill>
            <a:schemeClr val="tx1"/>
          </a:solidFill>
          <a:latin typeface="+mn-lt"/>
          <a:ea typeface="+mn-ea"/>
          <a:cs typeface="+mn-cs"/>
        </a:defRPr>
      </a:lvl2pPr>
      <a:lvl3pPr marL="1143000" indent="-228600" algn="l" rtl="0" fontAlgn="base">
        <a:spcBef>
          <a:spcPct val="20000"/>
        </a:spcBef>
        <a:spcAft>
          <a:spcPct val="0"/>
        </a:spcAft>
        <a:buClr>
          <a:srgbClr val="0000FF"/>
        </a:buClr>
        <a:buFont typeface="Arial" charset="0"/>
        <a:buChar char="ر"/>
        <a:defRPr sz="2400" kern="1200">
          <a:solidFill>
            <a:schemeClr val="tx1"/>
          </a:solidFill>
          <a:latin typeface="+mn-lt"/>
          <a:ea typeface="+mn-ea"/>
          <a:cs typeface="+mn-cs"/>
        </a:defRPr>
      </a:lvl3pPr>
      <a:lvl4pPr marL="1600200" indent="-228600" algn="l" rtl="0" fontAlgn="base">
        <a:spcBef>
          <a:spcPct val="20000"/>
        </a:spcBef>
        <a:spcAft>
          <a:spcPct val="0"/>
        </a:spcAft>
        <a:buClr>
          <a:srgbClr val="0000FF"/>
        </a:buClr>
        <a:buFont typeface="Arial" charset="0"/>
        <a:buChar char="ر"/>
        <a:defRPr sz="2000" kern="1200">
          <a:solidFill>
            <a:schemeClr val="tx1"/>
          </a:solidFill>
          <a:latin typeface="+mn-lt"/>
          <a:ea typeface="+mn-ea"/>
          <a:cs typeface="+mn-cs"/>
        </a:defRPr>
      </a:lvl4pPr>
      <a:lvl5pPr marL="2057400" indent="-228600" algn="l" rtl="0" fontAlgn="base">
        <a:spcBef>
          <a:spcPct val="20000"/>
        </a:spcBef>
        <a:spcAft>
          <a:spcPct val="0"/>
        </a:spcAft>
        <a:buClr>
          <a:srgbClr val="0000FF"/>
        </a:buClr>
        <a:buFont typeface="Arial" charset="0"/>
        <a:buChar char="ر"/>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www.mpi-inf.mpg.de/~suchanek/downloads/yago/"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jpeg"/><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hyperlink" Target="http://www.mpi-inf.mpg.de/yago" TargetMode="External"/><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de-DE" altLang="zh-CN"/>
              <a:t>YAGO - A Core of Semantic Knowledge</a:t>
            </a:r>
          </a:p>
        </p:txBody>
      </p:sp>
      <p:sp>
        <p:nvSpPr>
          <p:cNvPr id="5" name="幻灯片编号占位符 4"/>
          <p:cNvSpPr>
            <a:spLocks noGrp="1"/>
          </p:cNvSpPr>
          <p:nvPr>
            <p:ph type="sldNum" sz="quarter" idx="11"/>
          </p:nvPr>
        </p:nvSpPr>
        <p:spPr/>
        <p:txBody>
          <a:bodyPr/>
          <a:lstStyle/>
          <a:p>
            <a:fld id="{524A104D-12F7-9C48-B0C4-3CA6BB5089C9}" type="slidenum">
              <a:rPr lang="de-DE" altLang="zh-CN"/>
              <a:pPr/>
              <a:t>1</a:t>
            </a:fld>
            <a:endParaRPr lang="de-DE" altLang="zh-CN"/>
          </a:p>
        </p:txBody>
      </p:sp>
      <p:sp>
        <p:nvSpPr>
          <p:cNvPr id="2056" name="Text Box 8"/>
          <p:cNvSpPr txBox="1">
            <a:spLocks noChangeArrowheads="1"/>
          </p:cNvSpPr>
          <p:nvPr/>
        </p:nvSpPr>
        <p:spPr bwMode="auto">
          <a:xfrm>
            <a:off x="1449740" y="1686310"/>
            <a:ext cx="641985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600" dirty="0"/>
              <a:t>YAGO – A Core of Semantic </a:t>
            </a:r>
            <a:r>
              <a:rPr lang="en-US" altLang="zh-CN" sz="2600" dirty="0" smtClean="0"/>
              <a:t>Knowledge</a:t>
            </a:r>
            <a:endParaRPr lang="zh-CN" altLang="en-US" sz="2600" dirty="0" smtClean="0"/>
          </a:p>
          <a:p>
            <a:pPr algn="ctr">
              <a:spcBef>
                <a:spcPct val="50000"/>
              </a:spcBef>
            </a:pPr>
            <a:r>
              <a:rPr lang="en-US" altLang="zh-CN" sz="2600" dirty="0" smtClean="0"/>
              <a:t>Unifying </a:t>
            </a:r>
            <a:r>
              <a:rPr lang="en-US" altLang="zh-CN" sz="2600" dirty="0" err="1" smtClean="0"/>
              <a:t>WordNet</a:t>
            </a:r>
            <a:r>
              <a:rPr lang="en-US" altLang="zh-CN" sz="2600" dirty="0" smtClean="0"/>
              <a:t> and Wikipedia </a:t>
            </a:r>
          </a:p>
          <a:p>
            <a:pPr algn="ctr">
              <a:spcBef>
                <a:spcPct val="50000"/>
              </a:spcBef>
            </a:pPr>
            <a:endParaRPr lang="en-US" altLang="zh-CN" sz="2600" dirty="0"/>
          </a:p>
        </p:txBody>
      </p:sp>
      <p:sp>
        <p:nvSpPr>
          <p:cNvPr id="2063" name="Text Box 15"/>
          <p:cNvSpPr txBox="1">
            <a:spLocks noChangeArrowheads="1"/>
          </p:cNvSpPr>
          <p:nvPr/>
        </p:nvSpPr>
        <p:spPr bwMode="auto">
          <a:xfrm>
            <a:off x="400050" y="2952044"/>
            <a:ext cx="821055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de-DE" altLang="zh-CN" sz="2000" dirty="0"/>
              <a:t>Fabian M. Suchanek, </a:t>
            </a:r>
            <a:r>
              <a:rPr lang="de-DE" altLang="zh-CN" sz="2000" dirty="0" err="1"/>
              <a:t>Gjergji</a:t>
            </a:r>
            <a:r>
              <a:rPr lang="de-DE" altLang="zh-CN" sz="2000" dirty="0"/>
              <a:t> </a:t>
            </a:r>
            <a:r>
              <a:rPr lang="de-DE" altLang="zh-CN" sz="2000" dirty="0" err="1"/>
              <a:t>Kasneci</a:t>
            </a:r>
            <a:r>
              <a:rPr lang="de-DE" altLang="zh-CN" sz="2000" dirty="0"/>
              <a:t>, Gerhard </a:t>
            </a:r>
            <a:r>
              <a:rPr lang="de-DE" altLang="zh-CN" sz="2000" dirty="0" err="1"/>
              <a:t>Weikum</a:t>
            </a:r>
            <a:endParaRPr lang="de-DE" altLang="zh-CN" sz="2000" dirty="0"/>
          </a:p>
          <a:p>
            <a:pPr algn="ctr">
              <a:spcBef>
                <a:spcPct val="50000"/>
              </a:spcBef>
            </a:pPr>
            <a:r>
              <a:rPr lang="en-US" altLang="zh-CN" sz="2000" dirty="0"/>
              <a:t>(Max-Planck Institute for Computer Science </a:t>
            </a:r>
            <a:r>
              <a:rPr lang="en-US" altLang="zh-CN" sz="2000" dirty="0" err="1"/>
              <a:t>Saarbrücken</a:t>
            </a:r>
            <a:r>
              <a:rPr lang="en-US" altLang="zh-CN" sz="2000" dirty="0"/>
              <a:t>/Germany</a:t>
            </a:r>
            <a:r>
              <a:rPr lang="en-US" altLang="zh-CN" sz="2000" dirty="0" smtClean="0"/>
              <a:t>)</a:t>
            </a:r>
            <a:endParaRPr lang="zh-CN" altLang="en-US" sz="2000" dirty="0" smtClean="0"/>
          </a:p>
          <a:p>
            <a:pPr algn="ctr">
              <a:spcBef>
                <a:spcPct val="50000"/>
              </a:spcBef>
            </a:pPr>
            <a:endParaRPr lang="zh-CN" altLang="en-US" sz="2000" dirty="0"/>
          </a:p>
          <a:p>
            <a:pPr algn="ctr">
              <a:spcBef>
                <a:spcPct val="50000"/>
              </a:spcBef>
            </a:pPr>
            <a:endParaRPr lang="zh-CN" altLang="en-US" sz="2000" dirty="0" smtClean="0"/>
          </a:p>
          <a:p>
            <a:pPr algn="ctr">
              <a:spcBef>
                <a:spcPct val="50000"/>
              </a:spcBef>
            </a:pPr>
            <a:r>
              <a:rPr lang="zh-CN" altLang="en-US" sz="2000" dirty="0"/>
              <a:t> </a:t>
            </a:r>
            <a:r>
              <a:rPr lang="zh-CN" altLang="en-US" sz="2000" dirty="0" smtClean="0"/>
              <a:t>                                                                           </a:t>
            </a:r>
            <a:r>
              <a:rPr lang="zh-CN" altLang="en-US" sz="2000" dirty="0" smtClean="0">
                <a:latin typeface="STKaiti" charset="-122"/>
                <a:ea typeface="STKaiti" charset="-122"/>
                <a:cs typeface="STKaiti" charset="-122"/>
              </a:rPr>
              <a:t>吴雨婷   </a:t>
            </a:r>
            <a:r>
              <a:rPr lang="en-US" altLang="zh-CN" sz="2000" dirty="0" smtClean="0">
                <a:latin typeface="STKaiti" charset="-122"/>
                <a:ea typeface="STKaiti" charset="-122"/>
                <a:cs typeface="STKaiti" charset="-122"/>
              </a:rPr>
              <a:t>2016.11.11</a:t>
            </a:r>
            <a:endParaRPr lang="de-DE" altLang="zh-CN" sz="2000" dirty="0">
              <a:latin typeface="STKaiti" charset="-122"/>
              <a:ea typeface="STKaiti" charset="-122"/>
              <a:cs typeface="STKaiti"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页脚占位符 3"/>
          <p:cNvSpPr>
            <a:spLocks noGrp="1"/>
          </p:cNvSpPr>
          <p:nvPr>
            <p:ph type="ftr" sz="quarter" idx="10"/>
          </p:nvPr>
        </p:nvSpPr>
        <p:spPr/>
        <p:txBody>
          <a:bodyPr/>
          <a:lstStyle/>
          <a:p>
            <a:r>
              <a:rPr lang="de-DE" altLang="zh-CN"/>
              <a:t>YAGO - A Core of Semantic Knowledge</a:t>
            </a:r>
          </a:p>
        </p:txBody>
      </p:sp>
      <p:sp>
        <p:nvSpPr>
          <p:cNvPr id="31" name="幻灯片编号占位符 4"/>
          <p:cNvSpPr>
            <a:spLocks noGrp="1"/>
          </p:cNvSpPr>
          <p:nvPr>
            <p:ph type="sldNum" sz="quarter" idx="11"/>
          </p:nvPr>
        </p:nvSpPr>
        <p:spPr/>
        <p:txBody>
          <a:bodyPr/>
          <a:lstStyle/>
          <a:p>
            <a:fld id="{1FB9C6EC-3921-9244-8145-91DAB9D5CD2A}" type="slidenum">
              <a:rPr lang="de-DE" altLang="zh-CN"/>
              <a:pPr/>
              <a:t>10</a:t>
            </a:fld>
            <a:endParaRPr lang="de-DE" altLang="zh-CN"/>
          </a:p>
        </p:txBody>
      </p:sp>
      <p:sp>
        <p:nvSpPr>
          <p:cNvPr id="393218" name="Rectangle 2"/>
          <p:cNvSpPr>
            <a:spLocks noGrp="1" noChangeArrowheads="1"/>
          </p:cNvSpPr>
          <p:nvPr>
            <p:ph type="title"/>
          </p:nvPr>
        </p:nvSpPr>
        <p:spPr bwMode="auto">
          <a:xfrm>
            <a:off x="468313" y="274638"/>
            <a:ext cx="6191250"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dirty="0"/>
              <a:t>Solution: An ontology</a:t>
            </a:r>
          </a:p>
        </p:txBody>
      </p:sp>
      <p:pic>
        <p:nvPicPr>
          <p:cNvPr id="393219" name="Picture 3" descr="elvi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50" y="4086225"/>
            <a:ext cx="933450" cy="1293813"/>
          </a:xfrm>
          <a:prstGeom prst="rect">
            <a:avLst/>
          </a:prstGeom>
          <a:noFill/>
          <a:extLst>
            <a:ext uri="{909E8E84-426E-40DD-AFC4-6F175D3DCCD1}">
              <a14:hiddenFill xmlns:a14="http://schemas.microsoft.com/office/drawing/2010/main">
                <a:solidFill>
                  <a:srgbClr val="FFFFFF"/>
                </a:solidFill>
              </a14:hiddenFill>
            </a:ext>
          </a:extLst>
        </p:spPr>
      </p:pic>
      <p:sp>
        <p:nvSpPr>
          <p:cNvPr id="393220" name="Line 4"/>
          <p:cNvSpPr>
            <a:spLocks noChangeShapeType="1"/>
          </p:cNvSpPr>
          <p:nvPr/>
        </p:nvSpPr>
        <p:spPr bwMode="auto">
          <a:xfrm>
            <a:off x="3344863" y="4657725"/>
            <a:ext cx="1589087"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3221" name="Text Box 5"/>
          <p:cNvSpPr txBox="1">
            <a:spLocks noChangeArrowheads="1"/>
          </p:cNvSpPr>
          <p:nvPr/>
        </p:nvSpPr>
        <p:spPr bwMode="auto">
          <a:xfrm>
            <a:off x="6112581" y="4144756"/>
            <a:ext cx="15795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CN" sz="2000" i="1" dirty="0" err="1"/>
              <a:t>BornInYear</a:t>
            </a:r>
            <a:endParaRPr lang="en-US" altLang="zh-CN" sz="2000" i="1" dirty="0"/>
          </a:p>
        </p:txBody>
      </p:sp>
      <p:sp>
        <p:nvSpPr>
          <p:cNvPr id="393222" name="Text Box 6"/>
          <p:cNvSpPr txBox="1">
            <a:spLocks noChangeArrowheads="1"/>
          </p:cNvSpPr>
          <p:nvPr/>
        </p:nvSpPr>
        <p:spPr bwMode="auto">
          <a:xfrm>
            <a:off x="5078413" y="4440238"/>
            <a:ext cx="1011237" cy="49530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1935</a:t>
            </a:r>
          </a:p>
        </p:txBody>
      </p:sp>
      <p:sp>
        <p:nvSpPr>
          <p:cNvPr id="393223" name="Text Box 7"/>
          <p:cNvSpPr txBox="1">
            <a:spLocks noChangeArrowheads="1"/>
          </p:cNvSpPr>
          <p:nvPr/>
        </p:nvSpPr>
        <p:spPr bwMode="auto">
          <a:xfrm>
            <a:off x="7535863" y="4171950"/>
            <a:ext cx="79533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5000" b="1"/>
              <a:t>?</a:t>
            </a:r>
          </a:p>
        </p:txBody>
      </p:sp>
      <p:sp>
        <p:nvSpPr>
          <p:cNvPr id="393224" name="Line 8"/>
          <p:cNvSpPr>
            <a:spLocks noChangeShapeType="1"/>
          </p:cNvSpPr>
          <p:nvPr/>
        </p:nvSpPr>
        <p:spPr bwMode="auto">
          <a:xfrm flipH="1" flipV="1">
            <a:off x="6234113" y="4657725"/>
            <a:ext cx="1011237"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3225" name="Text Box 9"/>
          <p:cNvSpPr txBox="1">
            <a:spLocks noChangeArrowheads="1"/>
          </p:cNvSpPr>
          <p:nvPr/>
        </p:nvSpPr>
        <p:spPr bwMode="auto">
          <a:xfrm>
            <a:off x="3492324" y="4151313"/>
            <a:ext cx="17351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CN" sz="2000" i="1" dirty="0" err="1" smtClean="0"/>
              <a:t>BornInYear</a:t>
            </a:r>
            <a:endParaRPr lang="en-US" altLang="zh-CN" sz="2000" i="1" dirty="0"/>
          </a:p>
        </p:txBody>
      </p:sp>
      <p:sp>
        <p:nvSpPr>
          <p:cNvPr id="393226" name="Text Box 10"/>
          <p:cNvSpPr txBox="1">
            <a:spLocks noChangeArrowheads="1"/>
          </p:cNvSpPr>
          <p:nvPr/>
        </p:nvSpPr>
        <p:spPr bwMode="auto">
          <a:xfrm>
            <a:off x="6789738" y="3175000"/>
            <a:ext cx="773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is a</a:t>
            </a:r>
            <a:endParaRPr lang="en-US" altLang="zh-CN"/>
          </a:p>
        </p:txBody>
      </p:sp>
      <p:sp>
        <p:nvSpPr>
          <p:cNvPr id="393227" name="Text Box 11"/>
          <p:cNvSpPr txBox="1">
            <a:spLocks noChangeArrowheads="1"/>
          </p:cNvSpPr>
          <p:nvPr/>
        </p:nvSpPr>
        <p:spPr bwMode="auto">
          <a:xfrm>
            <a:off x="4624388" y="2406650"/>
            <a:ext cx="1127125"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singer</a:t>
            </a:r>
          </a:p>
        </p:txBody>
      </p:sp>
      <p:sp>
        <p:nvSpPr>
          <p:cNvPr id="393228" name="Line 12"/>
          <p:cNvSpPr>
            <a:spLocks noChangeShapeType="1"/>
          </p:cNvSpPr>
          <p:nvPr/>
        </p:nvSpPr>
        <p:spPr bwMode="auto">
          <a:xfrm flipH="1" flipV="1">
            <a:off x="5435600" y="2933700"/>
            <a:ext cx="2363788" cy="1069975"/>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3229" name="Text Box 13"/>
          <p:cNvSpPr txBox="1">
            <a:spLocks noChangeArrowheads="1"/>
          </p:cNvSpPr>
          <p:nvPr/>
        </p:nvSpPr>
        <p:spPr bwMode="auto">
          <a:xfrm>
            <a:off x="4483100" y="1341438"/>
            <a:ext cx="1479550"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person</a:t>
            </a:r>
          </a:p>
        </p:txBody>
      </p:sp>
      <p:sp>
        <p:nvSpPr>
          <p:cNvPr id="393230" name="Line 14"/>
          <p:cNvSpPr>
            <a:spLocks noChangeShapeType="1"/>
          </p:cNvSpPr>
          <p:nvPr/>
        </p:nvSpPr>
        <p:spPr bwMode="auto">
          <a:xfrm flipH="1" flipV="1">
            <a:off x="5153025" y="1839913"/>
            <a:ext cx="0" cy="57785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3231" name="Line 15"/>
          <p:cNvSpPr>
            <a:spLocks noChangeShapeType="1"/>
          </p:cNvSpPr>
          <p:nvPr/>
        </p:nvSpPr>
        <p:spPr bwMode="auto">
          <a:xfrm flipV="1">
            <a:off x="2941638" y="2965450"/>
            <a:ext cx="2065337" cy="941388"/>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3232" name="Text Box 16"/>
          <p:cNvSpPr txBox="1">
            <a:spLocks noChangeArrowheads="1"/>
          </p:cNvSpPr>
          <p:nvPr/>
        </p:nvSpPr>
        <p:spPr bwMode="auto">
          <a:xfrm>
            <a:off x="5153025" y="1911350"/>
            <a:ext cx="187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subclass</a:t>
            </a:r>
          </a:p>
        </p:txBody>
      </p:sp>
      <p:sp>
        <p:nvSpPr>
          <p:cNvPr id="393233" name="Rectangle 17"/>
          <p:cNvSpPr>
            <a:spLocks noChangeArrowheads="1"/>
          </p:cNvSpPr>
          <p:nvPr/>
        </p:nvSpPr>
        <p:spPr bwMode="auto">
          <a:xfrm>
            <a:off x="2109788" y="3941763"/>
            <a:ext cx="1200150" cy="1490662"/>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93234" name="Rectangle 18"/>
          <p:cNvSpPr>
            <a:spLocks noChangeArrowheads="1"/>
          </p:cNvSpPr>
          <p:nvPr/>
        </p:nvSpPr>
        <p:spPr bwMode="auto">
          <a:xfrm>
            <a:off x="7245350" y="4006850"/>
            <a:ext cx="1300163" cy="1228725"/>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93235" name="Text Box 19"/>
          <p:cNvSpPr txBox="1">
            <a:spLocks noChangeArrowheads="1"/>
          </p:cNvSpPr>
          <p:nvPr/>
        </p:nvSpPr>
        <p:spPr bwMode="auto">
          <a:xfrm>
            <a:off x="1611313" y="5884863"/>
            <a:ext cx="2311400" cy="495300"/>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"Elvis Presley"</a:t>
            </a:r>
          </a:p>
        </p:txBody>
      </p:sp>
      <p:sp>
        <p:nvSpPr>
          <p:cNvPr id="393236" name="Text Box 20"/>
          <p:cNvSpPr txBox="1">
            <a:spLocks noChangeArrowheads="1"/>
          </p:cNvSpPr>
          <p:nvPr/>
        </p:nvSpPr>
        <p:spPr bwMode="auto">
          <a:xfrm>
            <a:off x="4140200" y="5884863"/>
            <a:ext cx="1660525" cy="495300"/>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"The King"</a:t>
            </a:r>
          </a:p>
        </p:txBody>
      </p:sp>
      <p:sp>
        <p:nvSpPr>
          <p:cNvPr id="393237" name="Line 21"/>
          <p:cNvSpPr>
            <a:spLocks noChangeShapeType="1"/>
          </p:cNvSpPr>
          <p:nvPr/>
        </p:nvSpPr>
        <p:spPr bwMode="auto">
          <a:xfrm flipH="1" flipV="1">
            <a:off x="2551113" y="5451475"/>
            <a:ext cx="71437" cy="433388"/>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3238" name="Line 22"/>
          <p:cNvSpPr>
            <a:spLocks noChangeShapeType="1"/>
          </p:cNvSpPr>
          <p:nvPr/>
        </p:nvSpPr>
        <p:spPr bwMode="auto">
          <a:xfrm flipH="1" flipV="1">
            <a:off x="3338513" y="5380038"/>
            <a:ext cx="1450975" cy="433387"/>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3239" name="Text Box 23"/>
          <p:cNvSpPr txBox="1">
            <a:spLocks noChangeArrowheads="1"/>
          </p:cNvSpPr>
          <p:nvPr/>
        </p:nvSpPr>
        <p:spPr bwMode="auto">
          <a:xfrm>
            <a:off x="2622550" y="5380038"/>
            <a:ext cx="158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means</a:t>
            </a:r>
          </a:p>
        </p:txBody>
      </p:sp>
      <p:sp>
        <p:nvSpPr>
          <p:cNvPr id="393240" name="Text Box 24"/>
          <p:cNvSpPr txBox="1">
            <a:spLocks noChangeArrowheads="1"/>
          </p:cNvSpPr>
          <p:nvPr/>
        </p:nvSpPr>
        <p:spPr bwMode="auto">
          <a:xfrm>
            <a:off x="3995738" y="5235575"/>
            <a:ext cx="158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means</a:t>
            </a:r>
          </a:p>
        </p:txBody>
      </p:sp>
      <p:sp>
        <p:nvSpPr>
          <p:cNvPr id="393241" name="Text Box 25"/>
          <p:cNvSpPr txBox="1">
            <a:spLocks noChangeArrowheads="1"/>
          </p:cNvSpPr>
          <p:nvPr/>
        </p:nvSpPr>
        <p:spPr bwMode="auto">
          <a:xfrm>
            <a:off x="0" y="5884863"/>
            <a:ext cx="1176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solidFill>
                  <a:srgbClr val="008000"/>
                </a:solidFill>
              </a:rPr>
              <a:t>Words</a:t>
            </a:r>
          </a:p>
        </p:txBody>
      </p:sp>
      <p:sp>
        <p:nvSpPr>
          <p:cNvPr id="393242" name="Text Box 26"/>
          <p:cNvSpPr txBox="1">
            <a:spLocks noChangeArrowheads="1"/>
          </p:cNvSpPr>
          <p:nvPr/>
        </p:nvSpPr>
        <p:spPr bwMode="auto">
          <a:xfrm>
            <a:off x="3262313" y="3092450"/>
            <a:ext cx="687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is a</a:t>
            </a:r>
            <a:endParaRPr lang="en-US" altLang="zh-CN"/>
          </a:p>
        </p:txBody>
      </p:sp>
      <p:sp>
        <p:nvSpPr>
          <p:cNvPr id="393243" name="Text Box 27"/>
          <p:cNvSpPr txBox="1">
            <a:spLocks noChangeArrowheads="1"/>
          </p:cNvSpPr>
          <p:nvPr/>
        </p:nvSpPr>
        <p:spPr bwMode="auto">
          <a:xfrm>
            <a:off x="0" y="4295775"/>
            <a:ext cx="1754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solidFill>
                  <a:srgbClr val="0000FF"/>
                </a:solidFill>
              </a:rPr>
              <a:t>Individuals</a:t>
            </a:r>
          </a:p>
        </p:txBody>
      </p:sp>
      <p:sp>
        <p:nvSpPr>
          <p:cNvPr id="393244" name="Text Box 28"/>
          <p:cNvSpPr txBox="1">
            <a:spLocks noChangeArrowheads="1"/>
          </p:cNvSpPr>
          <p:nvPr/>
        </p:nvSpPr>
        <p:spPr bwMode="auto">
          <a:xfrm>
            <a:off x="0" y="2128838"/>
            <a:ext cx="211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solidFill>
                  <a:srgbClr val="FF0000"/>
                </a:solidFill>
              </a:rPr>
              <a:t>Classes</a:t>
            </a:r>
          </a:p>
        </p:txBody>
      </p:sp>
      <p:sp>
        <p:nvSpPr>
          <p:cNvPr id="393245" name="Text Box 29"/>
          <p:cNvSpPr txBox="1">
            <a:spLocks noChangeArrowheads="1"/>
          </p:cNvSpPr>
          <p:nvPr/>
        </p:nvSpPr>
        <p:spPr bwMode="auto">
          <a:xfrm>
            <a:off x="0" y="2995613"/>
            <a:ext cx="1516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Relations</a:t>
            </a:r>
          </a:p>
        </p:txBody>
      </p:sp>
    </p:spTree>
    <p:extLst>
      <p:ext uri="{BB962C8B-B14F-4D97-AF65-F5344CB8AC3E}">
        <p14:creationId xmlns:p14="http://schemas.microsoft.com/office/powerpoint/2010/main" val="1998379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32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32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32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32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32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32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32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32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32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3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35" grpId="0" animBg="1"/>
      <p:bldP spid="393236" grpId="0" animBg="1"/>
      <p:bldP spid="393237" grpId="0" animBg="1"/>
      <p:bldP spid="393238" grpId="0" animBg="1"/>
      <p:bldP spid="393239" grpId="0"/>
      <p:bldP spid="393240" grpId="0"/>
      <p:bldP spid="393241" grpId="0"/>
      <p:bldP spid="393243" grpId="0"/>
      <p:bldP spid="393244" grpId="0"/>
      <p:bldP spid="3932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de-DE" altLang="zh-CN"/>
              <a:t>YAGO - A Core of Semantic Knowledge</a:t>
            </a:r>
          </a:p>
        </p:txBody>
      </p:sp>
      <p:sp>
        <p:nvSpPr>
          <p:cNvPr id="5" name="幻灯片编号占位符 4"/>
          <p:cNvSpPr>
            <a:spLocks noGrp="1"/>
          </p:cNvSpPr>
          <p:nvPr>
            <p:ph type="sldNum" sz="quarter" idx="11"/>
          </p:nvPr>
        </p:nvSpPr>
        <p:spPr/>
        <p:txBody>
          <a:bodyPr/>
          <a:lstStyle/>
          <a:p>
            <a:fld id="{5EC145DB-C9D7-D649-9EB1-CE121E09D348}" type="slidenum">
              <a:rPr lang="de-DE" altLang="zh-CN"/>
              <a:pPr/>
              <a:t>11</a:t>
            </a:fld>
            <a:endParaRPr lang="de-DE" altLang="zh-CN"/>
          </a:p>
        </p:txBody>
      </p:sp>
      <p:sp>
        <p:nvSpPr>
          <p:cNvPr id="18434" name="Rectangle 2"/>
          <p:cNvSpPr>
            <a:spLocks noGrp="1" noChangeArrowheads="1"/>
          </p:cNvSpPr>
          <p:nvPr>
            <p:ph type="title"/>
          </p:nvPr>
        </p:nvSpPr>
        <p:spPr bwMode="auto">
          <a:xfrm>
            <a:off x="468313" y="274638"/>
            <a:ext cx="6191250"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dirty="0" smtClean="0"/>
              <a:t>Motivation</a:t>
            </a:r>
            <a:endParaRPr lang="en-US" altLang="zh-CN" sz="2600" dirty="0"/>
          </a:p>
        </p:txBody>
      </p:sp>
      <p:sp>
        <p:nvSpPr>
          <p:cNvPr id="18435" name="Rectangle 3"/>
          <p:cNvSpPr>
            <a:spLocks noGrp="1" noChangeArrowheads="1"/>
          </p:cNvSpPr>
          <p:nvPr>
            <p:ph type="body" idx="1"/>
          </p:nvPr>
        </p:nvSpPr>
        <p:spPr bwMode="auto">
          <a:xfrm>
            <a:off x="468313" y="1502303"/>
            <a:ext cx="8509001" cy="480818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marL="609600" indent="-609600" algn="l">
              <a:spcBef>
                <a:spcPct val="50000"/>
              </a:spcBef>
              <a:buClr>
                <a:schemeClr val="tx1"/>
              </a:buClr>
            </a:pPr>
            <a:r>
              <a:rPr lang="ar-SA" altLang="zh-CN" sz="2000" b="1" dirty="0" smtClean="0">
                <a:solidFill>
                  <a:srgbClr val="0000FF"/>
                </a:solidFill>
                <a:ea typeface="Arial" charset="0"/>
                <a:cs typeface="Arial" charset="0"/>
              </a:rPr>
              <a:t>ر</a:t>
            </a:r>
            <a:r>
              <a:rPr lang="en-US" altLang="zh-CN" sz="2000" dirty="0" smtClean="0"/>
              <a:t> </a:t>
            </a:r>
            <a:r>
              <a:rPr lang="zh-CN" altLang="en-US" sz="2000" dirty="0" smtClean="0"/>
              <a:t> </a:t>
            </a:r>
            <a:r>
              <a:rPr lang="en-US" altLang="zh-CN" sz="2000" dirty="0" smtClean="0"/>
              <a:t>use </a:t>
            </a:r>
            <a:r>
              <a:rPr lang="en-US" altLang="zh-CN" sz="2000" dirty="0"/>
              <a:t>only a single source of background knowledge </a:t>
            </a:r>
            <a:endParaRPr lang="en-US" altLang="zh-CN" sz="2000" dirty="0" smtClean="0"/>
          </a:p>
          <a:p>
            <a:pPr marL="609600" indent="-609600" algn="l">
              <a:spcBef>
                <a:spcPct val="50000"/>
              </a:spcBef>
              <a:buClr>
                <a:schemeClr val="tx1"/>
              </a:buClr>
            </a:pPr>
            <a:r>
              <a:rPr lang="en-US" altLang="zh-CN" sz="2000" dirty="0" smtClean="0"/>
              <a:t>(mostly </a:t>
            </a:r>
            <a:r>
              <a:rPr lang="en-US" altLang="zh-CN" sz="2000" dirty="0" err="1"/>
              <a:t>WordNet</a:t>
            </a:r>
            <a:r>
              <a:rPr lang="en-US" altLang="zh-CN" sz="2000" dirty="0"/>
              <a:t> </a:t>
            </a:r>
            <a:r>
              <a:rPr lang="en-US" altLang="zh-CN" sz="2000" dirty="0" smtClean="0"/>
              <a:t>or </a:t>
            </a:r>
            <a:r>
              <a:rPr lang="en-US" altLang="zh-CN" sz="2000" dirty="0"/>
              <a:t>Wikipedia</a:t>
            </a:r>
            <a:r>
              <a:rPr lang="en-US" altLang="zh-CN" sz="2000" dirty="0" smtClean="0"/>
              <a:t>)</a:t>
            </a:r>
            <a:r>
              <a:rPr lang="zh-CN" altLang="en-US" sz="2000" dirty="0" smtClean="0"/>
              <a:t>   </a:t>
            </a:r>
            <a:r>
              <a:rPr lang="zh-CN" altLang="en-US" sz="2000" dirty="0" smtClean="0">
                <a:latin typeface="Microsoft YaHei" charset="0"/>
                <a:ea typeface="Microsoft YaHei" charset="0"/>
                <a:cs typeface="Microsoft YaHei" charset="0"/>
              </a:rPr>
              <a:t>本体知识来源单一</a:t>
            </a:r>
          </a:p>
          <a:p>
            <a:pPr marL="609600" indent="-609600" algn="l">
              <a:spcBef>
                <a:spcPct val="50000"/>
              </a:spcBef>
              <a:buClr>
                <a:schemeClr val="tx1"/>
              </a:buClr>
            </a:pPr>
            <a:endParaRPr lang="zh-CN" altLang="en-US" sz="2000" dirty="0">
              <a:latin typeface="Microsoft YaHei" charset="0"/>
              <a:ea typeface="Microsoft YaHei" charset="0"/>
              <a:cs typeface="Microsoft YaHei" charset="0"/>
            </a:endParaRPr>
          </a:p>
          <a:p>
            <a:pPr marL="609600" indent="-609600" algn="l">
              <a:spcBef>
                <a:spcPct val="50000"/>
              </a:spcBef>
              <a:buClr>
                <a:schemeClr val="tx1"/>
              </a:buClr>
            </a:pPr>
            <a:r>
              <a:rPr lang="ar-SA" altLang="zh-CN" sz="2000" b="1" dirty="0" smtClean="0">
                <a:solidFill>
                  <a:srgbClr val="0000FF"/>
                </a:solidFill>
                <a:ea typeface="Arial" charset="0"/>
                <a:cs typeface="Arial" charset="0"/>
              </a:rPr>
              <a:t>ر</a:t>
            </a:r>
            <a:r>
              <a:rPr lang="en-US" altLang="zh-CN" sz="2000" dirty="0" smtClean="0"/>
              <a:t> </a:t>
            </a:r>
            <a:r>
              <a:rPr lang="zh-CN" altLang="en-US" sz="2000" dirty="0" smtClean="0"/>
              <a:t> </a:t>
            </a:r>
            <a:r>
              <a:rPr lang="en-US" altLang="zh-CN" sz="2000" dirty="0" smtClean="0"/>
              <a:t>be extensible, easily </a:t>
            </a:r>
            <a:r>
              <a:rPr lang="en-US" altLang="zh-CN" sz="2000" dirty="0" smtClean="0"/>
              <a:t>reusable</a:t>
            </a:r>
            <a:r>
              <a:rPr lang="en-US" altLang="zh-CN" sz="2000" dirty="0" smtClean="0"/>
              <a:t>, and application-independent </a:t>
            </a:r>
          </a:p>
          <a:p>
            <a:pPr marL="609600" indent="-609600" algn="l">
              <a:spcBef>
                <a:spcPct val="50000"/>
              </a:spcBef>
              <a:buClr>
                <a:schemeClr val="tx1"/>
              </a:buClr>
            </a:pPr>
            <a:r>
              <a:rPr lang="zh-CN" altLang="en-US" sz="2000" dirty="0" smtClean="0">
                <a:latin typeface="Microsoft YaHei" charset="0"/>
                <a:ea typeface="Microsoft YaHei" charset="0"/>
                <a:cs typeface="Microsoft YaHei" charset="0"/>
              </a:rPr>
              <a:t>   具有良好的扩展性</a:t>
            </a:r>
            <a:endParaRPr lang="en-US" altLang="zh-CN" sz="2000" dirty="0" smtClean="0">
              <a:latin typeface="Microsoft YaHei" charset="0"/>
              <a:ea typeface="Microsoft YaHei" charset="0"/>
              <a:cs typeface="Microsoft YaHei" charset="0"/>
            </a:endParaRPr>
          </a:p>
          <a:p>
            <a:pPr marL="609600" indent="-609600" algn="l">
              <a:spcBef>
                <a:spcPct val="50000"/>
              </a:spcBef>
              <a:buClr>
                <a:schemeClr val="tx1"/>
              </a:buClr>
            </a:pPr>
            <a:endParaRPr lang="en-US" altLang="zh-CN" sz="2000" dirty="0" smtClean="0">
              <a:latin typeface="Microsoft YaHei" charset="0"/>
              <a:ea typeface="Microsoft YaHei" charset="0"/>
              <a:cs typeface="Microsoft YaHei" charset="0"/>
            </a:endParaRPr>
          </a:p>
          <a:p>
            <a:pPr marL="609600" indent="-609600" algn="l">
              <a:spcBef>
                <a:spcPct val="50000"/>
              </a:spcBef>
              <a:buClr>
                <a:schemeClr val="tx1"/>
              </a:buClr>
            </a:pPr>
            <a:r>
              <a:rPr lang="ar-SA" altLang="zh-CN" sz="2000" b="1" dirty="0" smtClean="0">
                <a:solidFill>
                  <a:srgbClr val="0000FF"/>
                </a:solidFill>
                <a:ea typeface="Arial" charset="0"/>
                <a:cs typeface="Arial" charset="0"/>
              </a:rPr>
              <a:t>ر</a:t>
            </a:r>
            <a:r>
              <a:rPr lang="en-US" altLang="zh-CN" sz="2000" dirty="0" smtClean="0"/>
              <a:t> </a:t>
            </a:r>
            <a:r>
              <a:rPr lang="zh-CN" altLang="en-US" sz="2000" dirty="0" smtClean="0"/>
              <a:t> </a:t>
            </a:r>
            <a:r>
              <a:rPr lang="en-US" altLang="zh-CN" sz="2000" dirty="0" smtClean="0"/>
              <a:t>OWL-Full:</a:t>
            </a:r>
            <a:r>
              <a:rPr lang="zh-CN" altLang="en-US" sz="2000" dirty="0" smtClean="0">
                <a:latin typeface="Microsoft YaHei" charset="0"/>
                <a:ea typeface="Microsoft YaHei" charset="0"/>
                <a:cs typeface="Microsoft YaHei" charset="0"/>
              </a:rPr>
              <a:t>不具有计算完备性和可判定性；</a:t>
            </a:r>
            <a:endParaRPr lang="en-US" altLang="zh-CN" sz="2000" dirty="0" smtClean="0">
              <a:latin typeface="Microsoft YaHei" charset="0"/>
              <a:ea typeface="Microsoft YaHei" charset="0"/>
              <a:cs typeface="Microsoft YaHei" charset="0"/>
            </a:endParaRPr>
          </a:p>
          <a:p>
            <a:pPr marL="609600" indent="-609600" algn="l">
              <a:spcBef>
                <a:spcPct val="50000"/>
              </a:spcBef>
              <a:buClr>
                <a:schemeClr val="tx1"/>
              </a:buClr>
            </a:pPr>
            <a:r>
              <a:rPr lang="en-US" altLang="zh-CN" sz="2000" dirty="0">
                <a:latin typeface="Microsoft YaHei" charset="0"/>
                <a:ea typeface="Microsoft YaHei" charset="0"/>
                <a:cs typeface="Microsoft YaHei" charset="0"/>
              </a:rPr>
              <a:t> </a:t>
            </a:r>
            <a:r>
              <a:rPr lang="en-US" altLang="zh-CN" sz="2000" dirty="0" smtClean="0">
                <a:latin typeface="Microsoft YaHei" charset="0"/>
                <a:ea typeface="Microsoft YaHei" charset="0"/>
                <a:cs typeface="Microsoft YaHei" charset="0"/>
              </a:rPr>
              <a:t>  OWL-</a:t>
            </a:r>
            <a:r>
              <a:rPr lang="en-US" altLang="zh-CN" sz="2000" dirty="0" err="1" smtClean="0">
                <a:latin typeface="Microsoft YaHei" charset="0"/>
                <a:ea typeface="Microsoft YaHei" charset="0"/>
                <a:cs typeface="Microsoft YaHei" charset="0"/>
              </a:rPr>
              <a:t>Lite,OWL</a:t>
            </a:r>
            <a:r>
              <a:rPr lang="en-US" altLang="zh-CN" sz="2000" dirty="0" smtClean="0">
                <a:latin typeface="Microsoft YaHei" charset="0"/>
                <a:ea typeface="Microsoft YaHei" charset="0"/>
                <a:cs typeface="Microsoft YaHei" charset="0"/>
              </a:rPr>
              <a:t>-DL: </a:t>
            </a:r>
            <a:r>
              <a:rPr lang="en-US" altLang="zh-CN" sz="2000" dirty="0" smtClean="0"/>
              <a:t>cannot </a:t>
            </a:r>
            <a:r>
              <a:rPr lang="en-US" altLang="zh-CN" sz="2000" dirty="0"/>
              <a:t>express relations between facts </a:t>
            </a:r>
            <a:r>
              <a:rPr lang="en-US" altLang="zh-CN" sz="2000" dirty="0" smtClean="0"/>
              <a:t>;</a:t>
            </a:r>
          </a:p>
          <a:p>
            <a:pPr marL="609600" indent="-609600" algn="l">
              <a:spcBef>
                <a:spcPct val="50000"/>
              </a:spcBef>
              <a:buClr>
                <a:schemeClr val="tx1"/>
              </a:buClr>
            </a:pPr>
            <a:r>
              <a:rPr lang="en-US" altLang="zh-CN" sz="2000" dirty="0" smtClean="0"/>
              <a:t>   RDFS: provides </a:t>
            </a:r>
            <a:r>
              <a:rPr lang="en-US" altLang="zh-CN" sz="2000" dirty="0"/>
              <a:t>only very primitive </a:t>
            </a:r>
            <a:r>
              <a:rPr lang="en-US" altLang="zh-CN" sz="2000" dirty="0" smtClean="0"/>
              <a:t>semantics(</a:t>
            </a:r>
            <a:r>
              <a:rPr lang="zh-CN" altLang="en-US" sz="2000" dirty="0" smtClean="0">
                <a:latin typeface="Microsoft YaHei" charset="0"/>
                <a:ea typeface="Microsoft YaHei" charset="0"/>
                <a:cs typeface="Microsoft YaHei" charset="0"/>
              </a:rPr>
              <a:t>不能表示传递性</a:t>
            </a:r>
            <a:r>
              <a:rPr lang="en-US" altLang="zh-CN" sz="2000" dirty="0" smtClean="0"/>
              <a:t>)</a:t>
            </a:r>
          </a:p>
          <a:p>
            <a:pPr marL="609600" indent="-609600" algn="l">
              <a:spcBef>
                <a:spcPct val="50000"/>
              </a:spcBef>
              <a:buClr>
                <a:schemeClr val="tx1"/>
              </a:buClr>
            </a:pPr>
            <a:endParaRPr lang="en-US" altLang="zh-CN" sz="2000" dirty="0" smtClean="0">
              <a:latin typeface="Microsoft YaHei" charset="0"/>
              <a:ea typeface="Microsoft YaHei" charset="0"/>
              <a:cs typeface="Microsoft YaHei" charset="0"/>
            </a:endParaRPr>
          </a:p>
          <a:p>
            <a:pPr marL="609600" indent="-609600" algn="l">
              <a:spcBef>
                <a:spcPct val="50000"/>
              </a:spcBef>
              <a:buClr>
                <a:schemeClr val="tx1"/>
              </a:buClr>
            </a:pPr>
            <a:endParaRPr lang="en-US" altLang="zh-CN" sz="20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686095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de-DE" altLang="zh-CN"/>
              <a:t>YAGO - A Core of Semantic Knowledge</a:t>
            </a:r>
          </a:p>
        </p:txBody>
      </p:sp>
      <p:sp>
        <p:nvSpPr>
          <p:cNvPr id="6" name="幻灯片编号占位符 4"/>
          <p:cNvSpPr>
            <a:spLocks noGrp="1"/>
          </p:cNvSpPr>
          <p:nvPr>
            <p:ph type="sldNum" sz="quarter" idx="11"/>
          </p:nvPr>
        </p:nvSpPr>
        <p:spPr/>
        <p:txBody>
          <a:bodyPr/>
          <a:lstStyle/>
          <a:p>
            <a:fld id="{7DD06971-3F5C-8C4D-A0A0-249DE9623B79}" type="slidenum">
              <a:rPr lang="de-DE" altLang="zh-CN"/>
              <a:pPr/>
              <a:t>12</a:t>
            </a:fld>
            <a:endParaRPr lang="de-DE" altLang="zh-CN"/>
          </a:p>
        </p:txBody>
      </p:sp>
      <p:sp>
        <p:nvSpPr>
          <p:cNvPr id="335874" name="Rectangle 2"/>
          <p:cNvSpPr>
            <a:spLocks noGrp="1" noChangeArrowheads="1"/>
          </p:cNvSpPr>
          <p:nvPr>
            <p:ph type="title"/>
          </p:nvPr>
        </p:nvSpPr>
        <p:spPr bwMode="auto">
          <a:xfrm>
            <a:off x="468313" y="274638"/>
            <a:ext cx="6191250"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Where do we get the ontology from?</a:t>
            </a:r>
          </a:p>
        </p:txBody>
      </p:sp>
      <p:sp>
        <p:nvSpPr>
          <p:cNvPr id="335906" name="Text Box 34"/>
          <p:cNvSpPr txBox="1">
            <a:spLocks noChangeArrowheads="1"/>
          </p:cNvSpPr>
          <p:nvPr/>
        </p:nvSpPr>
        <p:spPr bwMode="auto">
          <a:xfrm>
            <a:off x="382588" y="1695450"/>
            <a:ext cx="8761412"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dirty="0"/>
              <a:t>Previous approaches:</a:t>
            </a:r>
          </a:p>
          <a:p>
            <a:pPr>
              <a:spcBef>
                <a:spcPct val="50000"/>
              </a:spcBef>
              <a:buClr>
                <a:srgbClr val="0000FF"/>
              </a:buClr>
              <a:buFont typeface="Arial" charset="0"/>
              <a:buNone/>
            </a:pPr>
            <a:r>
              <a:rPr lang="ar-SA" altLang="zh-CN" b="1" dirty="0">
                <a:solidFill>
                  <a:srgbClr val="0000FF"/>
                </a:solidFill>
                <a:ea typeface="Arial" charset="0"/>
                <a:cs typeface="Arial" charset="0"/>
              </a:rPr>
              <a:t>ر</a:t>
            </a:r>
            <a:r>
              <a:rPr lang="en-US" altLang="zh-CN" dirty="0">
                <a:ea typeface="Arial" charset="0"/>
                <a:cs typeface="Arial" charset="0"/>
              </a:rPr>
              <a:t>  </a:t>
            </a:r>
            <a:r>
              <a:rPr lang="en-US" altLang="zh-CN" dirty="0"/>
              <a:t>Assemble the ontology manually </a:t>
            </a:r>
          </a:p>
          <a:p>
            <a:pPr>
              <a:spcBef>
                <a:spcPct val="50000"/>
              </a:spcBef>
              <a:buClr>
                <a:srgbClr val="0000FF"/>
              </a:buClr>
              <a:buFont typeface="Arial" charset="0"/>
              <a:buNone/>
            </a:pPr>
            <a:r>
              <a:rPr lang="en-US" altLang="zh-CN" dirty="0"/>
              <a:t>   (</a:t>
            </a:r>
            <a:r>
              <a:rPr lang="en-US" altLang="zh-CN" dirty="0" err="1"/>
              <a:t>WordNet</a:t>
            </a:r>
            <a:r>
              <a:rPr lang="en-US" altLang="zh-CN" dirty="0"/>
              <a:t>, </a:t>
            </a:r>
            <a:r>
              <a:rPr lang="en-US" altLang="zh-CN" dirty="0" err="1" smtClean="0"/>
              <a:t>GeneOntology</a:t>
            </a:r>
            <a:r>
              <a:rPr lang="en-US" altLang="zh-CN" dirty="0"/>
              <a:t>)</a:t>
            </a:r>
          </a:p>
          <a:p>
            <a:pPr>
              <a:spcBef>
                <a:spcPct val="50000"/>
              </a:spcBef>
              <a:buClr>
                <a:srgbClr val="0000FF"/>
              </a:buClr>
              <a:buFont typeface="Arial" charset="0"/>
              <a:buNone/>
            </a:pPr>
            <a:r>
              <a:rPr lang="en-US" altLang="zh-CN" dirty="0"/>
              <a:t>   Problem: Usually low coverage</a:t>
            </a:r>
          </a:p>
        </p:txBody>
      </p:sp>
      <p:sp>
        <p:nvSpPr>
          <p:cNvPr id="335907" name="Text Box 35"/>
          <p:cNvSpPr txBox="1">
            <a:spLocks noChangeArrowheads="1"/>
          </p:cNvSpPr>
          <p:nvPr/>
        </p:nvSpPr>
        <p:spPr bwMode="auto">
          <a:xfrm>
            <a:off x="382588" y="4224338"/>
            <a:ext cx="78740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ar-SA" altLang="zh-CN" sz="3000" b="1" dirty="0">
                <a:solidFill>
                  <a:srgbClr val="0000FF"/>
                </a:solidFill>
                <a:ea typeface="Arial" charset="0"/>
                <a:cs typeface="Arial" charset="0"/>
              </a:rPr>
              <a:t>ر</a:t>
            </a:r>
            <a:r>
              <a:rPr lang="en-US" altLang="zh-CN" dirty="0"/>
              <a:t>  Extract the ontology from corpora </a:t>
            </a:r>
            <a:endParaRPr lang="zh-CN" altLang="en-US" dirty="0" smtClean="0"/>
          </a:p>
          <a:p>
            <a:pPr>
              <a:spcBef>
                <a:spcPct val="50000"/>
              </a:spcBef>
            </a:pPr>
            <a:r>
              <a:rPr lang="zh-CN" altLang="en-US" dirty="0"/>
              <a:t> </a:t>
            </a:r>
            <a:r>
              <a:rPr lang="zh-CN" altLang="en-US" dirty="0" smtClean="0"/>
              <a:t>   </a:t>
            </a:r>
            <a:r>
              <a:rPr lang="en-US" altLang="zh-CN" dirty="0" smtClean="0"/>
              <a:t>Problem</a:t>
            </a:r>
            <a:r>
              <a:rPr lang="en-US" altLang="zh-CN" dirty="0"/>
              <a:t>: Usually low accuracy (50%-92%)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59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90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de-DE" altLang="zh-CN"/>
              <a:t>YAGO - A Core of Semantic Knowledge</a:t>
            </a:r>
          </a:p>
        </p:txBody>
      </p:sp>
      <p:sp>
        <p:nvSpPr>
          <p:cNvPr id="6" name="幻灯片编号占位符 4"/>
          <p:cNvSpPr>
            <a:spLocks noGrp="1"/>
          </p:cNvSpPr>
          <p:nvPr>
            <p:ph type="sldNum" sz="quarter" idx="11"/>
          </p:nvPr>
        </p:nvSpPr>
        <p:spPr/>
        <p:txBody>
          <a:bodyPr/>
          <a:lstStyle/>
          <a:p>
            <a:fld id="{87427B1A-3048-8742-AA1D-8221CAA6B032}" type="slidenum">
              <a:rPr lang="de-DE" altLang="zh-CN"/>
              <a:pPr/>
              <a:t>13</a:t>
            </a:fld>
            <a:endParaRPr lang="de-DE" altLang="zh-CN"/>
          </a:p>
        </p:txBody>
      </p:sp>
      <p:sp>
        <p:nvSpPr>
          <p:cNvPr id="337922" name="Rectangle 2"/>
          <p:cNvSpPr>
            <a:spLocks noGrp="1" noChangeArrowheads="1"/>
          </p:cNvSpPr>
          <p:nvPr>
            <p:ph type="title"/>
          </p:nvPr>
        </p:nvSpPr>
        <p:spPr bwMode="auto">
          <a:xfrm>
            <a:off x="468313" y="274638"/>
            <a:ext cx="6191250"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Where do we get the ontology from?</a:t>
            </a:r>
          </a:p>
        </p:txBody>
      </p:sp>
      <p:sp>
        <p:nvSpPr>
          <p:cNvPr id="337923" name="Text Box 3"/>
          <p:cNvSpPr txBox="1">
            <a:spLocks noChangeArrowheads="1"/>
          </p:cNvSpPr>
          <p:nvPr/>
        </p:nvSpPr>
        <p:spPr bwMode="auto">
          <a:xfrm>
            <a:off x="382588" y="1695450"/>
            <a:ext cx="845185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YAGO approach:</a:t>
            </a:r>
          </a:p>
          <a:p>
            <a:pPr>
              <a:spcBef>
                <a:spcPct val="50000"/>
              </a:spcBef>
              <a:buClr>
                <a:srgbClr val="0000FF"/>
              </a:buClr>
              <a:buFont typeface="Arial" charset="0"/>
              <a:buNone/>
            </a:pPr>
            <a:r>
              <a:rPr lang="en-US" altLang="zh-CN">
                <a:ea typeface="Arial" charset="0"/>
                <a:cs typeface="Arial" charset="0"/>
              </a:rPr>
              <a:t>Assemble the ontology from Wikipedia (=&gt; good coverage)</a:t>
            </a:r>
            <a:endParaRPr lang="en-US" altLang="zh-CN"/>
          </a:p>
        </p:txBody>
      </p:sp>
      <p:sp>
        <p:nvSpPr>
          <p:cNvPr id="337925" name="Text Box 5"/>
          <p:cNvSpPr txBox="1">
            <a:spLocks noChangeArrowheads="1"/>
          </p:cNvSpPr>
          <p:nvPr/>
        </p:nvSpPr>
        <p:spPr bwMode="auto">
          <a:xfrm>
            <a:off x="382588" y="3067050"/>
            <a:ext cx="8761412"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CN" dirty="0"/>
              <a:t>Use the category system of Wikipedia (=&gt; good accuracy</a:t>
            </a:r>
            <a:r>
              <a:rPr lang="en-US" altLang="zh-CN" dirty="0" smtClean="0"/>
              <a:t>)</a:t>
            </a:r>
          </a:p>
          <a:p>
            <a:pPr>
              <a:spcBef>
                <a:spcPct val="50000"/>
              </a:spcBef>
            </a:pPr>
            <a:r>
              <a:rPr lang="en-US" altLang="zh-CN" sz="2000" dirty="0"/>
              <a:t>we obtain a complete </a:t>
            </a:r>
            <a:r>
              <a:rPr lang="en-US" altLang="zh-CN" sz="2000" dirty="0" smtClean="0"/>
              <a:t>hierarchy </a:t>
            </a:r>
            <a:r>
              <a:rPr lang="en-US" altLang="zh-CN" sz="2000" dirty="0"/>
              <a:t>of classes, where the upper classes stem from </a:t>
            </a:r>
            <a:r>
              <a:rPr lang="en-US" altLang="zh-CN" sz="2000" dirty="0" err="1"/>
              <a:t>WordNet</a:t>
            </a:r>
            <a:r>
              <a:rPr lang="en-US" altLang="zh-CN" sz="2000" dirty="0"/>
              <a:t> and the leaves come from Wikipedia. </a:t>
            </a:r>
            <a:endParaRPr lang="en-US" altLang="zh-CN" sz="2000" dirty="0" smtClean="0"/>
          </a:p>
          <a:p>
            <a:pPr>
              <a:spcBef>
                <a:spcPct val="50000"/>
              </a:spcBef>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页脚占位符 3"/>
          <p:cNvSpPr>
            <a:spLocks noGrp="1"/>
          </p:cNvSpPr>
          <p:nvPr>
            <p:ph type="ftr" sz="quarter" idx="10"/>
          </p:nvPr>
        </p:nvSpPr>
        <p:spPr/>
        <p:txBody>
          <a:bodyPr/>
          <a:lstStyle/>
          <a:p>
            <a:r>
              <a:rPr lang="de-DE" altLang="zh-CN"/>
              <a:t>YAGO - A Core of Semantic Knowledge</a:t>
            </a:r>
          </a:p>
        </p:txBody>
      </p:sp>
      <p:sp>
        <p:nvSpPr>
          <p:cNvPr id="15" name="幻灯片编号占位符 4"/>
          <p:cNvSpPr>
            <a:spLocks noGrp="1"/>
          </p:cNvSpPr>
          <p:nvPr>
            <p:ph type="sldNum" sz="quarter" idx="11"/>
          </p:nvPr>
        </p:nvSpPr>
        <p:spPr/>
        <p:txBody>
          <a:bodyPr/>
          <a:lstStyle/>
          <a:p>
            <a:fld id="{7696C088-1787-D44A-86F9-07E4DFFF8B19}" type="slidenum">
              <a:rPr lang="de-DE" altLang="zh-CN"/>
              <a:pPr/>
              <a:t>14</a:t>
            </a:fld>
            <a:endParaRPr lang="de-DE" altLang="zh-CN"/>
          </a:p>
        </p:txBody>
      </p:sp>
      <p:sp>
        <p:nvSpPr>
          <p:cNvPr id="339970" name="Rectangle 2"/>
          <p:cNvSpPr>
            <a:spLocks noGrp="1" noChangeArrowheads="1"/>
          </p:cNvSpPr>
          <p:nvPr>
            <p:ph type="title"/>
          </p:nvPr>
        </p:nvSpPr>
        <p:spPr bwMode="auto">
          <a:xfrm>
            <a:off x="468313" y="274638"/>
            <a:ext cx="6777037"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Exploiting the Wikipedia category system</a:t>
            </a:r>
          </a:p>
        </p:txBody>
      </p:sp>
      <p:sp>
        <p:nvSpPr>
          <p:cNvPr id="339974" name="Document"/>
          <p:cNvSpPr>
            <a:spLocks noEditPoints="1" noChangeArrowheads="1"/>
          </p:cNvSpPr>
          <p:nvPr/>
        </p:nvSpPr>
        <p:spPr bwMode="auto">
          <a:xfrm flipH="1" flipV="1">
            <a:off x="527050" y="1550988"/>
            <a:ext cx="3322638" cy="4840287"/>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38100">
            <a:solidFill>
              <a:srgbClr val="000000"/>
            </a:solidFill>
            <a:miter lim="800000"/>
            <a:headEnd/>
            <a:tailEnd/>
          </a:ln>
          <a:effectLst>
            <a:outerShdw blurRad="63500" dist="107763" dir="2700000" algn="ctr" rotWithShape="0">
              <a:srgbClr val="000000">
                <a:alpha val="74998"/>
              </a:srgbClr>
            </a:outerShdw>
          </a:effectLst>
        </p:spPr>
        <p:txBody>
          <a:bodyPr/>
          <a:lstStyle/>
          <a:p>
            <a:endParaRPr lang="zh-CN" altLang="en-US"/>
          </a:p>
        </p:txBody>
      </p:sp>
      <p:pic>
        <p:nvPicPr>
          <p:cNvPr id="339975" name="Picture 7" descr="elvi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1695450"/>
            <a:ext cx="1146175" cy="1589088"/>
          </a:xfrm>
          <a:prstGeom prst="rect">
            <a:avLst/>
          </a:prstGeom>
          <a:noFill/>
          <a:extLst>
            <a:ext uri="{909E8E84-426E-40DD-AFC4-6F175D3DCCD1}">
              <a14:hiddenFill xmlns:a14="http://schemas.microsoft.com/office/drawing/2010/main">
                <a:solidFill>
                  <a:srgbClr val="FFFFFF"/>
                </a:solidFill>
              </a14:hiddenFill>
            </a:ext>
          </a:extLst>
        </p:spPr>
      </p:pic>
      <p:sp>
        <p:nvSpPr>
          <p:cNvPr id="339976" name="Text Box 8"/>
          <p:cNvSpPr txBox="1">
            <a:spLocks noChangeArrowheads="1"/>
          </p:cNvSpPr>
          <p:nvPr/>
        </p:nvSpPr>
        <p:spPr bwMode="auto">
          <a:xfrm>
            <a:off x="1898650" y="1839913"/>
            <a:ext cx="1444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Elvis Pr</a:t>
            </a:r>
          </a:p>
        </p:txBody>
      </p:sp>
      <p:sp>
        <p:nvSpPr>
          <p:cNvPr id="339977" name="Text Box 9"/>
          <p:cNvSpPr txBox="1">
            <a:spLocks noChangeArrowheads="1"/>
          </p:cNvSpPr>
          <p:nvPr/>
        </p:nvSpPr>
        <p:spPr bwMode="auto">
          <a:xfrm>
            <a:off x="598488" y="3502025"/>
            <a:ext cx="3033712"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000"/>
              <a:t>blah blah blub Elvis (don't read this! Better listen to the talk!) laber fasel suelz. Insbesondere, blub, texte zu, und so weiter blah blah blub Elvis laber fasel suelz. Blub, aber blah! Insbesondere, blub, texte zu, und so weiter blah blah blub Elvis laber fasel suelz. Insbesondere, blub, texte zu, und so weiter</a:t>
            </a:r>
          </a:p>
        </p:txBody>
      </p:sp>
      <p:sp>
        <p:nvSpPr>
          <p:cNvPr id="339978" name="Text Box 10"/>
          <p:cNvSpPr txBox="1">
            <a:spLocks noChangeArrowheads="1"/>
          </p:cNvSpPr>
          <p:nvPr/>
        </p:nvSpPr>
        <p:spPr bwMode="auto">
          <a:xfrm>
            <a:off x="671513" y="4946650"/>
            <a:ext cx="194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Categories:</a:t>
            </a:r>
          </a:p>
        </p:txBody>
      </p:sp>
      <p:sp>
        <p:nvSpPr>
          <p:cNvPr id="339979" name="Text Box 11"/>
          <p:cNvSpPr txBox="1">
            <a:spLocks noChangeArrowheads="1"/>
          </p:cNvSpPr>
          <p:nvPr/>
        </p:nvSpPr>
        <p:spPr bwMode="auto">
          <a:xfrm>
            <a:off x="742950" y="5524500"/>
            <a:ext cx="2817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1935_births</a:t>
            </a:r>
          </a:p>
        </p:txBody>
      </p:sp>
      <p:pic>
        <p:nvPicPr>
          <p:cNvPr id="339980" name="Picture 12" descr="elvi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2995613"/>
            <a:ext cx="781050" cy="1082675"/>
          </a:xfrm>
          <a:prstGeom prst="rect">
            <a:avLst/>
          </a:prstGeom>
          <a:noFill/>
          <a:extLst>
            <a:ext uri="{909E8E84-426E-40DD-AFC4-6F175D3DCCD1}">
              <a14:hiddenFill xmlns:a14="http://schemas.microsoft.com/office/drawing/2010/main">
                <a:solidFill>
                  <a:srgbClr val="FFFFFF"/>
                </a:solidFill>
              </a14:hiddenFill>
            </a:ext>
          </a:extLst>
        </p:spPr>
      </p:pic>
      <p:sp>
        <p:nvSpPr>
          <p:cNvPr id="339981" name="Line 13"/>
          <p:cNvSpPr>
            <a:spLocks noChangeShapeType="1"/>
          </p:cNvSpPr>
          <p:nvPr/>
        </p:nvSpPr>
        <p:spPr bwMode="auto">
          <a:xfrm>
            <a:off x="5367338" y="3573463"/>
            <a:ext cx="24558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39982" name="Text Box 14"/>
          <p:cNvSpPr txBox="1">
            <a:spLocks noChangeArrowheads="1"/>
          </p:cNvSpPr>
          <p:nvPr/>
        </p:nvSpPr>
        <p:spPr bwMode="auto">
          <a:xfrm>
            <a:off x="7967663" y="3355975"/>
            <a:ext cx="938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1935</a:t>
            </a:r>
          </a:p>
        </p:txBody>
      </p:sp>
      <p:sp>
        <p:nvSpPr>
          <p:cNvPr id="339983" name="Text Box 15"/>
          <p:cNvSpPr txBox="1">
            <a:spLocks noChangeArrowheads="1"/>
          </p:cNvSpPr>
          <p:nvPr/>
        </p:nvSpPr>
        <p:spPr bwMode="auto">
          <a:xfrm>
            <a:off x="6161088" y="3067050"/>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born</a:t>
            </a:r>
          </a:p>
        </p:txBody>
      </p:sp>
      <p:sp>
        <p:nvSpPr>
          <p:cNvPr id="339984" name="Text Box 16"/>
          <p:cNvSpPr txBox="1">
            <a:spLocks noChangeArrowheads="1"/>
          </p:cNvSpPr>
          <p:nvPr/>
        </p:nvSpPr>
        <p:spPr bwMode="auto">
          <a:xfrm>
            <a:off x="4065588" y="4295775"/>
            <a:ext cx="4840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Exploit relational categories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99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997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399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998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99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998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99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8" grpId="0"/>
      <p:bldP spid="339979" grpId="0"/>
      <p:bldP spid="339981" grpId="0" animBg="1"/>
      <p:bldP spid="339982" grpId="0"/>
      <p:bldP spid="339983" grpId="0"/>
      <p:bldP spid="33998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页脚占位符 3"/>
          <p:cNvSpPr>
            <a:spLocks noGrp="1"/>
          </p:cNvSpPr>
          <p:nvPr>
            <p:ph type="ftr" sz="quarter" idx="10"/>
          </p:nvPr>
        </p:nvSpPr>
        <p:spPr/>
        <p:txBody>
          <a:bodyPr/>
          <a:lstStyle/>
          <a:p>
            <a:r>
              <a:rPr lang="de-DE" altLang="zh-CN"/>
              <a:t>YAGO - A Core of Semantic Knowledge</a:t>
            </a:r>
          </a:p>
        </p:txBody>
      </p:sp>
      <p:sp>
        <p:nvSpPr>
          <p:cNvPr id="19" name="幻灯片编号占位符 4"/>
          <p:cNvSpPr>
            <a:spLocks noGrp="1"/>
          </p:cNvSpPr>
          <p:nvPr>
            <p:ph type="sldNum" sz="quarter" idx="11"/>
          </p:nvPr>
        </p:nvSpPr>
        <p:spPr/>
        <p:txBody>
          <a:bodyPr/>
          <a:lstStyle/>
          <a:p>
            <a:fld id="{A61165E3-9FA9-F442-8161-B3C583BBB5D8}" type="slidenum">
              <a:rPr lang="de-DE" altLang="zh-CN"/>
              <a:pPr/>
              <a:t>15</a:t>
            </a:fld>
            <a:endParaRPr lang="de-DE" altLang="zh-CN"/>
          </a:p>
        </p:txBody>
      </p:sp>
      <p:sp>
        <p:nvSpPr>
          <p:cNvPr id="342018" name="Rectangle 2"/>
          <p:cNvSpPr>
            <a:spLocks noGrp="1" noChangeArrowheads="1"/>
          </p:cNvSpPr>
          <p:nvPr>
            <p:ph type="title"/>
          </p:nvPr>
        </p:nvSpPr>
        <p:spPr bwMode="auto">
          <a:xfrm>
            <a:off x="468313" y="274638"/>
            <a:ext cx="6777037"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Exploiting the Wikipedia category system</a:t>
            </a:r>
          </a:p>
        </p:txBody>
      </p:sp>
      <p:sp>
        <p:nvSpPr>
          <p:cNvPr id="342019" name="Document"/>
          <p:cNvSpPr>
            <a:spLocks noEditPoints="1" noChangeArrowheads="1"/>
          </p:cNvSpPr>
          <p:nvPr/>
        </p:nvSpPr>
        <p:spPr bwMode="auto">
          <a:xfrm flipH="1" flipV="1">
            <a:off x="527050" y="1550988"/>
            <a:ext cx="3322638" cy="4840287"/>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38100">
            <a:solidFill>
              <a:srgbClr val="000000"/>
            </a:solidFill>
            <a:miter lim="800000"/>
            <a:headEnd/>
            <a:tailEnd/>
          </a:ln>
          <a:effectLst>
            <a:outerShdw blurRad="63500" dist="107763" dir="2700000" algn="ctr" rotWithShape="0">
              <a:srgbClr val="000000">
                <a:alpha val="74998"/>
              </a:srgbClr>
            </a:outerShdw>
          </a:effectLst>
        </p:spPr>
        <p:txBody>
          <a:bodyPr/>
          <a:lstStyle/>
          <a:p>
            <a:endParaRPr lang="zh-CN" altLang="en-US"/>
          </a:p>
        </p:txBody>
      </p:sp>
      <p:pic>
        <p:nvPicPr>
          <p:cNvPr id="342020" name="Picture 4" descr="elvi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1695450"/>
            <a:ext cx="1146175" cy="1589088"/>
          </a:xfrm>
          <a:prstGeom prst="rect">
            <a:avLst/>
          </a:prstGeom>
          <a:noFill/>
          <a:extLst>
            <a:ext uri="{909E8E84-426E-40DD-AFC4-6F175D3DCCD1}">
              <a14:hiddenFill xmlns:a14="http://schemas.microsoft.com/office/drawing/2010/main">
                <a:solidFill>
                  <a:srgbClr val="FFFFFF"/>
                </a:solidFill>
              </a14:hiddenFill>
            </a:ext>
          </a:extLst>
        </p:spPr>
      </p:pic>
      <p:sp>
        <p:nvSpPr>
          <p:cNvPr id="342021" name="Text Box 5"/>
          <p:cNvSpPr txBox="1">
            <a:spLocks noChangeArrowheads="1"/>
          </p:cNvSpPr>
          <p:nvPr/>
        </p:nvSpPr>
        <p:spPr bwMode="auto">
          <a:xfrm>
            <a:off x="1898650" y="1839913"/>
            <a:ext cx="1444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Elvis Pr</a:t>
            </a:r>
          </a:p>
        </p:txBody>
      </p:sp>
      <p:sp>
        <p:nvSpPr>
          <p:cNvPr id="342022" name="Text Box 6"/>
          <p:cNvSpPr txBox="1">
            <a:spLocks noChangeArrowheads="1"/>
          </p:cNvSpPr>
          <p:nvPr/>
        </p:nvSpPr>
        <p:spPr bwMode="auto">
          <a:xfrm>
            <a:off x="598488" y="3502025"/>
            <a:ext cx="3033712"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000"/>
              <a:t>blah blah blub Elvis (don't read this! Better listen to the talk!) laber fasel suelz. Insbesondere, blub, texte zu, und so weiter blah blah blub Elvis laber fasel suelz. Blub, aber blah! Insbesondere, blub, texte zu, und so weiter blah blah blub Elvis laber fasel suelz. Insbesondere, blub, texte zu, und so weiter</a:t>
            </a:r>
          </a:p>
        </p:txBody>
      </p:sp>
      <p:sp>
        <p:nvSpPr>
          <p:cNvPr id="342023" name="Text Box 7"/>
          <p:cNvSpPr txBox="1">
            <a:spLocks noChangeArrowheads="1"/>
          </p:cNvSpPr>
          <p:nvPr/>
        </p:nvSpPr>
        <p:spPr bwMode="auto">
          <a:xfrm>
            <a:off x="671513" y="4946650"/>
            <a:ext cx="194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Categories:</a:t>
            </a:r>
          </a:p>
        </p:txBody>
      </p:sp>
      <p:sp>
        <p:nvSpPr>
          <p:cNvPr id="342024" name="Text Box 8"/>
          <p:cNvSpPr txBox="1">
            <a:spLocks noChangeArrowheads="1"/>
          </p:cNvSpPr>
          <p:nvPr/>
        </p:nvSpPr>
        <p:spPr bwMode="auto">
          <a:xfrm>
            <a:off x="742950" y="5524500"/>
            <a:ext cx="2817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American_singers</a:t>
            </a:r>
          </a:p>
        </p:txBody>
      </p:sp>
      <p:pic>
        <p:nvPicPr>
          <p:cNvPr id="342025" name="Picture 9" descr="elvi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2995613"/>
            <a:ext cx="781050" cy="1082675"/>
          </a:xfrm>
          <a:prstGeom prst="rect">
            <a:avLst/>
          </a:prstGeom>
          <a:noFill/>
          <a:extLst>
            <a:ext uri="{909E8E84-426E-40DD-AFC4-6F175D3DCCD1}">
              <a14:hiddenFill xmlns:a14="http://schemas.microsoft.com/office/drawing/2010/main">
                <a:solidFill>
                  <a:srgbClr val="FFFFFF"/>
                </a:solidFill>
              </a14:hiddenFill>
            </a:ext>
          </a:extLst>
        </p:spPr>
      </p:pic>
      <p:sp>
        <p:nvSpPr>
          <p:cNvPr id="342026" name="Line 10"/>
          <p:cNvSpPr>
            <a:spLocks noChangeShapeType="1"/>
          </p:cNvSpPr>
          <p:nvPr/>
        </p:nvSpPr>
        <p:spPr bwMode="auto">
          <a:xfrm>
            <a:off x="5367338" y="3573463"/>
            <a:ext cx="24558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2027" name="Text Box 11"/>
          <p:cNvSpPr txBox="1">
            <a:spLocks noChangeArrowheads="1"/>
          </p:cNvSpPr>
          <p:nvPr/>
        </p:nvSpPr>
        <p:spPr bwMode="auto">
          <a:xfrm>
            <a:off x="7967663" y="3355975"/>
            <a:ext cx="938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1935</a:t>
            </a:r>
          </a:p>
        </p:txBody>
      </p:sp>
      <p:sp>
        <p:nvSpPr>
          <p:cNvPr id="342028" name="Text Box 12"/>
          <p:cNvSpPr txBox="1">
            <a:spLocks noChangeArrowheads="1"/>
          </p:cNvSpPr>
          <p:nvPr/>
        </p:nvSpPr>
        <p:spPr bwMode="auto">
          <a:xfrm>
            <a:off x="6161088" y="3067050"/>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born</a:t>
            </a:r>
          </a:p>
        </p:txBody>
      </p:sp>
      <p:sp>
        <p:nvSpPr>
          <p:cNvPr id="342029" name="Text Box 13"/>
          <p:cNvSpPr txBox="1">
            <a:spLocks noChangeArrowheads="1"/>
          </p:cNvSpPr>
          <p:nvPr/>
        </p:nvSpPr>
        <p:spPr bwMode="auto">
          <a:xfrm>
            <a:off x="4065588" y="4295775"/>
            <a:ext cx="4840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Exploit relational categories</a:t>
            </a:r>
          </a:p>
        </p:txBody>
      </p:sp>
      <p:sp>
        <p:nvSpPr>
          <p:cNvPr id="342030" name="Text Box 14"/>
          <p:cNvSpPr txBox="1">
            <a:spLocks noChangeArrowheads="1"/>
          </p:cNvSpPr>
          <p:nvPr/>
        </p:nvSpPr>
        <p:spPr bwMode="auto">
          <a:xfrm>
            <a:off x="4065588" y="4729163"/>
            <a:ext cx="4840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dirty="0"/>
              <a:t>Exploit conceptual categories</a:t>
            </a:r>
          </a:p>
        </p:txBody>
      </p:sp>
      <p:sp>
        <p:nvSpPr>
          <p:cNvPr id="342031" name="Line 15"/>
          <p:cNvSpPr>
            <a:spLocks noChangeShapeType="1"/>
          </p:cNvSpPr>
          <p:nvPr/>
        </p:nvSpPr>
        <p:spPr bwMode="auto">
          <a:xfrm flipV="1">
            <a:off x="5149850" y="2200275"/>
            <a:ext cx="1011238" cy="7223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2032" name="Text Box 16"/>
          <p:cNvSpPr txBox="1">
            <a:spLocks noChangeArrowheads="1"/>
          </p:cNvSpPr>
          <p:nvPr/>
        </p:nvSpPr>
        <p:spPr bwMode="auto">
          <a:xfrm>
            <a:off x="5149850" y="1766888"/>
            <a:ext cx="2744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American_singer</a:t>
            </a:r>
          </a:p>
        </p:txBody>
      </p:sp>
      <p:sp>
        <p:nvSpPr>
          <p:cNvPr id="342033" name="Text Box 17"/>
          <p:cNvSpPr txBox="1">
            <a:spLocks noChangeArrowheads="1"/>
          </p:cNvSpPr>
          <p:nvPr/>
        </p:nvSpPr>
        <p:spPr bwMode="auto">
          <a:xfrm>
            <a:off x="5656263" y="2417763"/>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is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20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20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20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2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30" grpId="0"/>
      <p:bldP spid="342031" grpId="0" animBg="1"/>
      <p:bldP spid="342032" grpId="0"/>
      <p:bldP spid="3420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页脚占位符 3"/>
          <p:cNvSpPr>
            <a:spLocks noGrp="1"/>
          </p:cNvSpPr>
          <p:nvPr>
            <p:ph type="ftr" sz="quarter" idx="10"/>
          </p:nvPr>
        </p:nvSpPr>
        <p:spPr/>
        <p:txBody>
          <a:bodyPr/>
          <a:lstStyle/>
          <a:p>
            <a:r>
              <a:rPr lang="de-DE" altLang="zh-CN"/>
              <a:t>YAGO - A Core of Semantic Knowledge</a:t>
            </a:r>
          </a:p>
        </p:txBody>
      </p:sp>
      <p:sp>
        <p:nvSpPr>
          <p:cNvPr id="23" name="幻灯片编号占位符 4"/>
          <p:cNvSpPr>
            <a:spLocks noGrp="1"/>
          </p:cNvSpPr>
          <p:nvPr>
            <p:ph type="sldNum" sz="quarter" idx="11"/>
          </p:nvPr>
        </p:nvSpPr>
        <p:spPr/>
        <p:txBody>
          <a:bodyPr/>
          <a:lstStyle/>
          <a:p>
            <a:fld id="{0847049E-E802-1649-9A6D-E4369EC2FBC7}" type="slidenum">
              <a:rPr lang="de-DE" altLang="zh-CN"/>
              <a:pPr/>
              <a:t>16</a:t>
            </a:fld>
            <a:endParaRPr lang="de-DE" altLang="zh-CN"/>
          </a:p>
        </p:txBody>
      </p:sp>
      <p:sp>
        <p:nvSpPr>
          <p:cNvPr id="344066" name="Rectangle 2"/>
          <p:cNvSpPr>
            <a:spLocks noGrp="1" noChangeArrowheads="1"/>
          </p:cNvSpPr>
          <p:nvPr>
            <p:ph type="title"/>
          </p:nvPr>
        </p:nvSpPr>
        <p:spPr bwMode="auto">
          <a:xfrm>
            <a:off x="468313" y="274638"/>
            <a:ext cx="6777037"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Exploiting the Wikipedia category system</a:t>
            </a:r>
          </a:p>
        </p:txBody>
      </p:sp>
      <p:sp>
        <p:nvSpPr>
          <p:cNvPr id="344067" name="Document"/>
          <p:cNvSpPr>
            <a:spLocks noEditPoints="1" noChangeArrowheads="1"/>
          </p:cNvSpPr>
          <p:nvPr/>
        </p:nvSpPr>
        <p:spPr bwMode="auto">
          <a:xfrm flipH="1" flipV="1">
            <a:off x="527050" y="1550988"/>
            <a:ext cx="3322638" cy="4840287"/>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38100">
            <a:solidFill>
              <a:srgbClr val="000000"/>
            </a:solidFill>
            <a:miter lim="800000"/>
            <a:headEnd/>
            <a:tailEnd/>
          </a:ln>
          <a:effectLst>
            <a:outerShdw blurRad="63500" dist="107763" dir="2700000" algn="ctr" rotWithShape="0">
              <a:srgbClr val="000000">
                <a:alpha val="74998"/>
              </a:srgbClr>
            </a:outerShdw>
          </a:effectLst>
        </p:spPr>
        <p:txBody>
          <a:bodyPr/>
          <a:lstStyle/>
          <a:p>
            <a:endParaRPr lang="zh-CN" altLang="en-US"/>
          </a:p>
        </p:txBody>
      </p:sp>
      <p:pic>
        <p:nvPicPr>
          <p:cNvPr id="344068" name="Picture 4" descr="elvi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1695450"/>
            <a:ext cx="1146175" cy="1589088"/>
          </a:xfrm>
          <a:prstGeom prst="rect">
            <a:avLst/>
          </a:prstGeom>
          <a:noFill/>
          <a:extLst>
            <a:ext uri="{909E8E84-426E-40DD-AFC4-6F175D3DCCD1}">
              <a14:hiddenFill xmlns:a14="http://schemas.microsoft.com/office/drawing/2010/main">
                <a:solidFill>
                  <a:srgbClr val="FFFFFF"/>
                </a:solidFill>
              </a14:hiddenFill>
            </a:ext>
          </a:extLst>
        </p:spPr>
      </p:pic>
      <p:sp>
        <p:nvSpPr>
          <p:cNvPr id="344069" name="Text Box 5"/>
          <p:cNvSpPr txBox="1">
            <a:spLocks noChangeArrowheads="1"/>
          </p:cNvSpPr>
          <p:nvPr/>
        </p:nvSpPr>
        <p:spPr bwMode="auto">
          <a:xfrm>
            <a:off x="1898650" y="1839913"/>
            <a:ext cx="1444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Elvis Pr</a:t>
            </a:r>
          </a:p>
        </p:txBody>
      </p:sp>
      <p:sp>
        <p:nvSpPr>
          <p:cNvPr id="344070" name="Text Box 6"/>
          <p:cNvSpPr txBox="1">
            <a:spLocks noChangeArrowheads="1"/>
          </p:cNvSpPr>
          <p:nvPr/>
        </p:nvSpPr>
        <p:spPr bwMode="auto">
          <a:xfrm>
            <a:off x="598488" y="3502025"/>
            <a:ext cx="3033712"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000"/>
              <a:t>blah blah blub Elvis (don't read this! Better listen to the talk!) laber fasel suelz. Insbesondere, blub, texte zu, und so weiter blah blah blub Elvis laber fasel suelz. Blub, aber blah! Insbesondere, blub, texte zu, und so weiter blah blah blub Elvis laber fasel suelz. Insbesondere, blub, texte zu, und so weiter</a:t>
            </a:r>
          </a:p>
        </p:txBody>
      </p:sp>
      <p:sp>
        <p:nvSpPr>
          <p:cNvPr id="344071" name="Text Box 7"/>
          <p:cNvSpPr txBox="1">
            <a:spLocks noChangeArrowheads="1"/>
          </p:cNvSpPr>
          <p:nvPr/>
        </p:nvSpPr>
        <p:spPr bwMode="auto">
          <a:xfrm>
            <a:off x="671513" y="4946650"/>
            <a:ext cx="194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Categories:</a:t>
            </a:r>
          </a:p>
        </p:txBody>
      </p:sp>
      <p:sp>
        <p:nvSpPr>
          <p:cNvPr id="344072" name="Text Box 8"/>
          <p:cNvSpPr txBox="1">
            <a:spLocks noChangeArrowheads="1"/>
          </p:cNvSpPr>
          <p:nvPr/>
        </p:nvSpPr>
        <p:spPr bwMode="auto">
          <a:xfrm>
            <a:off x="742950" y="5524500"/>
            <a:ext cx="2817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Disputed_articles</a:t>
            </a:r>
          </a:p>
        </p:txBody>
      </p:sp>
      <p:pic>
        <p:nvPicPr>
          <p:cNvPr id="344073" name="Picture 9" descr="elvi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2995613"/>
            <a:ext cx="781050" cy="1082675"/>
          </a:xfrm>
          <a:prstGeom prst="rect">
            <a:avLst/>
          </a:prstGeom>
          <a:noFill/>
          <a:extLst>
            <a:ext uri="{909E8E84-426E-40DD-AFC4-6F175D3DCCD1}">
              <a14:hiddenFill xmlns:a14="http://schemas.microsoft.com/office/drawing/2010/main">
                <a:solidFill>
                  <a:srgbClr val="FFFFFF"/>
                </a:solidFill>
              </a14:hiddenFill>
            </a:ext>
          </a:extLst>
        </p:spPr>
      </p:pic>
      <p:sp>
        <p:nvSpPr>
          <p:cNvPr id="344074" name="Line 10"/>
          <p:cNvSpPr>
            <a:spLocks noChangeShapeType="1"/>
          </p:cNvSpPr>
          <p:nvPr/>
        </p:nvSpPr>
        <p:spPr bwMode="auto">
          <a:xfrm>
            <a:off x="5367338" y="3573463"/>
            <a:ext cx="24558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4075" name="Text Box 11"/>
          <p:cNvSpPr txBox="1">
            <a:spLocks noChangeArrowheads="1"/>
          </p:cNvSpPr>
          <p:nvPr/>
        </p:nvSpPr>
        <p:spPr bwMode="auto">
          <a:xfrm>
            <a:off x="7967663" y="3355975"/>
            <a:ext cx="938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1935</a:t>
            </a:r>
          </a:p>
        </p:txBody>
      </p:sp>
      <p:sp>
        <p:nvSpPr>
          <p:cNvPr id="344076" name="Text Box 12"/>
          <p:cNvSpPr txBox="1">
            <a:spLocks noChangeArrowheads="1"/>
          </p:cNvSpPr>
          <p:nvPr/>
        </p:nvSpPr>
        <p:spPr bwMode="auto">
          <a:xfrm>
            <a:off x="6161088" y="3067050"/>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born</a:t>
            </a:r>
          </a:p>
        </p:txBody>
      </p:sp>
      <p:sp>
        <p:nvSpPr>
          <p:cNvPr id="344077" name="Text Box 13"/>
          <p:cNvSpPr txBox="1">
            <a:spLocks noChangeArrowheads="1"/>
          </p:cNvSpPr>
          <p:nvPr/>
        </p:nvSpPr>
        <p:spPr bwMode="auto">
          <a:xfrm>
            <a:off x="4065588" y="4295775"/>
            <a:ext cx="4840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Exploit relational categories</a:t>
            </a:r>
          </a:p>
        </p:txBody>
      </p:sp>
      <p:sp>
        <p:nvSpPr>
          <p:cNvPr id="344078" name="Text Box 14"/>
          <p:cNvSpPr txBox="1">
            <a:spLocks noChangeArrowheads="1"/>
          </p:cNvSpPr>
          <p:nvPr/>
        </p:nvSpPr>
        <p:spPr bwMode="auto">
          <a:xfrm>
            <a:off x="4065588" y="4729163"/>
            <a:ext cx="4840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Exploit conceptual categories</a:t>
            </a:r>
          </a:p>
        </p:txBody>
      </p:sp>
      <p:sp>
        <p:nvSpPr>
          <p:cNvPr id="344079" name="Line 15"/>
          <p:cNvSpPr>
            <a:spLocks noChangeShapeType="1"/>
          </p:cNvSpPr>
          <p:nvPr/>
        </p:nvSpPr>
        <p:spPr bwMode="auto">
          <a:xfrm flipV="1">
            <a:off x="5149850" y="2200275"/>
            <a:ext cx="1011238" cy="7223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4080" name="Text Box 16"/>
          <p:cNvSpPr txBox="1">
            <a:spLocks noChangeArrowheads="1"/>
          </p:cNvSpPr>
          <p:nvPr/>
        </p:nvSpPr>
        <p:spPr bwMode="auto">
          <a:xfrm>
            <a:off x="5149850" y="1766888"/>
            <a:ext cx="2744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American_singer</a:t>
            </a:r>
          </a:p>
        </p:txBody>
      </p:sp>
      <p:sp>
        <p:nvSpPr>
          <p:cNvPr id="344081" name="Text Box 17"/>
          <p:cNvSpPr txBox="1">
            <a:spLocks noChangeArrowheads="1"/>
          </p:cNvSpPr>
          <p:nvPr/>
        </p:nvSpPr>
        <p:spPr bwMode="auto">
          <a:xfrm>
            <a:off x="5656263" y="2417763"/>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is a</a:t>
            </a:r>
          </a:p>
        </p:txBody>
      </p:sp>
      <p:sp>
        <p:nvSpPr>
          <p:cNvPr id="344082" name="Line 18"/>
          <p:cNvSpPr>
            <a:spLocks noChangeShapeType="1"/>
          </p:cNvSpPr>
          <p:nvPr/>
        </p:nvSpPr>
        <p:spPr bwMode="auto">
          <a:xfrm flipH="1" flipV="1">
            <a:off x="4354513" y="1839913"/>
            <a:ext cx="361950" cy="10826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4083" name="Text Box 19"/>
          <p:cNvSpPr txBox="1">
            <a:spLocks noChangeArrowheads="1"/>
          </p:cNvSpPr>
          <p:nvPr/>
        </p:nvSpPr>
        <p:spPr bwMode="auto">
          <a:xfrm>
            <a:off x="4498975" y="2200275"/>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is a</a:t>
            </a:r>
          </a:p>
        </p:txBody>
      </p:sp>
      <p:sp>
        <p:nvSpPr>
          <p:cNvPr id="344084" name="Text Box 20"/>
          <p:cNvSpPr txBox="1">
            <a:spLocks noChangeArrowheads="1"/>
          </p:cNvSpPr>
          <p:nvPr/>
        </p:nvSpPr>
        <p:spPr bwMode="auto">
          <a:xfrm>
            <a:off x="3487738" y="1406525"/>
            <a:ext cx="2744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Disputed_article</a:t>
            </a:r>
          </a:p>
        </p:txBody>
      </p:sp>
      <p:sp>
        <p:nvSpPr>
          <p:cNvPr id="344085" name="Text Box 21"/>
          <p:cNvSpPr txBox="1">
            <a:spLocks noChangeArrowheads="1"/>
          </p:cNvSpPr>
          <p:nvPr/>
        </p:nvSpPr>
        <p:spPr bwMode="auto">
          <a:xfrm>
            <a:off x="4303713" y="5235575"/>
            <a:ext cx="4840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Avoid administrational categories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40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40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40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4408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44082"/>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4408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44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82" grpId="0" animBg="1"/>
      <p:bldP spid="344082" grpId="1" animBg="1"/>
      <p:bldP spid="344083" grpId="0"/>
      <p:bldP spid="344083" grpId="1"/>
      <p:bldP spid="344084" grpId="0"/>
      <p:bldP spid="344084" grpId="1"/>
      <p:bldP spid="34408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页脚占位符 3"/>
          <p:cNvSpPr>
            <a:spLocks noGrp="1"/>
          </p:cNvSpPr>
          <p:nvPr>
            <p:ph type="ftr" sz="quarter" idx="10"/>
          </p:nvPr>
        </p:nvSpPr>
        <p:spPr/>
        <p:txBody>
          <a:bodyPr/>
          <a:lstStyle/>
          <a:p>
            <a:r>
              <a:rPr lang="de-DE" altLang="zh-CN"/>
              <a:t>YAGO - A Core of Semantic Knowledge</a:t>
            </a:r>
          </a:p>
        </p:txBody>
      </p:sp>
      <p:sp>
        <p:nvSpPr>
          <p:cNvPr id="24" name="幻灯片编号占位符 4"/>
          <p:cNvSpPr>
            <a:spLocks noGrp="1"/>
          </p:cNvSpPr>
          <p:nvPr>
            <p:ph type="sldNum" sz="quarter" idx="11"/>
          </p:nvPr>
        </p:nvSpPr>
        <p:spPr/>
        <p:txBody>
          <a:bodyPr/>
          <a:lstStyle/>
          <a:p>
            <a:fld id="{125558E5-0F2F-9B4C-BB83-26F92B72E921}" type="slidenum">
              <a:rPr lang="de-DE" altLang="zh-CN"/>
              <a:pPr/>
              <a:t>17</a:t>
            </a:fld>
            <a:endParaRPr lang="de-DE" altLang="zh-CN"/>
          </a:p>
        </p:txBody>
      </p:sp>
      <p:sp>
        <p:nvSpPr>
          <p:cNvPr id="346114" name="Rectangle 2"/>
          <p:cNvSpPr>
            <a:spLocks noGrp="1" noChangeArrowheads="1"/>
          </p:cNvSpPr>
          <p:nvPr>
            <p:ph type="title"/>
          </p:nvPr>
        </p:nvSpPr>
        <p:spPr bwMode="auto">
          <a:xfrm>
            <a:off x="468313" y="274638"/>
            <a:ext cx="6777037"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Exploiting the Wikipedia category system</a:t>
            </a:r>
          </a:p>
        </p:txBody>
      </p:sp>
      <p:sp>
        <p:nvSpPr>
          <p:cNvPr id="346115" name="Document"/>
          <p:cNvSpPr>
            <a:spLocks noEditPoints="1" noChangeArrowheads="1"/>
          </p:cNvSpPr>
          <p:nvPr/>
        </p:nvSpPr>
        <p:spPr bwMode="auto">
          <a:xfrm flipH="1" flipV="1">
            <a:off x="527050" y="1550988"/>
            <a:ext cx="3322638" cy="4840287"/>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38100">
            <a:solidFill>
              <a:srgbClr val="000000"/>
            </a:solidFill>
            <a:miter lim="800000"/>
            <a:headEnd/>
            <a:tailEnd/>
          </a:ln>
          <a:effectLst>
            <a:outerShdw blurRad="63500" dist="107763" dir="2700000" algn="ctr" rotWithShape="0">
              <a:srgbClr val="000000">
                <a:alpha val="74998"/>
              </a:srgbClr>
            </a:outerShdw>
          </a:effectLst>
        </p:spPr>
        <p:txBody>
          <a:bodyPr/>
          <a:lstStyle/>
          <a:p>
            <a:endParaRPr lang="zh-CN" altLang="en-US"/>
          </a:p>
        </p:txBody>
      </p:sp>
      <p:pic>
        <p:nvPicPr>
          <p:cNvPr id="346116" name="Picture 4" descr="elvi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1695450"/>
            <a:ext cx="1146175" cy="1589088"/>
          </a:xfrm>
          <a:prstGeom prst="rect">
            <a:avLst/>
          </a:prstGeom>
          <a:noFill/>
          <a:extLst>
            <a:ext uri="{909E8E84-426E-40DD-AFC4-6F175D3DCCD1}">
              <a14:hiddenFill xmlns:a14="http://schemas.microsoft.com/office/drawing/2010/main">
                <a:solidFill>
                  <a:srgbClr val="FFFFFF"/>
                </a:solidFill>
              </a14:hiddenFill>
            </a:ext>
          </a:extLst>
        </p:spPr>
      </p:pic>
      <p:sp>
        <p:nvSpPr>
          <p:cNvPr id="346117" name="Text Box 5"/>
          <p:cNvSpPr txBox="1">
            <a:spLocks noChangeArrowheads="1"/>
          </p:cNvSpPr>
          <p:nvPr/>
        </p:nvSpPr>
        <p:spPr bwMode="auto">
          <a:xfrm>
            <a:off x="1898650" y="1839913"/>
            <a:ext cx="1444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Elvis Pr</a:t>
            </a:r>
          </a:p>
        </p:txBody>
      </p:sp>
      <p:sp>
        <p:nvSpPr>
          <p:cNvPr id="346118" name="Text Box 6"/>
          <p:cNvSpPr txBox="1">
            <a:spLocks noChangeArrowheads="1"/>
          </p:cNvSpPr>
          <p:nvPr/>
        </p:nvSpPr>
        <p:spPr bwMode="auto">
          <a:xfrm>
            <a:off x="598488" y="3502025"/>
            <a:ext cx="3033712"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000"/>
              <a:t>blah blah blub Elvis (don't read this! Better listen to the talk!) laber fasel suelz. Insbesondere, blub, texte zu, und so weiter blah blah blub Elvis laber fasel suelz. Blub, aber blah! Insbesondere, blub, texte zu, und so weiter blah blah blub Elvis laber fasel suelz. Insbesondere, blub, texte zu, und so weiter</a:t>
            </a:r>
          </a:p>
        </p:txBody>
      </p:sp>
      <p:sp>
        <p:nvSpPr>
          <p:cNvPr id="346119" name="Text Box 7"/>
          <p:cNvSpPr txBox="1">
            <a:spLocks noChangeArrowheads="1"/>
          </p:cNvSpPr>
          <p:nvPr/>
        </p:nvSpPr>
        <p:spPr bwMode="auto">
          <a:xfrm>
            <a:off x="671513" y="4946650"/>
            <a:ext cx="194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Categories:</a:t>
            </a:r>
          </a:p>
        </p:txBody>
      </p:sp>
      <p:sp>
        <p:nvSpPr>
          <p:cNvPr id="346120" name="Text Box 8"/>
          <p:cNvSpPr txBox="1">
            <a:spLocks noChangeArrowheads="1"/>
          </p:cNvSpPr>
          <p:nvPr/>
        </p:nvSpPr>
        <p:spPr bwMode="auto">
          <a:xfrm>
            <a:off x="742950" y="5524500"/>
            <a:ext cx="2817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Rock'n_Roll_Music</a:t>
            </a:r>
          </a:p>
        </p:txBody>
      </p:sp>
      <p:pic>
        <p:nvPicPr>
          <p:cNvPr id="346121" name="Picture 9" descr="elvi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2995613"/>
            <a:ext cx="781050" cy="1082675"/>
          </a:xfrm>
          <a:prstGeom prst="rect">
            <a:avLst/>
          </a:prstGeom>
          <a:noFill/>
          <a:extLst>
            <a:ext uri="{909E8E84-426E-40DD-AFC4-6F175D3DCCD1}">
              <a14:hiddenFill xmlns:a14="http://schemas.microsoft.com/office/drawing/2010/main">
                <a:solidFill>
                  <a:srgbClr val="FFFFFF"/>
                </a:solidFill>
              </a14:hiddenFill>
            </a:ext>
          </a:extLst>
        </p:spPr>
      </p:pic>
      <p:sp>
        <p:nvSpPr>
          <p:cNvPr id="346122" name="Line 10"/>
          <p:cNvSpPr>
            <a:spLocks noChangeShapeType="1"/>
          </p:cNvSpPr>
          <p:nvPr/>
        </p:nvSpPr>
        <p:spPr bwMode="auto">
          <a:xfrm>
            <a:off x="5367338" y="3573463"/>
            <a:ext cx="24558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6123" name="Text Box 11"/>
          <p:cNvSpPr txBox="1">
            <a:spLocks noChangeArrowheads="1"/>
          </p:cNvSpPr>
          <p:nvPr/>
        </p:nvSpPr>
        <p:spPr bwMode="auto">
          <a:xfrm>
            <a:off x="7967663" y="3355975"/>
            <a:ext cx="938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1935</a:t>
            </a:r>
          </a:p>
        </p:txBody>
      </p:sp>
      <p:sp>
        <p:nvSpPr>
          <p:cNvPr id="346124" name="Text Box 12"/>
          <p:cNvSpPr txBox="1">
            <a:spLocks noChangeArrowheads="1"/>
          </p:cNvSpPr>
          <p:nvPr/>
        </p:nvSpPr>
        <p:spPr bwMode="auto">
          <a:xfrm>
            <a:off x="6161088" y="3067050"/>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born</a:t>
            </a:r>
          </a:p>
        </p:txBody>
      </p:sp>
      <p:sp>
        <p:nvSpPr>
          <p:cNvPr id="346125" name="Text Box 13"/>
          <p:cNvSpPr txBox="1">
            <a:spLocks noChangeArrowheads="1"/>
          </p:cNvSpPr>
          <p:nvPr/>
        </p:nvSpPr>
        <p:spPr bwMode="auto">
          <a:xfrm>
            <a:off x="4065588" y="4295775"/>
            <a:ext cx="4840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Exploit relational categories</a:t>
            </a:r>
          </a:p>
        </p:txBody>
      </p:sp>
      <p:sp>
        <p:nvSpPr>
          <p:cNvPr id="346126" name="Text Box 14"/>
          <p:cNvSpPr txBox="1">
            <a:spLocks noChangeArrowheads="1"/>
          </p:cNvSpPr>
          <p:nvPr/>
        </p:nvSpPr>
        <p:spPr bwMode="auto">
          <a:xfrm>
            <a:off x="4065588" y="4729163"/>
            <a:ext cx="4840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Exploit conceptual categories</a:t>
            </a:r>
          </a:p>
        </p:txBody>
      </p:sp>
      <p:sp>
        <p:nvSpPr>
          <p:cNvPr id="346127" name="Line 15"/>
          <p:cNvSpPr>
            <a:spLocks noChangeShapeType="1"/>
          </p:cNvSpPr>
          <p:nvPr/>
        </p:nvSpPr>
        <p:spPr bwMode="auto">
          <a:xfrm flipV="1">
            <a:off x="5149850" y="2200275"/>
            <a:ext cx="1011238" cy="7223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6128" name="Text Box 16"/>
          <p:cNvSpPr txBox="1">
            <a:spLocks noChangeArrowheads="1"/>
          </p:cNvSpPr>
          <p:nvPr/>
        </p:nvSpPr>
        <p:spPr bwMode="auto">
          <a:xfrm>
            <a:off x="5149850" y="1766888"/>
            <a:ext cx="2744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American_singer</a:t>
            </a:r>
          </a:p>
        </p:txBody>
      </p:sp>
      <p:sp>
        <p:nvSpPr>
          <p:cNvPr id="346129" name="Text Box 17"/>
          <p:cNvSpPr txBox="1">
            <a:spLocks noChangeArrowheads="1"/>
          </p:cNvSpPr>
          <p:nvPr/>
        </p:nvSpPr>
        <p:spPr bwMode="auto">
          <a:xfrm>
            <a:off x="5656263" y="2417763"/>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is a</a:t>
            </a:r>
          </a:p>
        </p:txBody>
      </p:sp>
      <p:sp>
        <p:nvSpPr>
          <p:cNvPr id="346130" name="Line 18"/>
          <p:cNvSpPr>
            <a:spLocks noChangeShapeType="1"/>
          </p:cNvSpPr>
          <p:nvPr/>
        </p:nvSpPr>
        <p:spPr bwMode="auto">
          <a:xfrm flipH="1" flipV="1">
            <a:off x="4354513" y="1839913"/>
            <a:ext cx="361950" cy="10826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6131" name="Text Box 19"/>
          <p:cNvSpPr txBox="1">
            <a:spLocks noChangeArrowheads="1"/>
          </p:cNvSpPr>
          <p:nvPr/>
        </p:nvSpPr>
        <p:spPr bwMode="auto">
          <a:xfrm>
            <a:off x="4498975" y="2200275"/>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is a</a:t>
            </a:r>
          </a:p>
        </p:txBody>
      </p:sp>
      <p:sp>
        <p:nvSpPr>
          <p:cNvPr id="346132" name="Text Box 20"/>
          <p:cNvSpPr txBox="1">
            <a:spLocks noChangeArrowheads="1"/>
          </p:cNvSpPr>
          <p:nvPr/>
        </p:nvSpPr>
        <p:spPr bwMode="auto">
          <a:xfrm>
            <a:off x="3198813" y="1406525"/>
            <a:ext cx="325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Rock'n_Roll_Music</a:t>
            </a:r>
          </a:p>
        </p:txBody>
      </p:sp>
      <p:sp>
        <p:nvSpPr>
          <p:cNvPr id="346133" name="Text Box 21"/>
          <p:cNvSpPr txBox="1">
            <a:spLocks noChangeArrowheads="1"/>
          </p:cNvSpPr>
          <p:nvPr/>
        </p:nvSpPr>
        <p:spPr bwMode="auto">
          <a:xfrm>
            <a:off x="4303713" y="5235575"/>
            <a:ext cx="4840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Avoid administrational categories</a:t>
            </a:r>
          </a:p>
        </p:txBody>
      </p:sp>
      <p:sp>
        <p:nvSpPr>
          <p:cNvPr id="346134" name="Text Box 22"/>
          <p:cNvSpPr txBox="1">
            <a:spLocks noChangeArrowheads="1"/>
          </p:cNvSpPr>
          <p:nvPr/>
        </p:nvSpPr>
        <p:spPr bwMode="auto">
          <a:xfrm>
            <a:off x="4303713" y="5668963"/>
            <a:ext cx="4840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Avoid thematic categories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61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61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61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4613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46130"/>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4613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46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30" grpId="0" animBg="1"/>
      <p:bldP spid="346130" grpId="1" animBg="1"/>
      <p:bldP spid="346131" grpId="0"/>
      <p:bldP spid="346131" grpId="1"/>
      <p:bldP spid="346132" grpId="0"/>
      <p:bldP spid="346132" grpId="1"/>
      <p:bldP spid="3461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页脚占位符 3"/>
          <p:cNvSpPr>
            <a:spLocks noGrp="1"/>
          </p:cNvSpPr>
          <p:nvPr>
            <p:ph type="ftr" sz="quarter" idx="10"/>
          </p:nvPr>
        </p:nvSpPr>
        <p:spPr/>
        <p:txBody>
          <a:bodyPr/>
          <a:lstStyle/>
          <a:p>
            <a:r>
              <a:rPr lang="de-DE" altLang="zh-CN"/>
              <a:t>YAGO - A Core of Semantic Knowledge</a:t>
            </a:r>
          </a:p>
        </p:txBody>
      </p:sp>
      <p:sp>
        <p:nvSpPr>
          <p:cNvPr id="14" name="幻灯片编号占位符 4"/>
          <p:cNvSpPr>
            <a:spLocks noGrp="1"/>
          </p:cNvSpPr>
          <p:nvPr>
            <p:ph type="sldNum" sz="quarter" idx="11"/>
          </p:nvPr>
        </p:nvSpPr>
        <p:spPr/>
        <p:txBody>
          <a:bodyPr/>
          <a:lstStyle/>
          <a:p>
            <a:fld id="{D436D371-12F2-1248-A526-EBD89C3C91AB}" type="slidenum">
              <a:rPr lang="de-DE" altLang="zh-CN"/>
              <a:pPr/>
              <a:t>18</a:t>
            </a:fld>
            <a:endParaRPr lang="de-DE" altLang="zh-CN"/>
          </a:p>
        </p:txBody>
      </p:sp>
      <p:sp>
        <p:nvSpPr>
          <p:cNvPr id="348162" name="Rectangle 2"/>
          <p:cNvSpPr>
            <a:spLocks noGrp="1" noChangeArrowheads="1"/>
          </p:cNvSpPr>
          <p:nvPr>
            <p:ph type="title"/>
          </p:nvPr>
        </p:nvSpPr>
        <p:spPr bwMode="auto">
          <a:xfrm>
            <a:off x="468313" y="274638"/>
            <a:ext cx="6777037"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Thematic vs Conceptual Categories</a:t>
            </a:r>
          </a:p>
        </p:txBody>
      </p:sp>
      <p:sp>
        <p:nvSpPr>
          <p:cNvPr id="348185" name="Text Box 25"/>
          <p:cNvSpPr txBox="1">
            <a:spLocks noChangeArrowheads="1"/>
          </p:cNvSpPr>
          <p:nvPr/>
        </p:nvSpPr>
        <p:spPr bwMode="auto">
          <a:xfrm>
            <a:off x="3632200" y="1839913"/>
            <a:ext cx="5273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American singers of German origin</a:t>
            </a:r>
          </a:p>
        </p:txBody>
      </p:sp>
      <p:sp>
        <p:nvSpPr>
          <p:cNvPr id="348186" name="Line 26"/>
          <p:cNvSpPr>
            <a:spLocks noChangeShapeType="1"/>
          </p:cNvSpPr>
          <p:nvPr/>
        </p:nvSpPr>
        <p:spPr bwMode="auto">
          <a:xfrm flipH="1">
            <a:off x="5076825" y="1406525"/>
            <a:ext cx="0" cy="26606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8187" name="Line 27"/>
          <p:cNvSpPr>
            <a:spLocks noChangeShapeType="1"/>
          </p:cNvSpPr>
          <p:nvPr/>
        </p:nvSpPr>
        <p:spPr bwMode="auto">
          <a:xfrm flipH="1">
            <a:off x="6149975" y="1406525"/>
            <a:ext cx="9525" cy="2641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8188" name="Text Box 28"/>
          <p:cNvSpPr txBox="1">
            <a:spLocks noChangeArrowheads="1"/>
          </p:cNvSpPr>
          <p:nvPr/>
        </p:nvSpPr>
        <p:spPr bwMode="auto">
          <a:xfrm>
            <a:off x="3249613" y="3563938"/>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Premodifier    Head    Postmodifier</a:t>
            </a:r>
          </a:p>
        </p:txBody>
      </p:sp>
      <p:sp>
        <p:nvSpPr>
          <p:cNvPr id="348189" name="Text Box 29"/>
          <p:cNvSpPr txBox="1">
            <a:spLocks noChangeArrowheads="1"/>
          </p:cNvSpPr>
          <p:nvPr/>
        </p:nvSpPr>
        <p:spPr bwMode="auto">
          <a:xfrm>
            <a:off x="0" y="3221038"/>
            <a:ext cx="31273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Shallow linguistic noun phrase parsing:</a:t>
            </a:r>
          </a:p>
        </p:txBody>
      </p:sp>
      <p:sp>
        <p:nvSpPr>
          <p:cNvPr id="348190" name="Text Box 30"/>
          <p:cNvSpPr txBox="1">
            <a:spLocks noChangeArrowheads="1"/>
          </p:cNvSpPr>
          <p:nvPr/>
        </p:nvSpPr>
        <p:spPr bwMode="auto">
          <a:xfrm>
            <a:off x="366713" y="5240338"/>
            <a:ext cx="76581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Heuristics: If the head is a plural word, the category is conceptual</a:t>
            </a:r>
          </a:p>
        </p:txBody>
      </p:sp>
      <p:sp>
        <p:nvSpPr>
          <p:cNvPr id="348191" name="Text Box 31"/>
          <p:cNvSpPr txBox="1">
            <a:spLocks noChangeArrowheads="1"/>
          </p:cNvSpPr>
          <p:nvPr/>
        </p:nvSpPr>
        <p:spPr bwMode="auto">
          <a:xfrm>
            <a:off x="3348038" y="2527300"/>
            <a:ext cx="5273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Rock N'Roll  music   in America</a:t>
            </a:r>
          </a:p>
        </p:txBody>
      </p:sp>
      <p:sp>
        <p:nvSpPr>
          <p:cNvPr id="348192" name="Oval 32"/>
          <p:cNvSpPr>
            <a:spLocks noChangeArrowheads="1"/>
          </p:cNvSpPr>
          <p:nvPr/>
        </p:nvSpPr>
        <p:spPr bwMode="auto">
          <a:xfrm>
            <a:off x="5857875" y="1828800"/>
            <a:ext cx="285750" cy="48577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8193" name="Text Box 33"/>
          <p:cNvSpPr txBox="1">
            <a:spLocks noChangeArrowheads="1"/>
          </p:cNvSpPr>
          <p:nvPr/>
        </p:nvSpPr>
        <p:spPr bwMode="auto">
          <a:xfrm>
            <a:off x="266700" y="1836738"/>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de-DE" altLang="zh-CN">
                <a:solidFill>
                  <a:srgbClr val="008000"/>
                </a:solidFill>
                <a:sym typeface="Wingdings" charset="2"/>
              </a:rPr>
              <a:t></a:t>
            </a:r>
            <a:r>
              <a:rPr lang="de-DE" altLang="zh-CN"/>
              <a:t> </a:t>
            </a:r>
            <a:r>
              <a:rPr lang="de-DE" altLang="zh-CN">
                <a:solidFill>
                  <a:srgbClr val="008000"/>
                </a:solidFill>
              </a:rPr>
              <a:t>conceptual:</a:t>
            </a:r>
          </a:p>
        </p:txBody>
      </p:sp>
      <p:sp>
        <p:nvSpPr>
          <p:cNvPr id="348194" name="Text Box 34"/>
          <p:cNvSpPr txBox="1">
            <a:spLocks noChangeArrowheads="1"/>
          </p:cNvSpPr>
          <p:nvPr/>
        </p:nvSpPr>
        <p:spPr bwMode="auto">
          <a:xfrm>
            <a:off x="277813" y="2487613"/>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de-DE" altLang="zh-CN">
                <a:solidFill>
                  <a:srgbClr val="FF0000"/>
                </a:solidFill>
                <a:sym typeface="Wingdings" charset="2"/>
              </a:rPr>
              <a:t></a:t>
            </a:r>
            <a:r>
              <a:rPr lang="de-DE" altLang="zh-CN"/>
              <a:t> </a:t>
            </a:r>
            <a:r>
              <a:rPr lang="de-DE" altLang="zh-CN">
                <a:solidFill>
                  <a:srgbClr val="FF0000"/>
                </a:solidFill>
              </a:rPr>
              <a:t>thematic: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1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8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819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8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6" grpId="0" animBg="1"/>
      <p:bldP spid="348187" grpId="0" animBg="1"/>
      <p:bldP spid="348188" grpId="0"/>
      <p:bldP spid="348189" grpId="0"/>
      <p:bldP spid="348190" grpId="0"/>
      <p:bldP spid="34819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页脚占位符 3"/>
          <p:cNvSpPr>
            <a:spLocks noGrp="1"/>
          </p:cNvSpPr>
          <p:nvPr>
            <p:ph type="ftr" sz="quarter" idx="10"/>
          </p:nvPr>
        </p:nvSpPr>
        <p:spPr/>
        <p:txBody>
          <a:bodyPr/>
          <a:lstStyle/>
          <a:p>
            <a:r>
              <a:rPr lang="de-DE" altLang="zh-CN"/>
              <a:t>YAGO - A Core of Semantic Knowledge</a:t>
            </a:r>
          </a:p>
        </p:txBody>
      </p:sp>
      <p:sp>
        <p:nvSpPr>
          <p:cNvPr id="17" name="幻灯片编号占位符 4"/>
          <p:cNvSpPr>
            <a:spLocks noGrp="1"/>
          </p:cNvSpPr>
          <p:nvPr>
            <p:ph type="sldNum" sz="quarter" idx="11"/>
          </p:nvPr>
        </p:nvSpPr>
        <p:spPr/>
        <p:txBody>
          <a:bodyPr/>
          <a:lstStyle/>
          <a:p>
            <a:fld id="{F37A002A-2611-2A40-B266-D92B924EB473}" type="slidenum">
              <a:rPr lang="de-DE" altLang="zh-CN"/>
              <a:pPr/>
              <a:t>19</a:t>
            </a:fld>
            <a:endParaRPr lang="de-DE" altLang="zh-CN"/>
          </a:p>
        </p:txBody>
      </p:sp>
      <p:sp>
        <p:nvSpPr>
          <p:cNvPr id="350210" name="Rectangle 2"/>
          <p:cNvSpPr>
            <a:spLocks noGrp="1" noChangeArrowheads="1"/>
          </p:cNvSpPr>
          <p:nvPr>
            <p:ph type="title"/>
          </p:nvPr>
        </p:nvSpPr>
        <p:spPr bwMode="auto">
          <a:xfrm>
            <a:off x="468313" y="274638"/>
            <a:ext cx="6777037"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The Upper Model</a:t>
            </a:r>
          </a:p>
        </p:txBody>
      </p:sp>
      <p:pic>
        <p:nvPicPr>
          <p:cNvPr id="350217" name="Picture 9" descr="elvi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5164138"/>
            <a:ext cx="781050" cy="1082675"/>
          </a:xfrm>
          <a:prstGeom prst="rect">
            <a:avLst/>
          </a:prstGeom>
          <a:noFill/>
          <a:extLst>
            <a:ext uri="{909E8E84-426E-40DD-AFC4-6F175D3DCCD1}">
              <a14:hiddenFill xmlns:a14="http://schemas.microsoft.com/office/drawing/2010/main">
                <a:solidFill>
                  <a:srgbClr val="FFFFFF"/>
                </a:solidFill>
              </a14:hiddenFill>
            </a:ext>
          </a:extLst>
        </p:spPr>
      </p:pic>
      <p:sp>
        <p:nvSpPr>
          <p:cNvPr id="350218" name="Line 10"/>
          <p:cNvSpPr>
            <a:spLocks noChangeShapeType="1"/>
          </p:cNvSpPr>
          <p:nvPr/>
        </p:nvSpPr>
        <p:spPr bwMode="auto">
          <a:xfrm>
            <a:off x="1538288" y="5741988"/>
            <a:ext cx="24558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0219" name="Text Box 11"/>
          <p:cNvSpPr txBox="1">
            <a:spLocks noChangeArrowheads="1"/>
          </p:cNvSpPr>
          <p:nvPr/>
        </p:nvSpPr>
        <p:spPr bwMode="auto">
          <a:xfrm>
            <a:off x="4138613" y="5524500"/>
            <a:ext cx="938212" cy="49530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1935</a:t>
            </a:r>
          </a:p>
        </p:txBody>
      </p:sp>
      <p:sp>
        <p:nvSpPr>
          <p:cNvPr id="350220" name="Text Box 12"/>
          <p:cNvSpPr txBox="1">
            <a:spLocks noChangeArrowheads="1"/>
          </p:cNvSpPr>
          <p:nvPr/>
        </p:nvSpPr>
        <p:spPr bwMode="auto">
          <a:xfrm>
            <a:off x="2332038" y="5235575"/>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born</a:t>
            </a:r>
          </a:p>
        </p:txBody>
      </p:sp>
      <p:sp>
        <p:nvSpPr>
          <p:cNvPr id="350221" name="Line 13"/>
          <p:cNvSpPr>
            <a:spLocks noChangeShapeType="1"/>
          </p:cNvSpPr>
          <p:nvPr/>
        </p:nvSpPr>
        <p:spPr bwMode="auto">
          <a:xfrm flipV="1">
            <a:off x="1465263" y="4440238"/>
            <a:ext cx="722312" cy="5778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0222" name="Text Box 14"/>
          <p:cNvSpPr txBox="1">
            <a:spLocks noChangeArrowheads="1"/>
          </p:cNvSpPr>
          <p:nvPr/>
        </p:nvSpPr>
        <p:spPr bwMode="auto">
          <a:xfrm>
            <a:off x="1320800" y="3935413"/>
            <a:ext cx="2744788"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American_singer</a:t>
            </a:r>
          </a:p>
        </p:txBody>
      </p:sp>
      <p:sp>
        <p:nvSpPr>
          <p:cNvPr id="350223" name="Text Box 15"/>
          <p:cNvSpPr txBox="1">
            <a:spLocks noChangeArrowheads="1"/>
          </p:cNvSpPr>
          <p:nvPr/>
        </p:nvSpPr>
        <p:spPr bwMode="auto">
          <a:xfrm>
            <a:off x="1827213" y="4586288"/>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is a</a:t>
            </a:r>
          </a:p>
        </p:txBody>
      </p:sp>
      <p:sp>
        <p:nvSpPr>
          <p:cNvPr id="350226" name="Text Box 18"/>
          <p:cNvSpPr txBox="1">
            <a:spLocks noChangeArrowheads="1"/>
          </p:cNvSpPr>
          <p:nvPr/>
        </p:nvSpPr>
        <p:spPr bwMode="auto">
          <a:xfrm>
            <a:off x="3849688" y="2562225"/>
            <a:ext cx="1228725"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person</a:t>
            </a:r>
          </a:p>
        </p:txBody>
      </p:sp>
      <p:sp>
        <p:nvSpPr>
          <p:cNvPr id="350227" name="Text Box 19"/>
          <p:cNvSpPr txBox="1">
            <a:spLocks noChangeArrowheads="1"/>
          </p:cNvSpPr>
          <p:nvPr/>
        </p:nvSpPr>
        <p:spPr bwMode="auto">
          <a:xfrm>
            <a:off x="3849688" y="1477963"/>
            <a:ext cx="1228725"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entity</a:t>
            </a:r>
          </a:p>
        </p:txBody>
      </p:sp>
      <p:sp>
        <p:nvSpPr>
          <p:cNvPr id="350228" name="Rectangle 20"/>
          <p:cNvSpPr>
            <a:spLocks noChangeArrowheads="1"/>
          </p:cNvSpPr>
          <p:nvPr/>
        </p:nvSpPr>
        <p:spPr bwMode="auto">
          <a:xfrm>
            <a:off x="454025" y="5018088"/>
            <a:ext cx="1011238" cy="1300162"/>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50231" name="Line 23"/>
          <p:cNvSpPr>
            <a:spLocks noChangeShapeType="1"/>
          </p:cNvSpPr>
          <p:nvPr/>
        </p:nvSpPr>
        <p:spPr bwMode="auto">
          <a:xfrm flipV="1">
            <a:off x="2838450" y="3067050"/>
            <a:ext cx="1660525" cy="8683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0232" name="Line 24"/>
          <p:cNvSpPr>
            <a:spLocks noChangeShapeType="1"/>
          </p:cNvSpPr>
          <p:nvPr/>
        </p:nvSpPr>
        <p:spPr bwMode="auto">
          <a:xfrm flipV="1">
            <a:off x="4572000" y="1984375"/>
            <a:ext cx="0" cy="57785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0233" name="Text Box 25"/>
          <p:cNvSpPr txBox="1">
            <a:spLocks noChangeArrowheads="1"/>
          </p:cNvSpPr>
          <p:nvPr/>
        </p:nvSpPr>
        <p:spPr bwMode="auto">
          <a:xfrm>
            <a:off x="7172325" y="1984375"/>
            <a:ext cx="722313"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72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02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02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02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02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0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26" grpId="0" animBg="1"/>
      <p:bldP spid="350227" grpId="0" animBg="1"/>
      <p:bldP spid="350231" grpId="0" animBg="1"/>
      <p:bldP spid="350232" grpId="0" animBg="1"/>
      <p:bldP spid="3502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de-DE" altLang="zh-CN"/>
              <a:t>YAGO - A Core of Semantic Knowledge</a:t>
            </a:r>
          </a:p>
        </p:txBody>
      </p:sp>
      <p:sp>
        <p:nvSpPr>
          <p:cNvPr id="5" name="幻灯片编号占位符 4"/>
          <p:cNvSpPr>
            <a:spLocks noGrp="1"/>
          </p:cNvSpPr>
          <p:nvPr>
            <p:ph type="sldNum" sz="quarter" idx="11"/>
          </p:nvPr>
        </p:nvSpPr>
        <p:spPr/>
        <p:txBody>
          <a:bodyPr/>
          <a:lstStyle/>
          <a:p>
            <a:fld id="{5EC145DB-C9D7-D649-9EB1-CE121E09D348}" type="slidenum">
              <a:rPr lang="de-DE" altLang="zh-CN"/>
              <a:pPr/>
              <a:t>2</a:t>
            </a:fld>
            <a:endParaRPr lang="de-DE" altLang="zh-CN"/>
          </a:p>
        </p:txBody>
      </p:sp>
      <p:sp>
        <p:nvSpPr>
          <p:cNvPr id="18434" name="Rectangle 2"/>
          <p:cNvSpPr>
            <a:spLocks noGrp="1" noChangeArrowheads="1"/>
          </p:cNvSpPr>
          <p:nvPr>
            <p:ph type="title"/>
          </p:nvPr>
        </p:nvSpPr>
        <p:spPr bwMode="auto">
          <a:xfrm>
            <a:off x="468313" y="274638"/>
            <a:ext cx="6191250"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Overview</a:t>
            </a:r>
          </a:p>
        </p:txBody>
      </p:sp>
      <p:sp>
        <p:nvSpPr>
          <p:cNvPr id="18435" name="Rectangle 3"/>
          <p:cNvSpPr>
            <a:spLocks noGrp="1" noChangeArrowheads="1"/>
          </p:cNvSpPr>
          <p:nvPr>
            <p:ph type="body" idx="1"/>
          </p:nvPr>
        </p:nvSpPr>
        <p:spPr bwMode="auto">
          <a:xfrm>
            <a:off x="468313" y="1773238"/>
            <a:ext cx="4610100" cy="331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marL="609600" indent="-609600" algn="l">
              <a:spcBef>
                <a:spcPct val="50000"/>
              </a:spcBef>
              <a:buClr>
                <a:schemeClr val="tx1"/>
              </a:buClr>
            </a:pPr>
            <a:r>
              <a:rPr lang="ar-SA" altLang="zh-CN" b="1" dirty="0">
                <a:solidFill>
                  <a:srgbClr val="0000FF"/>
                </a:solidFill>
                <a:ea typeface="Arial" charset="0"/>
                <a:cs typeface="Arial" charset="0"/>
              </a:rPr>
              <a:t>ر</a:t>
            </a:r>
            <a:r>
              <a:rPr lang="en-US" altLang="zh-CN" dirty="0"/>
              <a:t>   Motivation</a:t>
            </a:r>
          </a:p>
          <a:p>
            <a:pPr marL="609600" indent="-609600" algn="l">
              <a:spcBef>
                <a:spcPct val="50000"/>
              </a:spcBef>
              <a:buClr>
                <a:schemeClr val="tx1"/>
              </a:buClr>
            </a:pPr>
            <a:r>
              <a:rPr lang="ar-SA" altLang="zh-CN" b="1" dirty="0">
                <a:solidFill>
                  <a:srgbClr val="0000FF"/>
                </a:solidFill>
                <a:ea typeface="Arial" charset="0"/>
                <a:cs typeface="Arial" charset="0"/>
              </a:rPr>
              <a:t>ر</a:t>
            </a:r>
            <a:r>
              <a:rPr lang="en-US" altLang="zh-CN" dirty="0"/>
              <a:t>   The </a:t>
            </a:r>
            <a:r>
              <a:rPr lang="en-US" altLang="zh-CN" dirty="0" err="1"/>
              <a:t>Yago</a:t>
            </a:r>
            <a:r>
              <a:rPr lang="en-US" altLang="zh-CN" dirty="0"/>
              <a:t> ontology</a:t>
            </a:r>
          </a:p>
          <a:p>
            <a:pPr marL="990600" lvl="1" indent="-533400" algn="l">
              <a:spcBef>
                <a:spcPct val="50000"/>
              </a:spcBef>
              <a:buClr>
                <a:schemeClr val="tx1"/>
              </a:buClr>
            </a:pPr>
            <a:r>
              <a:rPr lang="ar-SA" altLang="zh-CN" sz="2400" b="1" dirty="0">
                <a:solidFill>
                  <a:srgbClr val="0000FF"/>
                </a:solidFill>
                <a:ea typeface="Arial" charset="0"/>
                <a:cs typeface="Arial" charset="0"/>
              </a:rPr>
              <a:t>ر</a:t>
            </a:r>
            <a:r>
              <a:rPr lang="en-US" altLang="zh-CN" sz="2400" dirty="0"/>
              <a:t>  Content</a:t>
            </a:r>
            <a:endParaRPr lang="en-US" altLang="zh-CN" dirty="0"/>
          </a:p>
          <a:p>
            <a:pPr marL="990600" lvl="1" indent="-533400" algn="l">
              <a:spcBef>
                <a:spcPct val="50000"/>
              </a:spcBef>
              <a:buClr>
                <a:schemeClr val="tx1"/>
              </a:buClr>
            </a:pPr>
            <a:r>
              <a:rPr lang="ar-SA" altLang="zh-CN" sz="2400" b="1" dirty="0">
                <a:solidFill>
                  <a:srgbClr val="0000FF"/>
                </a:solidFill>
                <a:ea typeface="Arial" charset="0"/>
                <a:cs typeface="Arial" charset="0"/>
              </a:rPr>
              <a:t>ر</a:t>
            </a:r>
            <a:r>
              <a:rPr lang="en-US" altLang="zh-CN" sz="2400" dirty="0"/>
              <a:t>  Model</a:t>
            </a:r>
          </a:p>
          <a:p>
            <a:pPr marL="609600" indent="-609600" algn="l">
              <a:spcBef>
                <a:spcPct val="50000"/>
              </a:spcBef>
              <a:buClr>
                <a:schemeClr val="tx1"/>
              </a:buClr>
            </a:pPr>
            <a:r>
              <a:rPr lang="ar-SA" altLang="zh-CN" b="1" dirty="0">
                <a:solidFill>
                  <a:srgbClr val="0000FF"/>
                </a:solidFill>
                <a:ea typeface="Arial" charset="0"/>
                <a:cs typeface="Arial" charset="0"/>
              </a:rPr>
              <a:t>ر</a:t>
            </a:r>
            <a:r>
              <a:rPr lang="en-US" altLang="zh-CN" dirty="0"/>
              <a:t>   Conclusion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页脚占位符 3"/>
          <p:cNvSpPr>
            <a:spLocks noGrp="1"/>
          </p:cNvSpPr>
          <p:nvPr>
            <p:ph type="ftr" sz="quarter" idx="10"/>
          </p:nvPr>
        </p:nvSpPr>
        <p:spPr/>
        <p:txBody>
          <a:bodyPr/>
          <a:lstStyle/>
          <a:p>
            <a:r>
              <a:rPr lang="de-DE" altLang="zh-CN"/>
              <a:t>YAGO - A Core of Semantic Knowledge</a:t>
            </a:r>
          </a:p>
        </p:txBody>
      </p:sp>
      <p:sp>
        <p:nvSpPr>
          <p:cNvPr id="24" name="幻灯片编号占位符 4"/>
          <p:cNvSpPr>
            <a:spLocks noGrp="1"/>
          </p:cNvSpPr>
          <p:nvPr>
            <p:ph type="sldNum" sz="quarter" idx="11"/>
          </p:nvPr>
        </p:nvSpPr>
        <p:spPr/>
        <p:txBody>
          <a:bodyPr/>
          <a:lstStyle/>
          <a:p>
            <a:fld id="{4C133F1A-349E-1D4C-A675-99348E2709A9}" type="slidenum">
              <a:rPr lang="de-DE" altLang="zh-CN"/>
              <a:pPr/>
              <a:t>20</a:t>
            </a:fld>
            <a:endParaRPr lang="de-DE" altLang="zh-CN"/>
          </a:p>
        </p:txBody>
      </p:sp>
      <p:sp>
        <p:nvSpPr>
          <p:cNvPr id="352258" name="Rectangle 2"/>
          <p:cNvSpPr>
            <a:spLocks noGrp="1" noChangeArrowheads="1"/>
          </p:cNvSpPr>
          <p:nvPr>
            <p:ph type="title"/>
          </p:nvPr>
        </p:nvSpPr>
        <p:spPr bwMode="auto">
          <a:xfrm>
            <a:off x="468313" y="274638"/>
            <a:ext cx="6777037"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The Upper Model: From Wikipedia?</a:t>
            </a:r>
          </a:p>
        </p:txBody>
      </p:sp>
      <p:pic>
        <p:nvPicPr>
          <p:cNvPr id="352259" name="Picture 3" descr="elvi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5164138"/>
            <a:ext cx="781050" cy="1082675"/>
          </a:xfrm>
          <a:prstGeom prst="rect">
            <a:avLst/>
          </a:prstGeom>
          <a:noFill/>
          <a:extLst>
            <a:ext uri="{909E8E84-426E-40DD-AFC4-6F175D3DCCD1}">
              <a14:hiddenFill xmlns:a14="http://schemas.microsoft.com/office/drawing/2010/main">
                <a:solidFill>
                  <a:srgbClr val="FFFFFF"/>
                </a:solidFill>
              </a14:hiddenFill>
            </a:ext>
          </a:extLst>
        </p:spPr>
      </p:pic>
      <p:sp>
        <p:nvSpPr>
          <p:cNvPr id="352260" name="Line 4"/>
          <p:cNvSpPr>
            <a:spLocks noChangeShapeType="1"/>
          </p:cNvSpPr>
          <p:nvPr/>
        </p:nvSpPr>
        <p:spPr bwMode="auto">
          <a:xfrm>
            <a:off x="1538288" y="5741988"/>
            <a:ext cx="24558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2261" name="Text Box 5"/>
          <p:cNvSpPr txBox="1">
            <a:spLocks noChangeArrowheads="1"/>
          </p:cNvSpPr>
          <p:nvPr/>
        </p:nvSpPr>
        <p:spPr bwMode="auto">
          <a:xfrm>
            <a:off x="4138613" y="5524500"/>
            <a:ext cx="938212" cy="49530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1935</a:t>
            </a:r>
          </a:p>
        </p:txBody>
      </p:sp>
      <p:sp>
        <p:nvSpPr>
          <p:cNvPr id="352262" name="Text Box 6"/>
          <p:cNvSpPr txBox="1">
            <a:spLocks noChangeArrowheads="1"/>
          </p:cNvSpPr>
          <p:nvPr/>
        </p:nvSpPr>
        <p:spPr bwMode="auto">
          <a:xfrm>
            <a:off x="2332038" y="5235575"/>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born</a:t>
            </a:r>
          </a:p>
        </p:txBody>
      </p:sp>
      <p:sp>
        <p:nvSpPr>
          <p:cNvPr id="352263" name="Line 7"/>
          <p:cNvSpPr>
            <a:spLocks noChangeShapeType="1"/>
          </p:cNvSpPr>
          <p:nvPr/>
        </p:nvSpPr>
        <p:spPr bwMode="auto">
          <a:xfrm flipV="1">
            <a:off x="1465263" y="4440238"/>
            <a:ext cx="722312" cy="5778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2264" name="Text Box 8"/>
          <p:cNvSpPr txBox="1">
            <a:spLocks noChangeArrowheads="1"/>
          </p:cNvSpPr>
          <p:nvPr/>
        </p:nvSpPr>
        <p:spPr bwMode="auto">
          <a:xfrm>
            <a:off x="1320800" y="3935413"/>
            <a:ext cx="2744788"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American_singer</a:t>
            </a:r>
          </a:p>
        </p:txBody>
      </p:sp>
      <p:sp>
        <p:nvSpPr>
          <p:cNvPr id="352265" name="Text Box 9"/>
          <p:cNvSpPr txBox="1">
            <a:spLocks noChangeArrowheads="1"/>
          </p:cNvSpPr>
          <p:nvPr/>
        </p:nvSpPr>
        <p:spPr bwMode="auto">
          <a:xfrm>
            <a:off x="1827213" y="4586288"/>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is a</a:t>
            </a:r>
          </a:p>
        </p:txBody>
      </p:sp>
      <p:sp>
        <p:nvSpPr>
          <p:cNvPr id="352266" name="Text Box 10"/>
          <p:cNvSpPr txBox="1">
            <a:spLocks noChangeArrowheads="1"/>
          </p:cNvSpPr>
          <p:nvPr/>
        </p:nvSpPr>
        <p:spPr bwMode="auto">
          <a:xfrm>
            <a:off x="3560763" y="2562225"/>
            <a:ext cx="3482975"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dirty="0" err="1"/>
              <a:t>People_by_occupation</a:t>
            </a:r>
            <a:endParaRPr lang="en-US" altLang="zh-CN" dirty="0"/>
          </a:p>
        </p:txBody>
      </p:sp>
      <p:sp>
        <p:nvSpPr>
          <p:cNvPr id="352267" name="Text Box 11"/>
          <p:cNvSpPr txBox="1">
            <a:spLocks noChangeArrowheads="1"/>
          </p:cNvSpPr>
          <p:nvPr/>
        </p:nvSpPr>
        <p:spPr bwMode="auto">
          <a:xfrm>
            <a:off x="3849688" y="1477963"/>
            <a:ext cx="1733550"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dirty="0"/>
              <a:t>Business</a:t>
            </a:r>
          </a:p>
        </p:txBody>
      </p:sp>
      <p:sp>
        <p:nvSpPr>
          <p:cNvPr id="352268" name="Rectangle 12"/>
          <p:cNvSpPr>
            <a:spLocks noChangeArrowheads="1"/>
          </p:cNvSpPr>
          <p:nvPr/>
        </p:nvSpPr>
        <p:spPr bwMode="auto">
          <a:xfrm>
            <a:off x="454025" y="5018088"/>
            <a:ext cx="1011238" cy="1300162"/>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52269" name="Freeform 13"/>
          <p:cNvSpPr>
            <a:spLocks/>
          </p:cNvSpPr>
          <p:nvPr/>
        </p:nvSpPr>
        <p:spPr bwMode="auto">
          <a:xfrm>
            <a:off x="1898650" y="2489200"/>
            <a:ext cx="2516188" cy="1433513"/>
          </a:xfrm>
          <a:custGeom>
            <a:avLst/>
            <a:gdLst>
              <a:gd name="T0" fmla="*/ 311 w 1585"/>
              <a:gd name="T1" fmla="*/ 895 h 903"/>
              <a:gd name="T2" fmla="*/ 311 w 1585"/>
              <a:gd name="T3" fmla="*/ 804 h 903"/>
              <a:gd name="T4" fmla="*/ 720 w 1585"/>
              <a:gd name="T5" fmla="*/ 303 h 903"/>
              <a:gd name="T6" fmla="*/ 220 w 1585"/>
              <a:gd name="T7" fmla="*/ 30 h 903"/>
              <a:gd name="T8" fmla="*/ 174 w 1585"/>
              <a:gd name="T9" fmla="*/ 485 h 903"/>
              <a:gd name="T10" fmla="*/ 1266 w 1585"/>
              <a:gd name="T11" fmla="*/ 668 h 903"/>
              <a:gd name="T12" fmla="*/ 1585 w 1585"/>
              <a:gd name="T13" fmla="*/ 485 h 903"/>
            </a:gdLst>
            <a:ahLst/>
            <a:cxnLst>
              <a:cxn ang="0">
                <a:pos x="T0" y="T1"/>
              </a:cxn>
              <a:cxn ang="0">
                <a:pos x="T2" y="T3"/>
              </a:cxn>
              <a:cxn ang="0">
                <a:pos x="T4" y="T5"/>
              </a:cxn>
              <a:cxn ang="0">
                <a:pos x="T6" y="T7"/>
              </a:cxn>
              <a:cxn ang="0">
                <a:pos x="T8" y="T9"/>
              </a:cxn>
              <a:cxn ang="0">
                <a:pos x="T10" y="T11"/>
              </a:cxn>
              <a:cxn ang="0">
                <a:pos x="T12" y="T13"/>
              </a:cxn>
            </a:cxnLst>
            <a:rect l="0" t="0" r="r" b="b"/>
            <a:pathLst>
              <a:path w="1585" h="903">
                <a:moveTo>
                  <a:pt x="311" y="895"/>
                </a:moveTo>
                <a:cubicBezTo>
                  <a:pt x="277" y="899"/>
                  <a:pt x="243" y="903"/>
                  <a:pt x="311" y="804"/>
                </a:cubicBezTo>
                <a:cubicBezTo>
                  <a:pt x="379" y="705"/>
                  <a:pt x="735" y="432"/>
                  <a:pt x="720" y="303"/>
                </a:cubicBezTo>
                <a:cubicBezTo>
                  <a:pt x="705" y="174"/>
                  <a:pt x="311" y="0"/>
                  <a:pt x="220" y="30"/>
                </a:cubicBezTo>
                <a:cubicBezTo>
                  <a:pt x="129" y="60"/>
                  <a:pt x="0" y="379"/>
                  <a:pt x="174" y="485"/>
                </a:cubicBezTo>
                <a:cubicBezTo>
                  <a:pt x="348" y="591"/>
                  <a:pt x="1031" y="668"/>
                  <a:pt x="1266" y="668"/>
                </a:cubicBezTo>
                <a:cubicBezTo>
                  <a:pt x="1501" y="668"/>
                  <a:pt x="1532" y="515"/>
                  <a:pt x="1585" y="485"/>
                </a:cubicBezTo>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2270" name="Freeform 14"/>
          <p:cNvSpPr>
            <a:spLocks/>
          </p:cNvSpPr>
          <p:nvPr/>
        </p:nvSpPr>
        <p:spPr bwMode="auto">
          <a:xfrm>
            <a:off x="3271838" y="1911350"/>
            <a:ext cx="3552825" cy="673100"/>
          </a:xfrm>
          <a:custGeom>
            <a:avLst/>
            <a:gdLst>
              <a:gd name="T0" fmla="*/ 744 w 2238"/>
              <a:gd name="T1" fmla="*/ 424 h 424"/>
              <a:gd name="T2" fmla="*/ 1836 w 2238"/>
              <a:gd name="T3" fmla="*/ 15 h 424"/>
              <a:gd name="T4" fmla="*/ 1973 w 2238"/>
              <a:gd name="T5" fmla="*/ 333 h 424"/>
              <a:gd name="T6" fmla="*/ 243 w 2238"/>
              <a:gd name="T7" fmla="*/ 197 h 424"/>
              <a:gd name="T8" fmla="*/ 516 w 2238"/>
              <a:gd name="T9" fmla="*/ 379 h 424"/>
              <a:gd name="T10" fmla="*/ 789 w 2238"/>
              <a:gd name="T11" fmla="*/ 197 h 424"/>
            </a:gdLst>
            <a:ahLst/>
            <a:cxnLst>
              <a:cxn ang="0">
                <a:pos x="T0" y="T1"/>
              </a:cxn>
              <a:cxn ang="0">
                <a:pos x="T2" y="T3"/>
              </a:cxn>
              <a:cxn ang="0">
                <a:pos x="T4" y="T5"/>
              </a:cxn>
              <a:cxn ang="0">
                <a:pos x="T6" y="T7"/>
              </a:cxn>
              <a:cxn ang="0">
                <a:pos x="T8" y="T9"/>
              </a:cxn>
              <a:cxn ang="0">
                <a:pos x="T10" y="T11"/>
              </a:cxn>
            </a:cxnLst>
            <a:rect l="0" t="0" r="r" b="b"/>
            <a:pathLst>
              <a:path w="2238" h="424">
                <a:moveTo>
                  <a:pt x="744" y="424"/>
                </a:moveTo>
                <a:cubicBezTo>
                  <a:pt x="1187" y="227"/>
                  <a:pt x="1631" y="30"/>
                  <a:pt x="1836" y="15"/>
                </a:cubicBezTo>
                <a:cubicBezTo>
                  <a:pt x="2041" y="0"/>
                  <a:pt x="2238" y="303"/>
                  <a:pt x="1973" y="333"/>
                </a:cubicBezTo>
                <a:cubicBezTo>
                  <a:pt x="1708" y="363"/>
                  <a:pt x="486" y="189"/>
                  <a:pt x="243" y="197"/>
                </a:cubicBezTo>
                <a:cubicBezTo>
                  <a:pt x="0" y="205"/>
                  <a:pt x="425" y="379"/>
                  <a:pt x="516" y="379"/>
                </a:cubicBezTo>
                <a:cubicBezTo>
                  <a:pt x="607" y="379"/>
                  <a:pt x="698" y="288"/>
                  <a:pt x="789" y="197"/>
                </a:cubicBezTo>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2271" name="Line 15"/>
          <p:cNvSpPr>
            <a:spLocks noChangeShapeType="1"/>
          </p:cNvSpPr>
          <p:nvPr/>
        </p:nvSpPr>
        <p:spPr bwMode="auto">
          <a:xfrm flipV="1">
            <a:off x="4354513" y="3067050"/>
            <a:ext cx="144462" cy="288925"/>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2272" name="Line 16"/>
          <p:cNvSpPr>
            <a:spLocks noChangeShapeType="1"/>
          </p:cNvSpPr>
          <p:nvPr/>
        </p:nvSpPr>
        <p:spPr bwMode="auto">
          <a:xfrm flipV="1">
            <a:off x="4498975" y="1911350"/>
            <a:ext cx="146050" cy="36195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2273" name="Text Box 17"/>
          <p:cNvSpPr txBox="1">
            <a:spLocks noChangeArrowheads="1"/>
          </p:cNvSpPr>
          <p:nvPr/>
        </p:nvSpPr>
        <p:spPr bwMode="auto">
          <a:xfrm>
            <a:off x="7172325" y="1984375"/>
            <a:ext cx="722313"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7200"/>
              <a:t>?</a:t>
            </a:r>
          </a:p>
        </p:txBody>
      </p:sp>
      <p:sp>
        <p:nvSpPr>
          <p:cNvPr id="352274" name="Text Box 18"/>
          <p:cNvSpPr txBox="1">
            <a:spLocks noChangeArrowheads="1"/>
          </p:cNvSpPr>
          <p:nvPr/>
        </p:nvSpPr>
        <p:spPr bwMode="auto">
          <a:xfrm>
            <a:off x="1176338" y="1550988"/>
            <a:ext cx="2022475"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dirty="0" err="1"/>
              <a:t>Social_group</a:t>
            </a:r>
            <a:endParaRPr lang="en-US" altLang="zh-CN" dirty="0"/>
          </a:p>
        </p:txBody>
      </p:sp>
      <p:sp>
        <p:nvSpPr>
          <p:cNvPr id="352275" name="Freeform 19"/>
          <p:cNvSpPr>
            <a:spLocks/>
          </p:cNvSpPr>
          <p:nvPr/>
        </p:nvSpPr>
        <p:spPr bwMode="auto">
          <a:xfrm>
            <a:off x="1189038" y="2200275"/>
            <a:ext cx="3878262" cy="1770063"/>
          </a:xfrm>
          <a:custGeom>
            <a:avLst/>
            <a:gdLst>
              <a:gd name="T0" fmla="*/ 2359 w 2443"/>
              <a:gd name="T1" fmla="*/ 546 h 1115"/>
              <a:gd name="T2" fmla="*/ 2268 w 2443"/>
              <a:gd name="T3" fmla="*/ 1047 h 1115"/>
              <a:gd name="T4" fmla="*/ 1312 w 2443"/>
              <a:gd name="T5" fmla="*/ 956 h 1115"/>
              <a:gd name="T6" fmla="*/ 1357 w 2443"/>
              <a:gd name="T7" fmla="*/ 592 h 1115"/>
              <a:gd name="T8" fmla="*/ 174 w 2443"/>
              <a:gd name="T9" fmla="*/ 410 h 1115"/>
              <a:gd name="T10" fmla="*/ 311 w 2443"/>
              <a:gd name="T11" fmla="*/ 0 h 1115"/>
            </a:gdLst>
            <a:ahLst/>
            <a:cxnLst>
              <a:cxn ang="0">
                <a:pos x="T0" y="T1"/>
              </a:cxn>
              <a:cxn ang="0">
                <a:pos x="T2" y="T3"/>
              </a:cxn>
              <a:cxn ang="0">
                <a:pos x="T4" y="T5"/>
              </a:cxn>
              <a:cxn ang="0">
                <a:pos x="T6" y="T7"/>
              </a:cxn>
              <a:cxn ang="0">
                <a:pos x="T8" y="T9"/>
              </a:cxn>
              <a:cxn ang="0">
                <a:pos x="T10" y="T11"/>
              </a:cxn>
            </a:cxnLst>
            <a:rect l="0" t="0" r="r" b="b"/>
            <a:pathLst>
              <a:path w="2443" h="1115">
                <a:moveTo>
                  <a:pt x="2359" y="546"/>
                </a:moveTo>
                <a:cubicBezTo>
                  <a:pt x="2401" y="762"/>
                  <a:pt x="2443" y="979"/>
                  <a:pt x="2268" y="1047"/>
                </a:cubicBezTo>
                <a:cubicBezTo>
                  <a:pt x="2093" y="1115"/>
                  <a:pt x="1464" y="1032"/>
                  <a:pt x="1312" y="956"/>
                </a:cubicBezTo>
                <a:cubicBezTo>
                  <a:pt x="1160" y="880"/>
                  <a:pt x="1547" y="683"/>
                  <a:pt x="1357" y="592"/>
                </a:cubicBezTo>
                <a:cubicBezTo>
                  <a:pt x="1167" y="501"/>
                  <a:pt x="348" y="509"/>
                  <a:pt x="174" y="410"/>
                </a:cubicBezTo>
                <a:cubicBezTo>
                  <a:pt x="0" y="311"/>
                  <a:pt x="155" y="155"/>
                  <a:pt x="311" y="0"/>
                </a:cubicBezTo>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2276" name="Line 20"/>
          <p:cNvSpPr>
            <a:spLocks noChangeShapeType="1"/>
          </p:cNvSpPr>
          <p:nvPr/>
        </p:nvSpPr>
        <p:spPr bwMode="auto">
          <a:xfrm flipV="1">
            <a:off x="1465263" y="2055813"/>
            <a:ext cx="290512" cy="36195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2277" name="Rectangle 21"/>
          <p:cNvSpPr>
            <a:spLocks noChangeArrowheads="1"/>
          </p:cNvSpPr>
          <p:nvPr/>
        </p:nvSpPr>
        <p:spPr bwMode="auto">
          <a:xfrm>
            <a:off x="1952625" y="2851150"/>
            <a:ext cx="71438"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52278" name="Rectangle 22"/>
          <p:cNvSpPr>
            <a:spLocks noChangeArrowheads="1"/>
          </p:cNvSpPr>
          <p:nvPr/>
        </p:nvSpPr>
        <p:spPr bwMode="auto">
          <a:xfrm>
            <a:off x="2071688" y="2894013"/>
            <a:ext cx="69850" cy="138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22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22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22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22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22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22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22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22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22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22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22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2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6" grpId="0" animBg="1"/>
      <p:bldP spid="352267" grpId="0" animBg="1"/>
      <p:bldP spid="352269" grpId="0" animBg="1"/>
      <p:bldP spid="352270" grpId="0" animBg="1"/>
      <p:bldP spid="352271" grpId="0" animBg="1"/>
      <p:bldP spid="352272" grpId="0" animBg="1"/>
      <p:bldP spid="352273" grpId="0"/>
      <p:bldP spid="352274" grpId="0" animBg="1"/>
      <p:bldP spid="352275" grpId="0" animBg="1"/>
      <p:bldP spid="352276" grpId="0" animBg="1"/>
      <p:bldP spid="352277" grpId="0" animBg="1"/>
      <p:bldP spid="35227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页脚占位符 3"/>
          <p:cNvSpPr>
            <a:spLocks noGrp="1"/>
          </p:cNvSpPr>
          <p:nvPr>
            <p:ph type="ftr" sz="quarter" idx="10"/>
          </p:nvPr>
        </p:nvSpPr>
        <p:spPr/>
        <p:txBody>
          <a:bodyPr/>
          <a:lstStyle/>
          <a:p>
            <a:r>
              <a:rPr lang="de-DE" altLang="zh-CN"/>
              <a:t>YAGO - A Core of Semantic Knowledge</a:t>
            </a:r>
          </a:p>
        </p:txBody>
      </p:sp>
      <p:sp>
        <p:nvSpPr>
          <p:cNvPr id="20" name="幻灯片编号占位符 4"/>
          <p:cNvSpPr>
            <a:spLocks noGrp="1"/>
          </p:cNvSpPr>
          <p:nvPr>
            <p:ph type="sldNum" sz="quarter" idx="11"/>
          </p:nvPr>
        </p:nvSpPr>
        <p:spPr/>
        <p:txBody>
          <a:bodyPr/>
          <a:lstStyle/>
          <a:p>
            <a:fld id="{24FB53B1-4FE3-7141-801C-4A9D488D1A0A}" type="slidenum">
              <a:rPr lang="de-DE" altLang="zh-CN"/>
              <a:pPr/>
              <a:t>21</a:t>
            </a:fld>
            <a:endParaRPr lang="de-DE" altLang="zh-CN"/>
          </a:p>
        </p:txBody>
      </p:sp>
      <p:sp>
        <p:nvSpPr>
          <p:cNvPr id="358402" name="Rectangle 2"/>
          <p:cNvSpPr>
            <a:spLocks noGrp="1" noChangeArrowheads="1"/>
          </p:cNvSpPr>
          <p:nvPr>
            <p:ph type="title"/>
          </p:nvPr>
        </p:nvSpPr>
        <p:spPr bwMode="auto">
          <a:xfrm>
            <a:off x="468313" y="274638"/>
            <a:ext cx="6777037"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The Upper Model: From WordNet?</a:t>
            </a:r>
          </a:p>
        </p:txBody>
      </p:sp>
      <p:pic>
        <p:nvPicPr>
          <p:cNvPr id="358403" name="Picture 3" descr="elvi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5164138"/>
            <a:ext cx="781050" cy="1082675"/>
          </a:xfrm>
          <a:prstGeom prst="rect">
            <a:avLst/>
          </a:prstGeom>
          <a:noFill/>
          <a:extLst>
            <a:ext uri="{909E8E84-426E-40DD-AFC4-6F175D3DCCD1}">
              <a14:hiddenFill xmlns:a14="http://schemas.microsoft.com/office/drawing/2010/main">
                <a:solidFill>
                  <a:srgbClr val="FFFFFF"/>
                </a:solidFill>
              </a14:hiddenFill>
            </a:ext>
          </a:extLst>
        </p:spPr>
      </p:pic>
      <p:sp>
        <p:nvSpPr>
          <p:cNvPr id="358404" name="Line 4"/>
          <p:cNvSpPr>
            <a:spLocks noChangeShapeType="1"/>
          </p:cNvSpPr>
          <p:nvPr/>
        </p:nvSpPr>
        <p:spPr bwMode="auto">
          <a:xfrm>
            <a:off x="1538288" y="5741988"/>
            <a:ext cx="24558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8405" name="Text Box 5"/>
          <p:cNvSpPr txBox="1">
            <a:spLocks noChangeArrowheads="1"/>
          </p:cNvSpPr>
          <p:nvPr/>
        </p:nvSpPr>
        <p:spPr bwMode="auto">
          <a:xfrm>
            <a:off x="4138613" y="5524500"/>
            <a:ext cx="938212" cy="49530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1935</a:t>
            </a:r>
          </a:p>
        </p:txBody>
      </p:sp>
      <p:sp>
        <p:nvSpPr>
          <p:cNvPr id="358406" name="Text Box 6"/>
          <p:cNvSpPr txBox="1">
            <a:spLocks noChangeArrowheads="1"/>
          </p:cNvSpPr>
          <p:nvPr/>
        </p:nvSpPr>
        <p:spPr bwMode="auto">
          <a:xfrm>
            <a:off x="2332038" y="5235575"/>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born</a:t>
            </a:r>
          </a:p>
        </p:txBody>
      </p:sp>
      <p:sp>
        <p:nvSpPr>
          <p:cNvPr id="358407" name="Line 7"/>
          <p:cNvSpPr>
            <a:spLocks noChangeShapeType="1"/>
          </p:cNvSpPr>
          <p:nvPr/>
        </p:nvSpPr>
        <p:spPr bwMode="auto">
          <a:xfrm flipV="1">
            <a:off x="1465263" y="4440238"/>
            <a:ext cx="722312" cy="5778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8408" name="Text Box 8"/>
          <p:cNvSpPr txBox="1">
            <a:spLocks noChangeArrowheads="1"/>
          </p:cNvSpPr>
          <p:nvPr/>
        </p:nvSpPr>
        <p:spPr bwMode="auto">
          <a:xfrm>
            <a:off x="1320800" y="3935413"/>
            <a:ext cx="2744788"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American_singer</a:t>
            </a:r>
          </a:p>
        </p:txBody>
      </p:sp>
      <p:sp>
        <p:nvSpPr>
          <p:cNvPr id="358409" name="Text Box 9"/>
          <p:cNvSpPr txBox="1">
            <a:spLocks noChangeArrowheads="1"/>
          </p:cNvSpPr>
          <p:nvPr/>
        </p:nvSpPr>
        <p:spPr bwMode="auto">
          <a:xfrm>
            <a:off x="1827213" y="4586288"/>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is a</a:t>
            </a:r>
          </a:p>
        </p:txBody>
      </p:sp>
      <p:sp>
        <p:nvSpPr>
          <p:cNvPr id="358410" name="Text Box 10"/>
          <p:cNvSpPr txBox="1">
            <a:spLocks noChangeArrowheads="1"/>
          </p:cNvSpPr>
          <p:nvPr/>
        </p:nvSpPr>
        <p:spPr bwMode="auto">
          <a:xfrm>
            <a:off x="3622675" y="2543969"/>
            <a:ext cx="1549400"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Singer#1</a:t>
            </a:r>
          </a:p>
        </p:txBody>
      </p:sp>
      <p:sp>
        <p:nvSpPr>
          <p:cNvPr id="358411" name="Text Box 11"/>
          <p:cNvSpPr txBox="1">
            <a:spLocks noChangeArrowheads="1"/>
          </p:cNvSpPr>
          <p:nvPr/>
        </p:nvSpPr>
        <p:spPr bwMode="auto">
          <a:xfrm>
            <a:off x="3849688" y="1477963"/>
            <a:ext cx="1733550"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Person#3</a:t>
            </a:r>
          </a:p>
        </p:txBody>
      </p:sp>
      <p:sp>
        <p:nvSpPr>
          <p:cNvPr id="358412" name="Rectangle 12"/>
          <p:cNvSpPr>
            <a:spLocks noChangeArrowheads="1"/>
          </p:cNvSpPr>
          <p:nvPr/>
        </p:nvSpPr>
        <p:spPr bwMode="auto">
          <a:xfrm>
            <a:off x="454025" y="5018088"/>
            <a:ext cx="1011238" cy="1300162"/>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58413" name="Line 13"/>
          <p:cNvSpPr>
            <a:spLocks noChangeShapeType="1"/>
          </p:cNvSpPr>
          <p:nvPr/>
        </p:nvSpPr>
        <p:spPr bwMode="auto">
          <a:xfrm flipV="1">
            <a:off x="3173413" y="3067050"/>
            <a:ext cx="1325562" cy="812800"/>
          </a:xfrm>
          <a:prstGeom prst="line">
            <a:avLst/>
          </a:prstGeom>
          <a:noFill/>
          <a:ln w="38100">
            <a:solidFill>
              <a:schemeClr val="tx1"/>
            </a:solidFill>
            <a:prstDash val="sys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8414" name="Line 14"/>
          <p:cNvSpPr>
            <a:spLocks noChangeShapeType="1"/>
          </p:cNvSpPr>
          <p:nvPr/>
        </p:nvSpPr>
        <p:spPr bwMode="auto">
          <a:xfrm flipV="1">
            <a:off x="4556125" y="1978025"/>
            <a:ext cx="79375" cy="5715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8415" name="Text Box 15"/>
          <p:cNvSpPr txBox="1">
            <a:spLocks noChangeArrowheads="1"/>
          </p:cNvSpPr>
          <p:nvPr/>
        </p:nvSpPr>
        <p:spPr bwMode="auto">
          <a:xfrm>
            <a:off x="4133850" y="3175000"/>
            <a:ext cx="722313"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5000"/>
              <a:t>?</a:t>
            </a:r>
          </a:p>
        </p:txBody>
      </p:sp>
      <p:sp>
        <p:nvSpPr>
          <p:cNvPr id="358416" name="Text Box 16"/>
          <p:cNvSpPr txBox="1">
            <a:spLocks noChangeArrowheads="1"/>
          </p:cNvSpPr>
          <p:nvPr/>
        </p:nvSpPr>
        <p:spPr bwMode="auto">
          <a:xfrm>
            <a:off x="6334125" y="2535238"/>
            <a:ext cx="1711325"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Singer#17</a:t>
            </a:r>
          </a:p>
        </p:txBody>
      </p:sp>
      <p:sp>
        <p:nvSpPr>
          <p:cNvPr id="358417" name="Text Box 17"/>
          <p:cNvSpPr txBox="1">
            <a:spLocks noChangeArrowheads="1"/>
          </p:cNvSpPr>
          <p:nvPr/>
        </p:nvSpPr>
        <p:spPr bwMode="auto">
          <a:xfrm>
            <a:off x="5448300" y="2590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a:t>
            </a:r>
          </a:p>
        </p:txBody>
      </p:sp>
      <p:sp>
        <p:nvSpPr>
          <p:cNvPr id="358418" name="Oval 18"/>
          <p:cNvSpPr>
            <a:spLocks noChangeArrowheads="1"/>
          </p:cNvSpPr>
          <p:nvPr/>
        </p:nvSpPr>
        <p:spPr bwMode="auto">
          <a:xfrm>
            <a:off x="2809875" y="3771900"/>
            <a:ext cx="1076325" cy="914400"/>
          </a:xfrm>
          <a:prstGeom prst="ellipse">
            <a:avLst/>
          </a:prstGeom>
          <a:solidFill>
            <a:srgbClr val="FF0000">
              <a:alpha val="28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pic>
        <p:nvPicPr>
          <p:cNvPr id="2" name="图片 1"/>
          <p:cNvPicPr>
            <a:picLocks noChangeAspect="1"/>
          </p:cNvPicPr>
          <p:nvPr/>
        </p:nvPicPr>
        <p:blipFill>
          <a:blip r:embed="rId4"/>
          <a:stretch>
            <a:fillRect/>
          </a:stretch>
        </p:blipFill>
        <p:spPr>
          <a:xfrm>
            <a:off x="4875743" y="3060346"/>
            <a:ext cx="4282154" cy="24676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841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841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84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84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anim calcmode="lin" valueType="num">
                                      <p:cBhvr>
                                        <p:cTn id="32" dur="500" fill="hold"/>
                                        <p:tgtEl>
                                          <p:spTgt spid="2"/>
                                        </p:tgtEl>
                                        <p:attrNameLst>
                                          <p:attrName>ppt_x</p:attrName>
                                        </p:attrNameLst>
                                      </p:cBhvr>
                                      <p:tavLst>
                                        <p:tav tm="0">
                                          <p:val>
                                            <p:strVal val="#ppt_x"/>
                                          </p:val>
                                        </p:tav>
                                        <p:tav tm="100000">
                                          <p:val>
                                            <p:strVal val="#ppt_x"/>
                                          </p:val>
                                        </p:tav>
                                      </p:tavLst>
                                    </p:anim>
                                    <p:anim calcmode="lin" valueType="num">
                                      <p:cBhvr>
                                        <p:cTn id="33"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0" grpId="0" animBg="1"/>
      <p:bldP spid="358411" grpId="0" animBg="1"/>
      <p:bldP spid="358413" grpId="0" animBg="1"/>
      <p:bldP spid="358414" grpId="0" animBg="1"/>
      <p:bldP spid="358415" grpId="0"/>
      <p:bldP spid="358416" grpId="0" animBg="1"/>
      <p:bldP spid="358417" grpId="0"/>
      <p:bldP spid="3584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页脚占位符 3"/>
          <p:cNvSpPr>
            <a:spLocks noGrp="1"/>
          </p:cNvSpPr>
          <p:nvPr>
            <p:ph type="ftr" sz="quarter" idx="10"/>
          </p:nvPr>
        </p:nvSpPr>
        <p:spPr/>
        <p:txBody>
          <a:bodyPr/>
          <a:lstStyle/>
          <a:p>
            <a:r>
              <a:rPr lang="de-DE" altLang="zh-CN"/>
              <a:t>YAGO - A Core of Semantic Knowledge</a:t>
            </a:r>
          </a:p>
        </p:txBody>
      </p:sp>
      <p:sp>
        <p:nvSpPr>
          <p:cNvPr id="20" name="幻灯片编号占位符 4"/>
          <p:cNvSpPr>
            <a:spLocks noGrp="1"/>
          </p:cNvSpPr>
          <p:nvPr>
            <p:ph type="sldNum" sz="quarter" idx="11"/>
          </p:nvPr>
        </p:nvSpPr>
        <p:spPr/>
        <p:txBody>
          <a:bodyPr/>
          <a:lstStyle/>
          <a:p>
            <a:fld id="{68BCBC3B-A55D-E64F-9740-A5A2642A56B3}" type="slidenum">
              <a:rPr lang="de-DE" altLang="zh-CN"/>
              <a:pPr/>
              <a:t>22</a:t>
            </a:fld>
            <a:endParaRPr lang="de-DE" altLang="zh-CN"/>
          </a:p>
        </p:txBody>
      </p:sp>
      <p:sp>
        <p:nvSpPr>
          <p:cNvPr id="354306" name="Rectangle 2"/>
          <p:cNvSpPr>
            <a:spLocks noGrp="1" noChangeArrowheads="1"/>
          </p:cNvSpPr>
          <p:nvPr>
            <p:ph type="title"/>
          </p:nvPr>
        </p:nvSpPr>
        <p:spPr bwMode="auto">
          <a:xfrm>
            <a:off x="468313" y="274638"/>
            <a:ext cx="6777037"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The Upper Model: From WordNet?</a:t>
            </a:r>
          </a:p>
        </p:txBody>
      </p:sp>
      <p:pic>
        <p:nvPicPr>
          <p:cNvPr id="354307" name="Picture 3" descr="elvi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5164138"/>
            <a:ext cx="781050" cy="1082675"/>
          </a:xfrm>
          <a:prstGeom prst="rect">
            <a:avLst/>
          </a:prstGeom>
          <a:noFill/>
          <a:extLst>
            <a:ext uri="{909E8E84-426E-40DD-AFC4-6F175D3DCCD1}">
              <a14:hiddenFill xmlns:a14="http://schemas.microsoft.com/office/drawing/2010/main">
                <a:solidFill>
                  <a:srgbClr val="FFFFFF"/>
                </a:solidFill>
              </a14:hiddenFill>
            </a:ext>
          </a:extLst>
        </p:spPr>
      </p:pic>
      <p:sp>
        <p:nvSpPr>
          <p:cNvPr id="354308" name="Line 4"/>
          <p:cNvSpPr>
            <a:spLocks noChangeShapeType="1"/>
          </p:cNvSpPr>
          <p:nvPr/>
        </p:nvSpPr>
        <p:spPr bwMode="auto">
          <a:xfrm>
            <a:off x="1538288" y="5741988"/>
            <a:ext cx="24558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4309" name="Text Box 5"/>
          <p:cNvSpPr txBox="1">
            <a:spLocks noChangeArrowheads="1"/>
          </p:cNvSpPr>
          <p:nvPr/>
        </p:nvSpPr>
        <p:spPr bwMode="auto">
          <a:xfrm>
            <a:off x="4138613" y="5524500"/>
            <a:ext cx="938212" cy="49530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1935</a:t>
            </a:r>
          </a:p>
        </p:txBody>
      </p:sp>
      <p:sp>
        <p:nvSpPr>
          <p:cNvPr id="354310" name="Text Box 6"/>
          <p:cNvSpPr txBox="1">
            <a:spLocks noChangeArrowheads="1"/>
          </p:cNvSpPr>
          <p:nvPr/>
        </p:nvSpPr>
        <p:spPr bwMode="auto">
          <a:xfrm>
            <a:off x="2332038" y="5235575"/>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born</a:t>
            </a:r>
          </a:p>
        </p:txBody>
      </p:sp>
      <p:sp>
        <p:nvSpPr>
          <p:cNvPr id="354311" name="Line 7"/>
          <p:cNvSpPr>
            <a:spLocks noChangeShapeType="1"/>
          </p:cNvSpPr>
          <p:nvPr/>
        </p:nvSpPr>
        <p:spPr bwMode="auto">
          <a:xfrm flipV="1">
            <a:off x="1465263" y="4440238"/>
            <a:ext cx="722312" cy="5778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4312" name="Text Box 8"/>
          <p:cNvSpPr txBox="1">
            <a:spLocks noChangeArrowheads="1"/>
          </p:cNvSpPr>
          <p:nvPr/>
        </p:nvSpPr>
        <p:spPr bwMode="auto">
          <a:xfrm>
            <a:off x="1320800" y="3935413"/>
            <a:ext cx="2744788"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American_singer</a:t>
            </a:r>
          </a:p>
        </p:txBody>
      </p:sp>
      <p:sp>
        <p:nvSpPr>
          <p:cNvPr id="354313" name="Text Box 9"/>
          <p:cNvSpPr txBox="1">
            <a:spLocks noChangeArrowheads="1"/>
          </p:cNvSpPr>
          <p:nvPr/>
        </p:nvSpPr>
        <p:spPr bwMode="auto">
          <a:xfrm>
            <a:off x="1827213" y="4586288"/>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is a</a:t>
            </a:r>
          </a:p>
        </p:txBody>
      </p:sp>
      <p:sp>
        <p:nvSpPr>
          <p:cNvPr id="354314" name="Text Box 10"/>
          <p:cNvSpPr txBox="1">
            <a:spLocks noChangeArrowheads="1"/>
          </p:cNvSpPr>
          <p:nvPr/>
        </p:nvSpPr>
        <p:spPr bwMode="auto">
          <a:xfrm>
            <a:off x="3560763" y="2562225"/>
            <a:ext cx="1549400"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Singer#1</a:t>
            </a:r>
          </a:p>
        </p:txBody>
      </p:sp>
      <p:sp>
        <p:nvSpPr>
          <p:cNvPr id="354315" name="Text Box 11"/>
          <p:cNvSpPr txBox="1">
            <a:spLocks noChangeArrowheads="1"/>
          </p:cNvSpPr>
          <p:nvPr/>
        </p:nvSpPr>
        <p:spPr bwMode="auto">
          <a:xfrm>
            <a:off x="3849688" y="1477963"/>
            <a:ext cx="1733550"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Person#3</a:t>
            </a:r>
          </a:p>
        </p:txBody>
      </p:sp>
      <p:sp>
        <p:nvSpPr>
          <p:cNvPr id="354316" name="Rectangle 12"/>
          <p:cNvSpPr>
            <a:spLocks noChangeArrowheads="1"/>
          </p:cNvSpPr>
          <p:nvPr/>
        </p:nvSpPr>
        <p:spPr bwMode="auto">
          <a:xfrm>
            <a:off x="454025" y="5018088"/>
            <a:ext cx="1011238" cy="1300162"/>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54319" name="Line 15"/>
          <p:cNvSpPr>
            <a:spLocks noChangeShapeType="1"/>
          </p:cNvSpPr>
          <p:nvPr/>
        </p:nvSpPr>
        <p:spPr bwMode="auto">
          <a:xfrm flipV="1">
            <a:off x="3173413" y="3067050"/>
            <a:ext cx="1325562" cy="812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4320" name="Line 16"/>
          <p:cNvSpPr>
            <a:spLocks noChangeShapeType="1"/>
          </p:cNvSpPr>
          <p:nvPr/>
        </p:nvSpPr>
        <p:spPr bwMode="auto">
          <a:xfrm flipV="1">
            <a:off x="4556125" y="1978025"/>
            <a:ext cx="79375" cy="5715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4321" name="Text Box 17"/>
          <p:cNvSpPr txBox="1">
            <a:spLocks noChangeArrowheads="1"/>
          </p:cNvSpPr>
          <p:nvPr/>
        </p:nvSpPr>
        <p:spPr bwMode="auto">
          <a:xfrm>
            <a:off x="4133850" y="3175000"/>
            <a:ext cx="722313"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5000"/>
              <a:t>!</a:t>
            </a:r>
          </a:p>
        </p:txBody>
      </p:sp>
      <p:sp>
        <p:nvSpPr>
          <p:cNvPr id="354327" name="Text Box 23"/>
          <p:cNvSpPr txBox="1">
            <a:spLocks noChangeArrowheads="1"/>
          </p:cNvSpPr>
          <p:nvPr/>
        </p:nvSpPr>
        <p:spPr bwMode="auto">
          <a:xfrm>
            <a:off x="6334125" y="2535238"/>
            <a:ext cx="1711325"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Singer#17</a:t>
            </a:r>
          </a:p>
        </p:txBody>
      </p:sp>
      <p:sp>
        <p:nvSpPr>
          <p:cNvPr id="354328" name="Text Box 24"/>
          <p:cNvSpPr txBox="1">
            <a:spLocks noChangeArrowheads="1"/>
          </p:cNvSpPr>
          <p:nvPr/>
        </p:nvSpPr>
        <p:spPr bwMode="auto">
          <a:xfrm>
            <a:off x="5448300" y="2590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a:t>
            </a:r>
          </a:p>
        </p:txBody>
      </p:sp>
      <p:sp>
        <p:nvSpPr>
          <p:cNvPr id="354329" name="Oval 25"/>
          <p:cNvSpPr>
            <a:spLocks noChangeArrowheads="1"/>
          </p:cNvSpPr>
          <p:nvPr/>
        </p:nvSpPr>
        <p:spPr bwMode="auto">
          <a:xfrm>
            <a:off x="2809875" y="3771900"/>
            <a:ext cx="1076325" cy="914400"/>
          </a:xfrm>
          <a:prstGeom prst="ellipse">
            <a:avLst/>
          </a:prstGeom>
          <a:solidFill>
            <a:srgbClr val="FF0000">
              <a:alpha val="28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43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43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9" grpId="0" animBg="1"/>
      <p:bldP spid="3543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页脚占位符 3"/>
          <p:cNvSpPr>
            <a:spLocks noGrp="1"/>
          </p:cNvSpPr>
          <p:nvPr>
            <p:ph type="ftr" sz="quarter" idx="10"/>
          </p:nvPr>
        </p:nvSpPr>
        <p:spPr/>
        <p:txBody>
          <a:bodyPr/>
          <a:lstStyle/>
          <a:p>
            <a:r>
              <a:rPr lang="de-DE" altLang="zh-CN"/>
              <a:t>YAGO - A Core of Semantic Knowledge</a:t>
            </a:r>
          </a:p>
        </p:txBody>
      </p:sp>
      <p:sp>
        <p:nvSpPr>
          <p:cNvPr id="24" name="幻灯片编号占位符 4"/>
          <p:cNvSpPr>
            <a:spLocks noGrp="1"/>
          </p:cNvSpPr>
          <p:nvPr>
            <p:ph type="sldNum" sz="quarter" idx="11"/>
          </p:nvPr>
        </p:nvSpPr>
        <p:spPr/>
        <p:txBody>
          <a:bodyPr/>
          <a:lstStyle/>
          <a:p>
            <a:fld id="{07B190DA-3914-1E4F-A974-97E229BE38DB}" type="slidenum">
              <a:rPr lang="de-DE" altLang="zh-CN"/>
              <a:pPr/>
              <a:t>23</a:t>
            </a:fld>
            <a:endParaRPr lang="de-DE" altLang="zh-CN"/>
          </a:p>
        </p:txBody>
      </p:sp>
      <p:sp>
        <p:nvSpPr>
          <p:cNvPr id="362498" name="Rectangle 2"/>
          <p:cNvSpPr>
            <a:spLocks noGrp="1" noChangeArrowheads="1"/>
          </p:cNvSpPr>
          <p:nvPr>
            <p:ph type="title"/>
          </p:nvPr>
        </p:nvSpPr>
        <p:spPr bwMode="auto">
          <a:xfrm>
            <a:off x="468313" y="274638"/>
            <a:ext cx="6777037"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The YAGO ontology</a:t>
            </a:r>
          </a:p>
        </p:txBody>
      </p:sp>
      <p:pic>
        <p:nvPicPr>
          <p:cNvPr id="362499" name="Picture 3" descr="elvi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5164138"/>
            <a:ext cx="781050" cy="1082675"/>
          </a:xfrm>
          <a:prstGeom prst="rect">
            <a:avLst/>
          </a:prstGeom>
          <a:noFill/>
          <a:extLst>
            <a:ext uri="{909E8E84-426E-40DD-AFC4-6F175D3DCCD1}">
              <a14:hiddenFill xmlns:a14="http://schemas.microsoft.com/office/drawing/2010/main">
                <a:solidFill>
                  <a:srgbClr val="FFFFFF"/>
                </a:solidFill>
              </a14:hiddenFill>
            </a:ext>
          </a:extLst>
        </p:spPr>
      </p:pic>
      <p:sp>
        <p:nvSpPr>
          <p:cNvPr id="362500" name="Line 4"/>
          <p:cNvSpPr>
            <a:spLocks noChangeShapeType="1"/>
          </p:cNvSpPr>
          <p:nvPr/>
        </p:nvSpPr>
        <p:spPr bwMode="auto">
          <a:xfrm>
            <a:off x="1538288" y="5741988"/>
            <a:ext cx="24558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62501" name="Text Box 5"/>
          <p:cNvSpPr txBox="1">
            <a:spLocks noChangeArrowheads="1"/>
          </p:cNvSpPr>
          <p:nvPr/>
        </p:nvSpPr>
        <p:spPr bwMode="auto">
          <a:xfrm>
            <a:off x="4138613" y="5524500"/>
            <a:ext cx="938212" cy="49530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1935</a:t>
            </a:r>
          </a:p>
        </p:txBody>
      </p:sp>
      <p:sp>
        <p:nvSpPr>
          <p:cNvPr id="362502" name="Text Box 6"/>
          <p:cNvSpPr txBox="1">
            <a:spLocks noChangeArrowheads="1"/>
          </p:cNvSpPr>
          <p:nvPr/>
        </p:nvSpPr>
        <p:spPr bwMode="auto">
          <a:xfrm>
            <a:off x="2332038" y="5235575"/>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born</a:t>
            </a:r>
          </a:p>
        </p:txBody>
      </p:sp>
      <p:sp>
        <p:nvSpPr>
          <p:cNvPr id="362503" name="Line 7"/>
          <p:cNvSpPr>
            <a:spLocks noChangeShapeType="1"/>
          </p:cNvSpPr>
          <p:nvPr/>
        </p:nvSpPr>
        <p:spPr bwMode="auto">
          <a:xfrm flipV="1">
            <a:off x="1465263" y="4440238"/>
            <a:ext cx="722312" cy="5778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62504" name="Text Box 8"/>
          <p:cNvSpPr txBox="1">
            <a:spLocks noChangeArrowheads="1"/>
          </p:cNvSpPr>
          <p:nvPr/>
        </p:nvSpPr>
        <p:spPr bwMode="auto">
          <a:xfrm>
            <a:off x="1320800" y="3935413"/>
            <a:ext cx="2744788"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American_singer</a:t>
            </a:r>
          </a:p>
        </p:txBody>
      </p:sp>
      <p:sp>
        <p:nvSpPr>
          <p:cNvPr id="362505" name="Text Box 9"/>
          <p:cNvSpPr txBox="1">
            <a:spLocks noChangeArrowheads="1"/>
          </p:cNvSpPr>
          <p:nvPr/>
        </p:nvSpPr>
        <p:spPr bwMode="auto">
          <a:xfrm>
            <a:off x="1827213" y="4586288"/>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is a</a:t>
            </a:r>
          </a:p>
        </p:txBody>
      </p:sp>
      <p:sp>
        <p:nvSpPr>
          <p:cNvPr id="362506" name="Text Box 10"/>
          <p:cNvSpPr txBox="1">
            <a:spLocks noChangeArrowheads="1"/>
          </p:cNvSpPr>
          <p:nvPr/>
        </p:nvSpPr>
        <p:spPr bwMode="auto">
          <a:xfrm>
            <a:off x="3560763" y="2562225"/>
            <a:ext cx="1549400"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Singer#1</a:t>
            </a:r>
          </a:p>
        </p:txBody>
      </p:sp>
      <p:sp>
        <p:nvSpPr>
          <p:cNvPr id="362507" name="Text Box 11"/>
          <p:cNvSpPr txBox="1">
            <a:spLocks noChangeArrowheads="1"/>
          </p:cNvSpPr>
          <p:nvPr/>
        </p:nvSpPr>
        <p:spPr bwMode="auto">
          <a:xfrm>
            <a:off x="3849688" y="1477963"/>
            <a:ext cx="1733550"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Person#3</a:t>
            </a:r>
          </a:p>
        </p:txBody>
      </p:sp>
      <p:sp>
        <p:nvSpPr>
          <p:cNvPr id="362508" name="Rectangle 12"/>
          <p:cNvSpPr>
            <a:spLocks noChangeArrowheads="1"/>
          </p:cNvSpPr>
          <p:nvPr/>
        </p:nvSpPr>
        <p:spPr bwMode="auto">
          <a:xfrm>
            <a:off x="454025" y="5018088"/>
            <a:ext cx="1011238" cy="1300162"/>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62509" name="Line 13"/>
          <p:cNvSpPr>
            <a:spLocks noChangeShapeType="1"/>
          </p:cNvSpPr>
          <p:nvPr/>
        </p:nvSpPr>
        <p:spPr bwMode="auto">
          <a:xfrm flipV="1">
            <a:off x="3173413" y="3067050"/>
            <a:ext cx="1325562" cy="812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62510" name="Line 14"/>
          <p:cNvSpPr>
            <a:spLocks noChangeShapeType="1"/>
          </p:cNvSpPr>
          <p:nvPr/>
        </p:nvSpPr>
        <p:spPr bwMode="auto">
          <a:xfrm flipV="1">
            <a:off x="4556125" y="1978025"/>
            <a:ext cx="79375" cy="5715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62515" name="Text Box 19"/>
          <p:cNvSpPr txBox="1">
            <a:spLocks noChangeArrowheads="1"/>
          </p:cNvSpPr>
          <p:nvPr/>
        </p:nvSpPr>
        <p:spPr bwMode="auto">
          <a:xfrm>
            <a:off x="3952875" y="3343275"/>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subclass</a:t>
            </a:r>
          </a:p>
        </p:txBody>
      </p:sp>
      <p:sp>
        <p:nvSpPr>
          <p:cNvPr id="362516" name="Text Box 20"/>
          <p:cNvSpPr txBox="1">
            <a:spLocks noChangeArrowheads="1"/>
          </p:cNvSpPr>
          <p:nvPr/>
        </p:nvSpPr>
        <p:spPr bwMode="auto">
          <a:xfrm>
            <a:off x="4706938" y="2068513"/>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subclass</a:t>
            </a:r>
          </a:p>
        </p:txBody>
      </p:sp>
      <p:sp>
        <p:nvSpPr>
          <p:cNvPr id="362517" name="Text Box 21"/>
          <p:cNvSpPr txBox="1">
            <a:spLocks noChangeArrowheads="1"/>
          </p:cNvSpPr>
          <p:nvPr/>
        </p:nvSpPr>
        <p:spPr bwMode="auto">
          <a:xfrm>
            <a:off x="6076950" y="3810000"/>
            <a:ext cx="1371600" cy="495300"/>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"singer"</a:t>
            </a:r>
          </a:p>
        </p:txBody>
      </p:sp>
      <p:sp>
        <p:nvSpPr>
          <p:cNvPr id="362518" name="Line 22"/>
          <p:cNvSpPr>
            <a:spLocks noChangeShapeType="1"/>
          </p:cNvSpPr>
          <p:nvPr/>
        </p:nvSpPr>
        <p:spPr bwMode="auto">
          <a:xfrm flipH="1" flipV="1">
            <a:off x="4672013" y="3097213"/>
            <a:ext cx="2208212" cy="688975"/>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62519" name="Text Box 23"/>
          <p:cNvSpPr txBox="1">
            <a:spLocks noChangeArrowheads="1"/>
          </p:cNvSpPr>
          <p:nvPr/>
        </p:nvSpPr>
        <p:spPr bwMode="auto">
          <a:xfrm>
            <a:off x="5707063" y="3011488"/>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dirty="0">
                <a:solidFill>
                  <a:srgbClr val="7030A0"/>
                </a:solidFill>
              </a:rPr>
              <a:t>means</a:t>
            </a:r>
          </a:p>
        </p:txBody>
      </p:sp>
      <p:sp>
        <p:nvSpPr>
          <p:cNvPr id="362520" name="Text Box 24"/>
          <p:cNvSpPr txBox="1">
            <a:spLocks noChangeArrowheads="1"/>
          </p:cNvSpPr>
          <p:nvPr/>
        </p:nvSpPr>
        <p:spPr bwMode="auto">
          <a:xfrm>
            <a:off x="5888038" y="5783263"/>
            <a:ext cx="2209800" cy="495300"/>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"Elvis Presley"</a:t>
            </a:r>
          </a:p>
        </p:txBody>
      </p:sp>
      <p:sp>
        <p:nvSpPr>
          <p:cNvPr id="362521" name="Line 25"/>
          <p:cNvSpPr>
            <a:spLocks noChangeShapeType="1"/>
          </p:cNvSpPr>
          <p:nvPr/>
        </p:nvSpPr>
        <p:spPr bwMode="auto">
          <a:xfrm flipH="1">
            <a:off x="1539875" y="6153150"/>
            <a:ext cx="4237038" cy="15875"/>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62522" name="Text Box 26"/>
          <p:cNvSpPr txBox="1">
            <a:spLocks noChangeArrowheads="1"/>
          </p:cNvSpPr>
          <p:nvPr/>
        </p:nvSpPr>
        <p:spPr bwMode="auto">
          <a:xfrm>
            <a:off x="2127250" y="6137275"/>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dirty="0">
                <a:solidFill>
                  <a:srgbClr val="7030A0"/>
                </a:solidFill>
              </a:rPr>
              <a:t>means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25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625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5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25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25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2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17" grpId="0" animBg="1"/>
      <p:bldP spid="362518" grpId="0" animBg="1"/>
      <p:bldP spid="362519" grpId="0"/>
      <p:bldP spid="362520" grpId="0" animBg="1"/>
      <p:bldP spid="362521" grpId="0" animBg="1"/>
      <p:bldP spid="3625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页脚占位符 3"/>
          <p:cNvSpPr>
            <a:spLocks noGrp="1"/>
          </p:cNvSpPr>
          <p:nvPr>
            <p:ph type="ftr" sz="quarter" idx="10"/>
          </p:nvPr>
        </p:nvSpPr>
        <p:spPr/>
        <p:txBody>
          <a:bodyPr/>
          <a:lstStyle/>
          <a:p>
            <a:r>
              <a:rPr lang="de-DE" altLang="zh-CN"/>
              <a:t>YAGO - A Core of Semantic Knowledge</a:t>
            </a:r>
          </a:p>
        </p:txBody>
      </p:sp>
      <p:sp>
        <p:nvSpPr>
          <p:cNvPr id="58" name="幻灯片编号占位符 4"/>
          <p:cNvSpPr>
            <a:spLocks noGrp="1"/>
          </p:cNvSpPr>
          <p:nvPr>
            <p:ph type="sldNum" sz="quarter" idx="11"/>
          </p:nvPr>
        </p:nvSpPr>
        <p:spPr/>
        <p:txBody>
          <a:bodyPr/>
          <a:lstStyle/>
          <a:p>
            <a:fld id="{78850229-09AC-0644-B415-14C0B50F5F45}" type="slidenum">
              <a:rPr lang="de-DE" altLang="zh-CN"/>
              <a:pPr/>
              <a:t>24</a:t>
            </a:fld>
            <a:endParaRPr lang="de-DE" altLang="zh-CN"/>
          </a:p>
        </p:txBody>
      </p:sp>
      <p:sp>
        <p:nvSpPr>
          <p:cNvPr id="374786" name="Rectangle 2"/>
          <p:cNvSpPr>
            <a:spLocks noGrp="1" noChangeArrowheads="1"/>
          </p:cNvSpPr>
          <p:nvPr>
            <p:ph type="title"/>
          </p:nvPr>
        </p:nvSpPr>
        <p:spPr bwMode="auto">
          <a:xfrm>
            <a:off x="468313" y="274638"/>
            <a:ext cx="6777037"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The YAGO ontology: Accuracy</a:t>
            </a:r>
          </a:p>
        </p:txBody>
      </p:sp>
      <p:graphicFrame>
        <p:nvGraphicFramePr>
          <p:cNvPr id="375289" name="Group 505"/>
          <p:cNvGraphicFramePr>
            <a:graphicFrameLocks noGrp="1"/>
          </p:cNvGraphicFramePr>
          <p:nvPr/>
        </p:nvGraphicFramePr>
        <p:xfrm>
          <a:off x="838200" y="1409700"/>
          <a:ext cx="5495925" cy="4873625"/>
        </p:xfrm>
        <a:graphic>
          <a:graphicData uri="http://schemas.openxmlformats.org/drawingml/2006/table">
            <a:tbl>
              <a:tblPr/>
              <a:tblGrid>
                <a:gridCol w="2293938"/>
                <a:gridCol w="3201987"/>
              </a:tblGrid>
              <a:tr h="403225">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0" i="0" u="none" strike="noStrike" cap="none" normalizeH="0" baseline="0">
                          <a:ln>
                            <a:noFill/>
                          </a:ln>
                          <a:solidFill>
                            <a:schemeClr val="tx1"/>
                          </a:solidFill>
                          <a:effectLst/>
                          <a:latin typeface="Arial" charset="0"/>
                        </a:rPr>
                        <a:t>Relation</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0" i="0" u="none" strike="noStrike" cap="none" normalizeH="0" baseline="0">
                          <a:ln>
                            <a:noFill/>
                          </a:ln>
                          <a:solidFill>
                            <a:schemeClr val="tx1"/>
                          </a:solidFill>
                          <a:effectLst/>
                          <a:latin typeface="Arial" charset="0"/>
                        </a:rPr>
                        <a:t>Accuracy</a:t>
                      </a:r>
                    </a:p>
                  </a:txBody>
                  <a:tcPr horzOverflow="overflow">
                    <a:lnL>
                      <a:noFill/>
                    </a:lnL>
                    <a:lnR cap="flat">
                      <a:noFill/>
                    </a:lnR>
                    <a:lnT cap="flat">
                      <a:noFill/>
                    </a:lnT>
                    <a:lnB>
                      <a:noFill/>
                    </a:lnB>
                    <a:lnTlToBr>
                      <a:noFill/>
                    </a:lnTlToBr>
                    <a:lnBlToTr>
                      <a:noFill/>
                    </a:lnBlToTr>
                    <a:noFill/>
                  </a:tcPr>
                </a:tc>
              </a:tr>
              <a:tr h="406400">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1" i="0" u="none" strike="noStrike" cap="none" normalizeH="0" baseline="0">
                          <a:ln>
                            <a:noFill/>
                          </a:ln>
                          <a:solidFill>
                            <a:schemeClr val="tx1"/>
                          </a:solidFill>
                          <a:effectLst/>
                          <a:latin typeface="Courier New" charset="0"/>
                        </a:rPr>
                        <a:t>subclass</a:t>
                      </a:r>
                    </a:p>
                  </a:txBody>
                  <a:tcPr horzOverflow="overflow">
                    <a:lnL cap="flat">
                      <a:noFill/>
                    </a:lnL>
                    <a:lnR>
                      <a:noFill/>
                    </a:lnR>
                    <a:lnT>
                      <a:noFill/>
                    </a:lnT>
                    <a:lnB>
                      <a:noFill/>
                    </a:lnB>
                    <a:lnTlToBr>
                      <a:noFill/>
                    </a:lnTlToBr>
                    <a:lnBlToTr>
                      <a:noFill/>
                    </a:lnBlToTr>
                    <a:noFill/>
                  </a:tcPr>
                </a:tc>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0" i="0" u="none" strike="noStrike" cap="none" normalizeH="0" baseline="0">
                          <a:ln>
                            <a:noFill/>
                          </a:ln>
                          <a:solidFill>
                            <a:schemeClr val="tx1"/>
                          </a:solidFill>
                          <a:effectLst/>
                          <a:latin typeface="Arial" charset="0"/>
                        </a:rPr>
                        <a:t>97.70%  +/-  1.59%</a:t>
                      </a:r>
                    </a:p>
                  </a:txBody>
                  <a:tcPr horzOverflow="overflow">
                    <a:lnL>
                      <a:noFill/>
                    </a:lnL>
                    <a:lnR cap="flat">
                      <a:noFill/>
                    </a:lnR>
                    <a:lnT>
                      <a:noFill/>
                    </a:lnT>
                    <a:lnB>
                      <a:noFill/>
                    </a:lnB>
                    <a:lnTlToBr>
                      <a:noFill/>
                    </a:lnTlToBr>
                    <a:lnBlToTr>
                      <a:noFill/>
                    </a:lnBlToTr>
                    <a:noFill/>
                  </a:tcPr>
                </a:tc>
              </a:tr>
              <a:tr h="406400">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1" i="0" u="none" strike="noStrike" cap="none" normalizeH="0" baseline="0">
                          <a:ln>
                            <a:noFill/>
                          </a:ln>
                          <a:solidFill>
                            <a:schemeClr val="tx1"/>
                          </a:solidFill>
                          <a:effectLst/>
                          <a:latin typeface="Courier New" charset="0"/>
                        </a:rPr>
                        <a:t>is a</a:t>
                      </a:r>
                    </a:p>
                  </a:txBody>
                  <a:tcPr horzOverflow="overflow">
                    <a:lnL cap="flat">
                      <a:noFill/>
                    </a:lnL>
                    <a:lnR>
                      <a:noFill/>
                    </a:lnR>
                    <a:lnT>
                      <a:noFill/>
                    </a:lnT>
                    <a:lnB>
                      <a:noFill/>
                    </a:lnB>
                    <a:lnTlToBr>
                      <a:noFill/>
                    </a:lnTlToBr>
                    <a:lnBlToTr>
                      <a:noFill/>
                    </a:lnBlToTr>
                    <a:noFill/>
                  </a:tcPr>
                </a:tc>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0" i="0" u="none" strike="noStrike" cap="none" normalizeH="0" baseline="0">
                          <a:ln>
                            <a:noFill/>
                          </a:ln>
                          <a:solidFill>
                            <a:schemeClr val="tx1"/>
                          </a:solidFill>
                          <a:effectLst/>
                          <a:latin typeface="Arial" charset="0"/>
                        </a:rPr>
                        <a:t>94.54%  +/-  2.36%</a:t>
                      </a:r>
                    </a:p>
                  </a:txBody>
                  <a:tcPr horzOverflow="overflow">
                    <a:lnL>
                      <a:noFill/>
                    </a:lnL>
                    <a:lnR cap="flat">
                      <a:noFill/>
                    </a:lnR>
                    <a:lnT>
                      <a:noFill/>
                    </a:lnT>
                    <a:lnB>
                      <a:noFill/>
                    </a:lnB>
                    <a:lnTlToBr>
                      <a:noFill/>
                    </a:lnTlToBr>
                    <a:lnBlToTr>
                      <a:noFill/>
                    </a:lnBlToTr>
                    <a:noFill/>
                  </a:tcPr>
                </a:tc>
              </a:tr>
              <a:tr h="406400">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1" i="0" u="none" strike="noStrike" cap="none" normalizeH="0" baseline="0">
                          <a:ln>
                            <a:noFill/>
                          </a:ln>
                          <a:solidFill>
                            <a:schemeClr val="tx1"/>
                          </a:solidFill>
                          <a:effectLst/>
                          <a:latin typeface="Courier New" charset="0"/>
                        </a:rPr>
                        <a:t>familyName</a:t>
                      </a:r>
                    </a:p>
                  </a:txBody>
                  <a:tcPr horzOverflow="overflow">
                    <a:lnL cap="flat">
                      <a:noFill/>
                    </a:lnL>
                    <a:lnR>
                      <a:noFill/>
                    </a:lnR>
                    <a:lnT>
                      <a:noFill/>
                    </a:lnT>
                    <a:lnB>
                      <a:noFill/>
                    </a:lnB>
                    <a:lnTlToBr>
                      <a:noFill/>
                    </a:lnTlToBr>
                    <a:lnBlToTr>
                      <a:noFill/>
                    </a:lnBlToTr>
                    <a:noFill/>
                  </a:tcPr>
                </a:tc>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0" i="0" u="none" strike="noStrike" cap="none" normalizeH="0" baseline="0">
                          <a:ln>
                            <a:noFill/>
                          </a:ln>
                          <a:solidFill>
                            <a:schemeClr val="tx1"/>
                          </a:solidFill>
                          <a:effectLst/>
                          <a:latin typeface="Arial" charset="0"/>
                        </a:rPr>
                        <a:t>97.81%  +/-  1.75%</a:t>
                      </a:r>
                    </a:p>
                  </a:txBody>
                  <a:tcPr horzOverflow="overflow">
                    <a:lnL>
                      <a:noFill/>
                    </a:lnL>
                    <a:lnR cap="flat">
                      <a:noFill/>
                    </a:lnR>
                    <a:lnT>
                      <a:noFill/>
                    </a:lnT>
                    <a:lnB>
                      <a:noFill/>
                    </a:lnB>
                    <a:lnTlToBr>
                      <a:noFill/>
                    </a:lnTlToBr>
                    <a:lnBlToTr>
                      <a:noFill/>
                    </a:lnBlToTr>
                    <a:noFill/>
                  </a:tcPr>
                </a:tc>
              </a:tr>
              <a:tr h="406400">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1" i="0" u="none" strike="noStrike" cap="none" normalizeH="0" baseline="0">
                          <a:ln>
                            <a:noFill/>
                          </a:ln>
                          <a:solidFill>
                            <a:schemeClr val="tx1"/>
                          </a:solidFill>
                          <a:effectLst/>
                          <a:latin typeface="Courier New" charset="0"/>
                        </a:rPr>
                        <a:t>givenName</a:t>
                      </a:r>
                    </a:p>
                  </a:txBody>
                  <a:tcPr horzOverflow="overflow">
                    <a:lnL cap="flat">
                      <a:noFill/>
                    </a:lnL>
                    <a:lnR>
                      <a:noFill/>
                    </a:lnR>
                    <a:lnT>
                      <a:noFill/>
                    </a:lnT>
                    <a:lnB>
                      <a:noFill/>
                    </a:lnB>
                    <a:lnTlToBr>
                      <a:noFill/>
                    </a:lnTlToBr>
                    <a:lnBlToTr>
                      <a:noFill/>
                    </a:lnBlToTr>
                    <a:noFill/>
                  </a:tcPr>
                </a:tc>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0" i="0" u="none" strike="noStrike" cap="none" normalizeH="0" baseline="0">
                          <a:ln>
                            <a:noFill/>
                          </a:ln>
                          <a:solidFill>
                            <a:schemeClr val="tx1"/>
                          </a:solidFill>
                          <a:effectLst/>
                          <a:latin typeface="Arial" charset="0"/>
                        </a:rPr>
                        <a:t>97.62%  +/-  2.08%</a:t>
                      </a:r>
                    </a:p>
                  </a:txBody>
                  <a:tcPr horzOverflow="overflow">
                    <a:lnL>
                      <a:noFill/>
                    </a:lnL>
                    <a:lnR cap="flat">
                      <a:noFill/>
                    </a:lnR>
                    <a:lnT>
                      <a:noFill/>
                    </a:lnT>
                    <a:lnB>
                      <a:noFill/>
                    </a:lnB>
                    <a:lnTlToBr>
                      <a:noFill/>
                    </a:lnTlToBr>
                    <a:lnBlToTr>
                      <a:noFill/>
                    </a:lnBlToTr>
                    <a:noFill/>
                  </a:tcPr>
                </a:tc>
              </a:tr>
              <a:tr h="406400">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1" i="0" u="none" strike="noStrike" cap="none" normalizeH="0" baseline="0">
                          <a:ln>
                            <a:noFill/>
                          </a:ln>
                          <a:solidFill>
                            <a:schemeClr val="tx1"/>
                          </a:solidFill>
                          <a:effectLst/>
                          <a:latin typeface="Courier New" charset="0"/>
                        </a:rPr>
                        <a:t>establishedIn</a:t>
                      </a:r>
                    </a:p>
                  </a:txBody>
                  <a:tcPr horzOverflow="overflow">
                    <a:lnL cap="flat">
                      <a:noFill/>
                    </a:lnL>
                    <a:lnR>
                      <a:noFill/>
                    </a:lnR>
                    <a:lnT>
                      <a:noFill/>
                    </a:lnT>
                    <a:lnB>
                      <a:noFill/>
                    </a:lnB>
                    <a:lnTlToBr>
                      <a:noFill/>
                    </a:lnTlToBr>
                    <a:lnBlToTr>
                      <a:noFill/>
                    </a:lnBlToTr>
                    <a:noFill/>
                  </a:tcPr>
                </a:tc>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0" i="0" u="none" strike="noStrike" cap="none" normalizeH="0" baseline="0">
                          <a:ln>
                            <a:noFill/>
                          </a:ln>
                          <a:solidFill>
                            <a:schemeClr val="tx1"/>
                          </a:solidFill>
                          <a:effectLst/>
                          <a:latin typeface="Arial" charset="0"/>
                        </a:rPr>
                        <a:t>90.84%  +/-  4.28%</a:t>
                      </a:r>
                    </a:p>
                  </a:txBody>
                  <a:tcPr horzOverflow="overflow">
                    <a:lnL>
                      <a:noFill/>
                    </a:lnL>
                    <a:lnR cap="flat">
                      <a:noFill/>
                    </a:lnR>
                    <a:lnT>
                      <a:noFill/>
                    </a:lnT>
                    <a:lnB>
                      <a:noFill/>
                    </a:lnB>
                    <a:lnTlToBr>
                      <a:noFill/>
                    </a:lnTlToBr>
                    <a:lnBlToTr>
                      <a:noFill/>
                    </a:lnBlToTr>
                    <a:noFill/>
                  </a:tcPr>
                </a:tc>
              </a:tr>
              <a:tr h="406400">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1" i="0" u="none" strike="noStrike" cap="none" normalizeH="0" baseline="0">
                          <a:ln>
                            <a:noFill/>
                          </a:ln>
                          <a:solidFill>
                            <a:schemeClr val="tx1"/>
                          </a:solidFill>
                          <a:effectLst/>
                          <a:latin typeface="Courier New" charset="0"/>
                        </a:rPr>
                        <a:t>bornInYear</a:t>
                      </a:r>
                    </a:p>
                  </a:txBody>
                  <a:tcPr horzOverflow="overflow">
                    <a:lnL cap="flat">
                      <a:noFill/>
                    </a:lnL>
                    <a:lnR>
                      <a:noFill/>
                    </a:lnR>
                    <a:lnT>
                      <a:noFill/>
                    </a:lnT>
                    <a:lnB>
                      <a:noFill/>
                    </a:lnB>
                    <a:lnTlToBr>
                      <a:noFill/>
                    </a:lnTlToBr>
                    <a:lnBlToTr>
                      <a:noFill/>
                    </a:lnBlToTr>
                    <a:noFill/>
                  </a:tcPr>
                </a:tc>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0" i="0" u="none" strike="noStrike" cap="none" normalizeH="0" baseline="0">
                          <a:ln>
                            <a:noFill/>
                          </a:ln>
                          <a:solidFill>
                            <a:schemeClr val="tx1"/>
                          </a:solidFill>
                          <a:effectLst/>
                          <a:latin typeface="Arial" charset="0"/>
                        </a:rPr>
                        <a:t>93.14%  +/-  3.71% </a:t>
                      </a:r>
                    </a:p>
                  </a:txBody>
                  <a:tcPr horzOverflow="overflow">
                    <a:lnL>
                      <a:noFill/>
                    </a:lnL>
                    <a:lnR cap="flat">
                      <a:noFill/>
                    </a:lnR>
                    <a:lnT>
                      <a:noFill/>
                    </a:lnT>
                    <a:lnB>
                      <a:noFill/>
                    </a:lnB>
                    <a:lnTlToBr>
                      <a:noFill/>
                    </a:lnTlToBr>
                    <a:lnBlToTr>
                      <a:noFill/>
                    </a:lnBlToTr>
                    <a:noFill/>
                  </a:tcPr>
                </a:tc>
              </a:tr>
              <a:tr h="406400">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1" i="0" u="none" strike="noStrike" cap="none" normalizeH="0" baseline="0">
                          <a:ln>
                            <a:noFill/>
                          </a:ln>
                          <a:solidFill>
                            <a:schemeClr val="tx1"/>
                          </a:solidFill>
                          <a:effectLst/>
                          <a:latin typeface="Courier New" charset="0"/>
                        </a:rPr>
                        <a:t>diedInYear</a:t>
                      </a:r>
                    </a:p>
                  </a:txBody>
                  <a:tcPr horzOverflow="overflow">
                    <a:lnL cap="flat">
                      <a:noFill/>
                    </a:lnL>
                    <a:lnR>
                      <a:noFill/>
                    </a:lnR>
                    <a:lnT>
                      <a:noFill/>
                    </a:lnT>
                    <a:lnB>
                      <a:noFill/>
                    </a:lnB>
                    <a:lnTlToBr>
                      <a:noFill/>
                    </a:lnTlToBr>
                    <a:lnBlToTr>
                      <a:noFill/>
                    </a:lnBlToTr>
                    <a:noFill/>
                  </a:tcPr>
                </a:tc>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0" i="0" u="none" strike="noStrike" cap="none" normalizeH="0" baseline="0">
                          <a:ln>
                            <a:noFill/>
                          </a:ln>
                          <a:solidFill>
                            <a:schemeClr val="tx1"/>
                          </a:solidFill>
                          <a:effectLst/>
                          <a:latin typeface="Arial" charset="0"/>
                        </a:rPr>
                        <a:t>98.70%  +/-  1.30% </a:t>
                      </a:r>
                    </a:p>
                  </a:txBody>
                  <a:tcPr horzOverflow="overflow">
                    <a:lnL>
                      <a:noFill/>
                    </a:lnL>
                    <a:lnR cap="flat">
                      <a:noFill/>
                    </a:lnR>
                    <a:lnT>
                      <a:noFill/>
                    </a:lnT>
                    <a:lnB>
                      <a:noFill/>
                    </a:lnB>
                    <a:lnTlToBr>
                      <a:noFill/>
                    </a:lnTlToBr>
                    <a:lnBlToTr>
                      <a:noFill/>
                    </a:lnBlToTr>
                    <a:noFill/>
                  </a:tcPr>
                </a:tc>
              </a:tr>
              <a:tr h="406400">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1" i="0" u="none" strike="noStrike" cap="none" normalizeH="0" baseline="0">
                          <a:ln>
                            <a:noFill/>
                          </a:ln>
                          <a:solidFill>
                            <a:schemeClr val="tx1"/>
                          </a:solidFill>
                          <a:effectLst/>
                          <a:latin typeface="Courier New" charset="0"/>
                        </a:rPr>
                        <a:t>locatedIn</a:t>
                      </a:r>
                    </a:p>
                  </a:txBody>
                  <a:tcPr horzOverflow="overflow">
                    <a:lnL cap="flat">
                      <a:noFill/>
                    </a:lnL>
                    <a:lnR>
                      <a:noFill/>
                    </a:lnR>
                    <a:lnT>
                      <a:noFill/>
                    </a:lnT>
                    <a:lnB>
                      <a:noFill/>
                    </a:lnB>
                    <a:lnTlToBr>
                      <a:noFill/>
                    </a:lnTlToBr>
                    <a:lnBlToTr>
                      <a:noFill/>
                    </a:lnBlToTr>
                    <a:noFill/>
                  </a:tcPr>
                </a:tc>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0" i="0" u="none" strike="noStrike" cap="none" normalizeH="0" baseline="0">
                          <a:ln>
                            <a:noFill/>
                          </a:ln>
                          <a:solidFill>
                            <a:schemeClr val="tx1"/>
                          </a:solidFill>
                          <a:effectLst/>
                          <a:latin typeface="Arial" charset="0"/>
                        </a:rPr>
                        <a:t>98.41%  +/-  1.52%</a:t>
                      </a:r>
                    </a:p>
                  </a:txBody>
                  <a:tcPr horzOverflow="overflow">
                    <a:lnL>
                      <a:noFill/>
                    </a:lnL>
                    <a:lnR cap="flat">
                      <a:noFill/>
                    </a:lnR>
                    <a:lnT>
                      <a:noFill/>
                    </a:lnT>
                    <a:lnB>
                      <a:noFill/>
                    </a:lnB>
                    <a:lnTlToBr>
                      <a:noFill/>
                    </a:lnTlToBr>
                    <a:lnBlToTr>
                      <a:noFill/>
                    </a:lnBlToTr>
                    <a:noFill/>
                  </a:tcPr>
                </a:tc>
              </a:tr>
              <a:tr h="406400">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1" i="0" u="none" strike="noStrike" cap="none" normalizeH="0" baseline="0">
                          <a:ln>
                            <a:noFill/>
                          </a:ln>
                          <a:solidFill>
                            <a:schemeClr val="tx1"/>
                          </a:solidFill>
                          <a:effectLst/>
                          <a:latin typeface="Courier New" charset="0"/>
                        </a:rPr>
                        <a:t>politicianOf</a:t>
                      </a:r>
                    </a:p>
                  </a:txBody>
                  <a:tcPr horzOverflow="overflow">
                    <a:lnL cap="flat">
                      <a:noFill/>
                    </a:lnL>
                    <a:lnR>
                      <a:noFill/>
                    </a:lnR>
                    <a:lnT>
                      <a:noFill/>
                    </a:lnT>
                    <a:lnB>
                      <a:noFill/>
                    </a:lnB>
                    <a:lnTlToBr>
                      <a:noFill/>
                    </a:lnTlToBr>
                    <a:lnBlToTr>
                      <a:noFill/>
                    </a:lnBlToTr>
                    <a:noFill/>
                  </a:tcPr>
                </a:tc>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0" i="0" u="none" strike="noStrike" cap="none" normalizeH="0" baseline="0">
                          <a:ln>
                            <a:noFill/>
                          </a:ln>
                          <a:solidFill>
                            <a:schemeClr val="tx1"/>
                          </a:solidFill>
                          <a:effectLst/>
                          <a:latin typeface="Arial" charset="0"/>
                        </a:rPr>
                        <a:t>92.43%  +/-  3.93%</a:t>
                      </a:r>
                    </a:p>
                  </a:txBody>
                  <a:tcPr horzOverflow="overflow">
                    <a:lnL>
                      <a:noFill/>
                    </a:lnL>
                    <a:lnR cap="flat">
                      <a:noFill/>
                    </a:lnR>
                    <a:lnT>
                      <a:noFill/>
                    </a:lnT>
                    <a:lnB>
                      <a:noFill/>
                    </a:lnB>
                    <a:lnTlToBr>
                      <a:noFill/>
                    </a:lnTlToBr>
                    <a:lnBlToTr>
                      <a:noFill/>
                    </a:lnBlToTr>
                    <a:noFill/>
                  </a:tcPr>
                </a:tc>
              </a:tr>
              <a:tr h="406400">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1" i="0" u="none" strike="noStrike" cap="none" normalizeH="0" baseline="0">
                          <a:ln>
                            <a:noFill/>
                          </a:ln>
                          <a:solidFill>
                            <a:schemeClr val="tx1"/>
                          </a:solidFill>
                          <a:effectLst/>
                          <a:latin typeface="Courier New" charset="0"/>
                        </a:rPr>
                        <a:t>writtenInYear</a:t>
                      </a:r>
                    </a:p>
                  </a:txBody>
                  <a:tcPr horzOverflow="overflow">
                    <a:lnL cap="flat">
                      <a:noFill/>
                    </a:lnL>
                    <a:lnR>
                      <a:noFill/>
                    </a:lnR>
                    <a:lnT>
                      <a:noFill/>
                    </a:lnT>
                    <a:lnB>
                      <a:noFill/>
                    </a:lnB>
                    <a:lnTlToBr>
                      <a:noFill/>
                    </a:lnTlToBr>
                    <a:lnBlToTr>
                      <a:noFill/>
                    </a:lnBlToTr>
                    <a:noFill/>
                  </a:tcPr>
                </a:tc>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0" i="0" u="none" strike="noStrike" cap="none" normalizeH="0" baseline="0">
                          <a:ln>
                            <a:noFill/>
                          </a:ln>
                          <a:solidFill>
                            <a:schemeClr val="tx1"/>
                          </a:solidFill>
                          <a:effectLst/>
                          <a:latin typeface="Arial" charset="0"/>
                        </a:rPr>
                        <a:t>94.35%  +/-  3.33%</a:t>
                      </a:r>
                    </a:p>
                  </a:txBody>
                  <a:tcPr horzOverflow="overflow">
                    <a:lnL>
                      <a:noFill/>
                    </a:lnL>
                    <a:lnR cap="flat">
                      <a:noFill/>
                    </a:lnR>
                    <a:lnT>
                      <a:noFill/>
                    </a:lnT>
                    <a:lnB>
                      <a:noFill/>
                    </a:lnB>
                    <a:lnTlToBr>
                      <a:noFill/>
                    </a:lnTlToBr>
                    <a:lnBlToTr>
                      <a:noFill/>
                    </a:lnBlToTr>
                    <a:noFill/>
                  </a:tcPr>
                </a:tc>
              </a:tr>
              <a:tr h="406400">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1" i="0" u="none" strike="noStrike" cap="none" normalizeH="0" baseline="0">
                          <a:ln>
                            <a:noFill/>
                          </a:ln>
                          <a:solidFill>
                            <a:schemeClr val="tx1"/>
                          </a:solidFill>
                          <a:effectLst/>
                          <a:latin typeface="Courier New" charset="0"/>
                        </a:rPr>
                        <a:t>hasWonPrize</a:t>
                      </a:r>
                    </a:p>
                  </a:txBody>
                  <a:tcPr horzOverflow="overflow">
                    <a:lnL cap="flat">
                      <a:noFill/>
                    </a:lnL>
                    <a:lnR>
                      <a:noFill/>
                    </a:lnR>
                    <a:lnT>
                      <a:noFill/>
                    </a:lnT>
                    <a:lnB cap="flat">
                      <a:noFill/>
                    </a:lnB>
                    <a:lnTlToBr>
                      <a:noFill/>
                    </a:lnTlToBr>
                    <a:lnBlToTr>
                      <a:noFill/>
                    </a:lnBlToTr>
                    <a:noFill/>
                  </a:tcPr>
                </a:tc>
                <a:tc>
                  <a:txBody>
                    <a:bodyPr/>
                    <a:lstStyle>
                      <a:lvl1pPr>
                        <a:spcBef>
                          <a:spcPct val="20000"/>
                        </a:spcBef>
                        <a:buClr>
                          <a:srgbClr val="0000FF"/>
                        </a:buClr>
                        <a:buFont typeface="Arial" charset="0"/>
                        <a:defRPr sz="2800">
                          <a:solidFill>
                            <a:schemeClr val="tx1"/>
                          </a:solidFill>
                          <a:latin typeface="Arial" charset="0"/>
                        </a:defRPr>
                      </a:lvl1pPr>
                      <a:lvl2pPr>
                        <a:spcBef>
                          <a:spcPct val="20000"/>
                        </a:spcBef>
                        <a:buClr>
                          <a:srgbClr val="0000FF"/>
                        </a:buClr>
                        <a:buFont typeface="Arial" charset="0"/>
                        <a:defRPr sz="2400">
                          <a:solidFill>
                            <a:schemeClr val="tx1"/>
                          </a:solidFill>
                          <a:latin typeface="Arial" charset="0"/>
                        </a:defRPr>
                      </a:lvl2pPr>
                      <a:lvl3pPr>
                        <a:spcBef>
                          <a:spcPct val="20000"/>
                        </a:spcBef>
                        <a:buClr>
                          <a:srgbClr val="0000FF"/>
                        </a:buClr>
                        <a:buFont typeface="Arial" charset="0"/>
                        <a:defRPr sz="2000">
                          <a:solidFill>
                            <a:schemeClr val="tx1"/>
                          </a:solidFill>
                          <a:latin typeface="Arial" charset="0"/>
                        </a:defRPr>
                      </a:lvl3pPr>
                      <a:lvl4pPr>
                        <a:spcBef>
                          <a:spcPct val="20000"/>
                        </a:spcBef>
                        <a:buClr>
                          <a:srgbClr val="0000FF"/>
                        </a:buClr>
                        <a:buFont typeface="Arial" charset="0"/>
                        <a:defRPr>
                          <a:solidFill>
                            <a:schemeClr val="tx1"/>
                          </a:solidFill>
                          <a:latin typeface="Arial" charset="0"/>
                        </a:defRPr>
                      </a:lvl4pPr>
                      <a:lvl5pPr>
                        <a:spcBef>
                          <a:spcPct val="20000"/>
                        </a:spcBef>
                        <a:buClr>
                          <a:srgbClr val="0000FF"/>
                        </a:buClr>
                        <a:buFont typeface="Arial" charset="0"/>
                        <a:defRPr>
                          <a:solidFill>
                            <a:schemeClr val="tx1"/>
                          </a:solidFill>
                          <a:latin typeface="Arial" charset="0"/>
                        </a:defRPr>
                      </a:lvl5pPr>
                      <a:lvl6pPr fontAlgn="base">
                        <a:spcBef>
                          <a:spcPct val="20000"/>
                        </a:spcBef>
                        <a:spcAft>
                          <a:spcPct val="0"/>
                        </a:spcAft>
                        <a:buClr>
                          <a:srgbClr val="0000FF"/>
                        </a:buClr>
                        <a:buFont typeface="Arial" charset="0"/>
                        <a:defRPr>
                          <a:solidFill>
                            <a:schemeClr val="tx1"/>
                          </a:solidFill>
                          <a:latin typeface="Arial" charset="0"/>
                        </a:defRPr>
                      </a:lvl6pPr>
                      <a:lvl7pPr fontAlgn="base">
                        <a:spcBef>
                          <a:spcPct val="20000"/>
                        </a:spcBef>
                        <a:spcAft>
                          <a:spcPct val="0"/>
                        </a:spcAft>
                        <a:buClr>
                          <a:srgbClr val="0000FF"/>
                        </a:buClr>
                        <a:buFont typeface="Arial" charset="0"/>
                        <a:defRPr>
                          <a:solidFill>
                            <a:schemeClr val="tx1"/>
                          </a:solidFill>
                          <a:latin typeface="Arial" charset="0"/>
                        </a:defRPr>
                      </a:lvl7pPr>
                      <a:lvl8pPr fontAlgn="base">
                        <a:spcBef>
                          <a:spcPct val="20000"/>
                        </a:spcBef>
                        <a:spcAft>
                          <a:spcPct val="0"/>
                        </a:spcAft>
                        <a:buClr>
                          <a:srgbClr val="0000FF"/>
                        </a:buClr>
                        <a:buFont typeface="Arial" charset="0"/>
                        <a:defRPr>
                          <a:solidFill>
                            <a:schemeClr val="tx1"/>
                          </a:solidFill>
                          <a:latin typeface="Arial" charset="0"/>
                        </a:defRPr>
                      </a:lvl8pPr>
                      <a:lvl9pPr fontAlgn="base">
                        <a:spcBef>
                          <a:spcPct val="20000"/>
                        </a:spcBef>
                        <a:spcAft>
                          <a:spcPct val="0"/>
                        </a:spcAft>
                        <a:buClr>
                          <a:srgbClr val="0000FF"/>
                        </a:buClr>
                        <a:buFont typeface="Arial" charset="0"/>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Arial" charset="0"/>
                        <a:buNone/>
                        <a:tabLst/>
                      </a:pPr>
                      <a:r>
                        <a:rPr kumimoji="0" lang="en-US" altLang="zh-CN" sz="2000" b="0" i="0" u="none" strike="noStrike" cap="none" normalizeH="0" baseline="0">
                          <a:ln>
                            <a:noFill/>
                          </a:ln>
                          <a:solidFill>
                            <a:schemeClr val="tx1"/>
                          </a:solidFill>
                          <a:effectLst/>
                          <a:latin typeface="Arial" charset="0"/>
                        </a:rPr>
                        <a:t>98.47%  +/-  1.53%</a:t>
                      </a:r>
                    </a:p>
                  </a:txBody>
                  <a:tcPr horzOverflow="overflow">
                    <a:lnL>
                      <a:noFill/>
                    </a:lnL>
                    <a:lnR cap="flat">
                      <a:noFill/>
                    </a:lnR>
                    <a:lnT>
                      <a:noFill/>
                    </a:lnT>
                    <a:lnB cap="flat">
                      <a:noFill/>
                    </a:lnB>
                    <a:lnTlToBr>
                      <a:noFill/>
                    </a:lnTlToBr>
                    <a:lnBlToTr>
                      <a:noFill/>
                    </a:lnBlToTr>
                    <a:noFill/>
                  </a:tcPr>
                </a:tc>
              </a:tr>
            </a:tbl>
          </a:graphicData>
        </a:graphic>
      </p:graphicFrame>
      <p:sp>
        <p:nvSpPr>
          <p:cNvPr id="375290" name="Line 506"/>
          <p:cNvSpPr>
            <a:spLocks noChangeShapeType="1"/>
          </p:cNvSpPr>
          <p:nvPr/>
        </p:nvSpPr>
        <p:spPr bwMode="auto">
          <a:xfrm>
            <a:off x="581025" y="1752600"/>
            <a:ext cx="5572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页脚占位符 3"/>
          <p:cNvSpPr>
            <a:spLocks noGrp="1"/>
          </p:cNvSpPr>
          <p:nvPr>
            <p:ph type="ftr" sz="quarter" idx="10"/>
          </p:nvPr>
        </p:nvSpPr>
        <p:spPr/>
        <p:txBody>
          <a:bodyPr/>
          <a:lstStyle/>
          <a:p>
            <a:r>
              <a:rPr lang="de-DE" altLang="zh-CN"/>
              <a:t>YAGO - A Core of Semantic Knowledge</a:t>
            </a:r>
          </a:p>
        </p:txBody>
      </p:sp>
      <p:sp>
        <p:nvSpPr>
          <p:cNvPr id="18" name="幻灯片编号占位符 4"/>
          <p:cNvSpPr>
            <a:spLocks noGrp="1"/>
          </p:cNvSpPr>
          <p:nvPr>
            <p:ph type="sldNum" sz="quarter" idx="11"/>
          </p:nvPr>
        </p:nvSpPr>
        <p:spPr/>
        <p:txBody>
          <a:bodyPr/>
          <a:lstStyle/>
          <a:p>
            <a:fld id="{336A40DE-CB39-5C4E-A5DA-C059303A84EF}" type="slidenum">
              <a:rPr lang="de-DE" altLang="zh-CN"/>
              <a:pPr/>
              <a:t>25</a:t>
            </a:fld>
            <a:endParaRPr lang="de-DE" altLang="zh-CN"/>
          </a:p>
        </p:txBody>
      </p:sp>
      <p:sp>
        <p:nvSpPr>
          <p:cNvPr id="376834" name="Rectangle 2"/>
          <p:cNvSpPr>
            <a:spLocks noGrp="1" noChangeArrowheads="1"/>
          </p:cNvSpPr>
          <p:nvPr>
            <p:ph type="title"/>
          </p:nvPr>
        </p:nvSpPr>
        <p:spPr bwMode="auto">
          <a:xfrm>
            <a:off x="468313" y="274638"/>
            <a:ext cx="6777037"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The YAGO ontology: Number of Facts</a:t>
            </a:r>
          </a:p>
        </p:txBody>
      </p:sp>
      <p:sp>
        <p:nvSpPr>
          <p:cNvPr id="376835" name="Line 3"/>
          <p:cNvSpPr>
            <a:spLocks noChangeShapeType="1"/>
          </p:cNvSpPr>
          <p:nvPr/>
        </p:nvSpPr>
        <p:spPr bwMode="auto">
          <a:xfrm flipV="1">
            <a:off x="1104900" y="3257550"/>
            <a:ext cx="0" cy="2143125"/>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76837" name="Line 5"/>
          <p:cNvSpPr>
            <a:spLocks noChangeShapeType="1"/>
          </p:cNvSpPr>
          <p:nvPr/>
        </p:nvSpPr>
        <p:spPr bwMode="auto">
          <a:xfrm>
            <a:off x="1095375" y="5410200"/>
            <a:ext cx="7334250" cy="9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76838" name="Rectangle 6"/>
          <p:cNvSpPr>
            <a:spLocks noChangeArrowheads="1"/>
          </p:cNvSpPr>
          <p:nvPr/>
        </p:nvSpPr>
        <p:spPr bwMode="auto">
          <a:xfrm>
            <a:off x="7334250" y="123825"/>
            <a:ext cx="457200" cy="528478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76839" name="Rectangle 7"/>
          <p:cNvSpPr>
            <a:spLocks noChangeArrowheads="1"/>
          </p:cNvSpPr>
          <p:nvPr/>
        </p:nvSpPr>
        <p:spPr bwMode="auto">
          <a:xfrm>
            <a:off x="6192838" y="3638550"/>
            <a:ext cx="457200" cy="1762125"/>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76840" name="Rectangle 8"/>
          <p:cNvSpPr>
            <a:spLocks noChangeArrowheads="1"/>
          </p:cNvSpPr>
          <p:nvPr/>
        </p:nvSpPr>
        <p:spPr bwMode="auto">
          <a:xfrm>
            <a:off x="5053013" y="5141913"/>
            <a:ext cx="457200" cy="261937"/>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76841" name="Rectangle 9"/>
          <p:cNvSpPr>
            <a:spLocks noChangeArrowheads="1"/>
          </p:cNvSpPr>
          <p:nvPr/>
        </p:nvSpPr>
        <p:spPr bwMode="auto">
          <a:xfrm>
            <a:off x="3911600" y="5221288"/>
            <a:ext cx="457200" cy="177800"/>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76842" name="Rectangle 10"/>
          <p:cNvSpPr>
            <a:spLocks noChangeArrowheads="1"/>
          </p:cNvSpPr>
          <p:nvPr/>
        </p:nvSpPr>
        <p:spPr bwMode="auto">
          <a:xfrm>
            <a:off x="2771775" y="5335588"/>
            <a:ext cx="457200" cy="55562"/>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76844" name="Rectangle 12"/>
          <p:cNvSpPr>
            <a:spLocks noChangeArrowheads="1"/>
          </p:cNvSpPr>
          <p:nvPr/>
        </p:nvSpPr>
        <p:spPr bwMode="auto">
          <a:xfrm>
            <a:off x="1631950" y="5338763"/>
            <a:ext cx="457200" cy="55562"/>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76846" name="Text Box 14"/>
          <p:cNvSpPr txBox="1">
            <a:spLocks noChangeArrowheads="1"/>
          </p:cNvSpPr>
          <p:nvPr/>
        </p:nvSpPr>
        <p:spPr bwMode="auto">
          <a:xfrm>
            <a:off x="1000125" y="5495925"/>
            <a:ext cx="5876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a:t>   KnowItAll    SUMO   WordNet  OpenCyc     Cyc</a:t>
            </a:r>
          </a:p>
        </p:txBody>
      </p:sp>
      <p:sp>
        <p:nvSpPr>
          <p:cNvPr id="376847" name="Text Box 15"/>
          <p:cNvSpPr txBox="1">
            <a:spLocks noChangeArrowheads="1"/>
          </p:cNvSpPr>
          <p:nvPr/>
        </p:nvSpPr>
        <p:spPr bwMode="auto">
          <a:xfrm>
            <a:off x="1266825" y="4668838"/>
            <a:ext cx="4514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a:t>30,000       60,000   200,000   300,000</a:t>
            </a:r>
          </a:p>
        </p:txBody>
      </p:sp>
      <p:sp>
        <p:nvSpPr>
          <p:cNvPr id="376848" name="Text Box 16"/>
          <p:cNvSpPr txBox="1">
            <a:spLocks noChangeArrowheads="1"/>
          </p:cNvSpPr>
          <p:nvPr/>
        </p:nvSpPr>
        <p:spPr bwMode="auto">
          <a:xfrm>
            <a:off x="5678488" y="3175000"/>
            <a:ext cx="1409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a:t>2,000,000</a:t>
            </a:r>
          </a:p>
        </p:txBody>
      </p:sp>
      <p:sp>
        <p:nvSpPr>
          <p:cNvPr id="376849" name="Text Box 17"/>
          <p:cNvSpPr txBox="1">
            <a:spLocks noChangeArrowheads="1"/>
          </p:cNvSpPr>
          <p:nvPr/>
        </p:nvSpPr>
        <p:spPr bwMode="auto">
          <a:xfrm>
            <a:off x="7734300" y="319088"/>
            <a:ext cx="1409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a:t>6,000,000</a:t>
            </a:r>
          </a:p>
        </p:txBody>
      </p:sp>
      <p:sp>
        <p:nvSpPr>
          <p:cNvPr id="376850" name="Text Box 18"/>
          <p:cNvSpPr txBox="1">
            <a:spLocks noChangeArrowheads="1"/>
          </p:cNvSpPr>
          <p:nvPr/>
        </p:nvSpPr>
        <p:spPr bwMode="auto">
          <a:xfrm>
            <a:off x="7162800" y="5486400"/>
            <a:ext cx="933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a:t>Yago</a:t>
            </a:r>
          </a:p>
        </p:txBody>
      </p:sp>
      <p:sp>
        <p:nvSpPr>
          <p:cNvPr id="376851" name="Text Box 19"/>
          <p:cNvSpPr txBox="1">
            <a:spLocks noChangeArrowheads="1"/>
          </p:cNvSpPr>
          <p:nvPr/>
        </p:nvSpPr>
        <p:spPr bwMode="auto">
          <a:xfrm>
            <a:off x="828675" y="1609725"/>
            <a:ext cx="3486150" cy="13208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a:solidFill>
                  <a:srgbClr val="0000FF"/>
                </a:solidFill>
              </a:rPr>
              <a:t>Ontologies should not be judged purely by the number of facts! This is just an informational overview.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68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68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68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8" grpId="0" animBg="1"/>
      <p:bldP spid="376849" grpId="0"/>
      <p:bldP spid="376850"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页脚占位符 3"/>
          <p:cNvSpPr>
            <a:spLocks noGrp="1"/>
          </p:cNvSpPr>
          <p:nvPr>
            <p:ph type="ftr" sz="quarter" idx="10"/>
          </p:nvPr>
        </p:nvSpPr>
        <p:spPr/>
        <p:txBody>
          <a:bodyPr/>
          <a:lstStyle/>
          <a:p>
            <a:r>
              <a:rPr lang="de-DE" altLang="zh-CN"/>
              <a:t>YAGO - A Core of Semantic Knowledge</a:t>
            </a:r>
          </a:p>
        </p:txBody>
      </p:sp>
      <p:sp>
        <p:nvSpPr>
          <p:cNvPr id="12" name="幻灯片编号占位符 4"/>
          <p:cNvSpPr>
            <a:spLocks noGrp="1"/>
          </p:cNvSpPr>
          <p:nvPr>
            <p:ph type="sldNum" sz="quarter" idx="11"/>
          </p:nvPr>
        </p:nvSpPr>
        <p:spPr/>
        <p:txBody>
          <a:bodyPr/>
          <a:lstStyle/>
          <a:p>
            <a:fld id="{4E384554-12E1-2947-AA95-2C7A0D47C501}" type="slidenum">
              <a:rPr lang="de-DE" altLang="zh-CN"/>
              <a:pPr/>
              <a:t>26</a:t>
            </a:fld>
            <a:endParaRPr lang="de-DE" altLang="zh-CN"/>
          </a:p>
        </p:txBody>
      </p:sp>
      <p:sp>
        <p:nvSpPr>
          <p:cNvPr id="364546" name="Rectangle 2"/>
          <p:cNvSpPr>
            <a:spLocks noGrp="1" noChangeArrowheads="1"/>
          </p:cNvSpPr>
          <p:nvPr>
            <p:ph type="title"/>
          </p:nvPr>
        </p:nvSpPr>
        <p:spPr bwMode="auto">
          <a:xfrm>
            <a:off x="468313" y="274638"/>
            <a:ext cx="6777037"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The Yago Model: Why binary is not enough</a:t>
            </a:r>
          </a:p>
        </p:txBody>
      </p:sp>
      <p:pic>
        <p:nvPicPr>
          <p:cNvPr id="364547" name="Picture 3" descr="elvi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338" y="5002213"/>
            <a:ext cx="781050" cy="1082675"/>
          </a:xfrm>
          <a:prstGeom prst="rect">
            <a:avLst/>
          </a:prstGeom>
          <a:noFill/>
          <a:extLst>
            <a:ext uri="{909E8E84-426E-40DD-AFC4-6F175D3DCCD1}">
              <a14:hiddenFill xmlns:a14="http://schemas.microsoft.com/office/drawing/2010/main">
                <a:solidFill>
                  <a:srgbClr val="FFFFFF"/>
                </a:solidFill>
              </a14:hiddenFill>
            </a:ext>
          </a:extLst>
        </p:spPr>
      </p:pic>
      <p:sp>
        <p:nvSpPr>
          <p:cNvPr id="364551" name="Line 7"/>
          <p:cNvSpPr>
            <a:spLocks noChangeShapeType="1"/>
          </p:cNvSpPr>
          <p:nvPr/>
        </p:nvSpPr>
        <p:spPr bwMode="auto">
          <a:xfrm flipH="1" flipV="1">
            <a:off x="1292225" y="2325688"/>
            <a:ext cx="11113" cy="24733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64552" name="Text Box 8"/>
          <p:cNvSpPr txBox="1">
            <a:spLocks noChangeArrowheads="1"/>
          </p:cNvSpPr>
          <p:nvPr/>
        </p:nvSpPr>
        <p:spPr bwMode="auto">
          <a:xfrm>
            <a:off x="730250" y="1782763"/>
            <a:ext cx="1144588"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singer</a:t>
            </a:r>
          </a:p>
        </p:txBody>
      </p:sp>
      <p:sp>
        <p:nvSpPr>
          <p:cNvPr id="364553" name="Text Box 9"/>
          <p:cNvSpPr txBox="1">
            <a:spLocks noChangeArrowheads="1"/>
          </p:cNvSpPr>
          <p:nvPr/>
        </p:nvSpPr>
        <p:spPr bwMode="auto">
          <a:xfrm>
            <a:off x="436563" y="3338513"/>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is a</a:t>
            </a:r>
          </a:p>
        </p:txBody>
      </p:sp>
      <p:sp>
        <p:nvSpPr>
          <p:cNvPr id="364556" name="Rectangle 12"/>
          <p:cNvSpPr>
            <a:spLocks noChangeArrowheads="1"/>
          </p:cNvSpPr>
          <p:nvPr/>
        </p:nvSpPr>
        <p:spPr bwMode="auto">
          <a:xfrm>
            <a:off x="777875" y="4856163"/>
            <a:ext cx="1011238" cy="1300162"/>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64567" name="Text Box 23"/>
          <p:cNvSpPr txBox="1">
            <a:spLocks noChangeArrowheads="1"/>
          </p:cNvSpPr>
          <p:nvPr/>
        </p:nvSpPr>
        <p:spPr bwMode="auto">
          <a:xfrm>
            <a:off x="1447800" y="2590800"/>
            <a:ext cx="24860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(But only from 1953 to 1977)</a:t>
            </a:r>
          </a:p>
        </p:txBody>
      </p:sp>
      <p:sp>
        <p:nvSpPr>
          <p:cNvPr id="364569" name="Text Box 25"/>
          <p:cNvSpPr txBox="1">
            <a:spLocks noChangeArrowheads="1"/>
          </p:cNvSpPr>
          <p:nvPr/>
        </p:nvSpPr>
        <p:spPr bwMode="auto">
          <a:xfrm>
            <a:off x="1449388" y="3668713"/>
            <a:ext cx="24860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(We know this from Wikipedia)</a:t>
            </a:r>
          </a:p>
        </p:txBody>
      </p:sp>
      <p:sp>
        <p:nvSpPr>
          <p:cNvPr id="364572" name="Text Box 28"/>
          <p:cNvSpPr txBox="1">
            <a:spLocks noChangeArrowheads="1"/>
          </p:cNvSpPr>
          <p:nvPr/>
        </p:nvSpPr>
        <p:spPr bwMode="auto">
          <a:xfrm>
            <a:off x="4926013" y="2287588"/>
            <a:ext cx="4217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a:latin typeface="Courier New" charset="0"/>
              </a:rPr>
              <a:t>   (Elvis, is_a, singer)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45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45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67" grpId="0"/>
      <p:bldP spid="364569"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页脚占位符 3"/>
          <p:cNvSpPr>
            <a:spLocks noGrp="1"/>
          </p:cNvSpPr>
          <p:nvPr>
            <p:ph type="ftr" sz="quarter" idx="10"/>
          </p:nvPr>
        </p:nvSpPr>
        <p:spPr/>
        <p:txBody>
          <a:bodyPr/>
          <a:lstStyle/>
          <a:p>
            <a:r>
              <a:rPr lang="de-DE" altLang="zh-CN"/>
              <a:t>YAGO - A Core of Semantic Knowledge</a:t>
            </a:r>
          </a:p>
        </p:txBody>
      </p:sp>
      <p:sp>
        <p:nvSpPr>
          <p:cNvPr id="16" name="幻灯片编号占位符 4"/>
          <p:cNvSpPr>
            <a:spLocks noGrp="1"/>
          </p:cNvSpPr>
          <p:nvPr>
            <p:ph type="sldNum" sz="quarter" idx="11"/>
          </p:nvPr>
        </p:nvSpPr>
        <p:spPr/>
        <p:txBody>
          <a:bodyPr/>
          <a:lstStyle/>
          <a:p>
            <a:fld id="{766962A5-139C-9143-92D5-BD176BAF90BC}" type="slidenum">
              <a:rPr lang="de-DE" altLang="zh-CN"/>
              <a:pPr/>
              <a:t>27</a:t>
            </a:fld>
            <a:endParaRPr lang="de-DE" altLang="zh-CN"/>
          </a:p>
        </p:txBody>
      </p:sp>
      <p:sp>
        <p:nvSpPr>
          <p:cNvPr id="366594" name="Rectangle 2"/>
          <p:cNvSpPr>
            <a:spLocks noGrp="1" noChangeArrowheads="1"/>
          </p:cNvSpPr>
          <p:nvPr>
            <p:ph type="title"/>
          </p:nvPr>
        </p:nvSpPr>
        <p:spPr bwMode="auto">
          <a:xfrm>
            <a:off x="468313" y="274638"/>
            <a:ext cx="6777037"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The Yago Model: Why binary is not enough</a:t>
            </a:r>
          </a:p>
        </p:txBody>
      </p:sp>
      <p:pic>
        <p:nvPicPr>
          <p:cNvPr id="366595" name="Picture 3" descr="elvi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338" y="5002213"/>
            <a:ext cx="781050" cy="1082675"/>
          </a:xfrm>
          <a:prstGeom prst="rect">
            <a:avLst/>
          </a:prstGeom>
          <a:noFill/>
          <a:extLst>
            <a:ext uri="{909E8E84-426E-40DD-AFC4-6F175D3DCCD1}">
              <a14:hiddenFill xmlns:a14="http://schemas.microsoft.com/office/drawing/2010/main">
                <a:solidFill>
                  <a:srgbClr val="FFFFFF"/>
                </a:solidFill>
              </a14:hiddenFill>
            </a:ext>
          </a:extLst>
        </p:spPr>
      </p:pic>
      <p:sp>
        <p:nvSpPr>
          <p:cNvPr id="366596" name="Line 4"/>
          <p:cNvSpPr>
            <a:spLocks noChangeShapeType="1"/>
          </p:cNvSpPr>
          <p:nvPr/>
        </p:nvSpPr>
        <p:spPr bwMode="auto">
          <a:xfrm flipH="1" flipV="1">
            <a:off x="1292225" y="2325688"/>
            <a:ext cx="11113" cy="24733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66598" name="Text Box 6"/>
          <p:cNvSpPr txBox="1">
            <a:spLocks noChangeArrowheads="1"/>
          </p:cNvSpPr>
          <p:nvPr/>
        </p:nvSpPr>
        <p:spPr bwMode="auto">
          <a:xfrm>
            <a:off x="436563" y="3338513"/>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is a</a:t>
            </a:r>
          </a:p>
        </p:txBody>
      </p:sp>
      <p:sp>
        <p:nvSpPr>
          <p:cNvPr id="366599" name="Rectangle 7"/>
          <p:cNvSpPr>
            <a:spLocks noChangeArrowheads="1"/>
          </p:cNvSpPr>
          <p:nvPr/>
        </p:nvSpPr>
        <p:spPr bwMode="auto">
          <a:xfrm>
            <a:off x="777875" y="4856163"/>
            <a:ext cx="1011238" cy="1300162"/>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66600" name="Text Box 8"/>
          <p:cNvSpPr txBox="1">
            <a:spLocks noChangeArrowheads="1"/>
          </p:cNvSpPr>
          <p:nvPr/>
        </p:nvSpPr>
        <p:spPr bwMode="auto">
          <a:xfrm>
            <a:off x="2581275" y="2752725"/>
            <a:ext cx="1724025" cy="49530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1953-1977</a:t>
            </a:r>
          </a:p>
        </p:txBody>
      </p:sp>
      <p:sp>
        <p:nvSpPr>
          <p:cNvPr id="366601" name="Text Box 9"/>
          <p:cNvSpPr txBox="1">
            <a:spLocks noChangeArrowheads="1"/>
          </p:cNvSpPr>
          <p:nvPr/>
        </p:nvSpPr>
        <p:spPr bwMode="auto">
          <a:xfrm>
            <a:off x="2573338" y="3668713"/>
            <a:ext cx="1562100" cy="49530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Wikipedia</a:t>
            </a:r>
          </a:p>
        </p:txBody>
      </p:sp>
      <p:sp>
        <p:nvSpPr>
          <p:cNvPr id="366603" name="Line 11"/>
          <p:cNvSpPr>
            <a:spLocks noChangeShapeType="1"/>
          </p:cNvSpPr>
          <p:nvPr/>
        </p:nvSpPr>
        <p:spPr bwMode="auto">
          <a:xfrm flipH="1" flipV="1">
            <a:off x="1322388" y="3898900"/>
            <a:ext cx="1268412" cy="158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66604" name="Line 12"/>
          <p:cNvSpPr>
            <a:spLocks noChangeShapeType="1"/>
          </p:cNvSpPr>
          <p:nvPr/>
        </p:nvSpPr>
        <p:spPr bwMode="auto">
          <a:xfrm flipH="1" flipV="1">
            <a:off x="1323975" y="2967038"/>
            <a:ext cx="1249363" cy="158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66605" name="Text Box 13"/>
          <p:cNvSpPr txBox="1">
            <a:spLocks noChangeArrowheads="1"/>
          </p:cNvSpPr>
          <p:nvPr/>
        </p:nvSpPr>
        <p:spPr bwMode="auto">
          <a:xfrm>
            <a:off x="1685925" y="2590800"/>
            <a:ext cx="100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time</a:t>
            </a:r>
          </a:p>
        </p:txBody>
      </p:sp>
      <p:sp>
        <p:nvSpPr>
          <p:cNvPr id="366606" name="Text Box 14"/>
          <p:cNvSpPr txBox="1">
            <a:spLocks noChangeArrowheads="1"/>
          </p:cNvSpPr>
          <p:nvPr/>
        </p:nvSpPr>
        <p:spPr bwMode="auto">
          <a:xfrm>
            <a:off x="1476375" y="3457575"/>
            <a:ext cx="1209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source</a:t>
            </a:r>
          </a:p>
        </p:txBody>
      </p:sp>
      <p:sp>
        <p:nvSpPr>
          <p:cNvPr id="366607" name="Text Box 15"/>
          <p:cNvSpPr txBox="1">
            <a:spLocks noChangeArrowheads="1"/>
          </p:cNvSpPr>
          <p:nvPr/>
        </p:nvSpPr>
        <p:spPr bwMode="auto">
          <a:xfrm>
            <a:off x="4926013" y="2287588"/>
            <a:ext cx="421798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a:latin typeface="Courier New" charset="0"/>
              </a:rPr>
              <a:t>#1 (Elvis, is_a, singer)</a:t>
            </a:r>
          </a:p>
          <a:p>
            <a:pPr>
              <a:spcBef>
                <a:spcPct val="50000"/>
              </a:spcBef>
            </a:pPr>
            <a:r>
              <a:rPr lang="en-US" altLang="zh-CN" sz="2000" b="1">
                <a:latin typeface="Courier New" charset="0"/>
              </a:rPr>
              <a:t>#2 (#1, time, 1953-1977)</a:t>
            </a:r>
          </a:p>
          <a:p>
            <a:pPr>
              <a:spcBef>
                <a:spcPct val="50000"/>
              </a:spcBef>
            </a:pPr>
            <a:r>
              <a:rPr lang="en-US" altLang="zh-CN" sz="2000" b="1">
                <a:latin typeface="Courier New" charset="0"/>
              </a:rPr>
              <a:t>#3 (#1, source, Wikipedia)</a:t>
            </a:r>
          </a:p>
        </p:txBody>
      </p:sp>
      <p:sp>
        <p:nvSpPr>
          <p:cNvPr id="366609" name="Text Box 17"/>
          <p:cNvSpPr txBox="1">
            <a:spLocks noChangeArrowheads="1"/>
          </p:cNvSpPr>
          <p:nvPr/>
        </p:nvSpPr>
        <p:spPr bwMode="auto">
          <a:xfrm>
            <a:off x="730250" y="1782763"/>
            <a:ext cx="1144588"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singer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0"/>
          </p:nvPr>
        </p:nvSpPr>
        <p:spPr/>
        <p:txBody>
          <a:bodyPr/>
          <a:lstStyle/>
          <a:p>
            <a:r>
              <a:rPr lang="de-DE" altLang="zh-CN"/>
              <a:t>YAGO - A Core of Semantic Knowledge</a:t>
            </a:r>
          </a:p>
        </p:txBody>
      </p:sp>
      <p:sp>
        <p:nvSpPr>
          <p:cNvPr id="7" name="幻灯片编号占位符 4"/>
          <p:cNvSpPr>
            <a:spLocks noGrp="1"/>
          </p:cNvSpPr>
          <p:nvPr>
            <p:ph type="sldNum" sz="quarter" idx="11"/>
          </p:nvPr>
        </p:nvSpPr>
        <p:spPr/>
        <p:txBody>
          <a:bodyPr/>
          <a:lstStyle/>
          <a:p>
            <a:fld id="{3AA445F6-761D-2645-B334-DCB4B4F4072A}" type="slidenum">
              <a:rPr lang="de-DE" altLang="zh-CN"/>
              <a:pPr/>
              <a:t>28</a:t>
            </a:fld>
            <a:endParaRPr lang="de-DE" altLang="zh-CN"/>
          </a:p>
        </p:txBody>
      </p:sp>
      <p:sp>
        <p:nvSpPr>
          <p:cNvPr id="370690" name="Rectangle 2"/>
          <p:cNvSpPr>
            <a:spLocks noGrp="1" noChangeArrowheads="1"/>
          </p:cNvSpPr>
          <p:nvPr>
            <p:ph type="title"/>
          </p:nvPr>
        </p:nvSpPr>
        <p:spPr bwMode="auto">
          <a:xfrm>
            <a:off x="468313" y="274638"/>
            <a:ext cx="6777037"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The Yago model formally</a:t>
            </a:r>
          </a:p>
        </p:txBody>
      </p:sp>
      <p:sp>
        <p:nvSpPr>
          <p:cNvPr id="370691" name="Text Box 3"/>
          <p:cNvSpPr txBox="1">
            <a:spLocks noChangeArrowheads="1"/>
          </p:cNvSpPr>
          <p:nvPr/>
        </p:nvSpPr>
        <p:spPr bwMode="auto">
          <a:xfrm>
            <a:off x="476249" y="1457325"/>
            <a:ext cx="444976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40000"/>
              </a:spcBef>
            </a:pPr>
            <a:r>
              <a:rPr lang="en-US" altLang="zh-CN" sz="2000" dirty="0"/>
              <a:t>A YAGO ontology over</a:t>
            </a:r>
          </a:p>
          <a:p>
            <a:pPr>
              <a:spcBef>
                <a:spcPct val="40000"/>
              </a:spcBef>
              <a:buClr>
                <a:srgbClr val="0000FF"/>
              </a:buClr>
              <a:buFont typeface="Arial" charset="0"/>
              <a:buChar char="ر"/>
            </a:pPr>
            <a:r>
              <a:rPr lang="en-US" altLang="zh-CN" sz="2000" dirty="0"/>
              <a:t>  a set of relations </a:t>
            </a:r>
            <a:r>
              <a:rPr lang="en-US" altLang="zh-CN" sz="2000" dirty="0">
                <a:latin typeface="Comic Sans MS" charset="0"/>
              </a:rPr>
              <a:t>R</a:t>
            </a:r>
          </a:p>
          <a:p>
            <a:pPr>
              <a:spcBef>
                <a:spcPct val="40000"/>
              </a:spcBef>
              <a:buClr>
                <a:srgbClr val="0000FF"/>
              </a:buClr>
              <a:buFont typeface="Arial" charset="0"/>
              <a:buChar char="ر"/>
            </a:pPr>
            <a:r>
              <a:rPr lang="en-US" altLang="zh-CN" sz="2000" dirty="0"/>
              <a:t>  a set of common entities </a:t>
            </a:r>
            <a:r>
              <a:rPr lang="en-US" altLang="zh-CN" sz="2000" dirty="0">
                <a:latin typeface="Comic Sans MS" charset="0"/>
              </a:rPr>
              <a:t>C</a:t>
            </a:r>
          </a:p>
          <a:p>
            <a:pPr>
              <a:spcBef>
                <a:spcPct val="40000"/>
              </a:spcBef>
              <a:buClr>
                <a:srgbClr val="0000FF"/>
              </a:buClr>
              <a:buFont typeface="Arial" charset="0"/>
              <a:buChar char="ر"/>
            </a:pPr>
            <a:r>
              <a:rPr lang="en-US" altLang="zh-CN" sz="2000" dirty="0"/>
              <a:t>  a set of fact identifiers </a:t>
            </a:r>
            <a:r>
              <a:rPr lang="en-US" altLang="zh-CN" sz="2000" dirty="0">
                <a:latin typeface="Comic Sans MS" charset="0"/>
              </a:rPr>
              <a:t>I</a:t>
            </a:r>
          </a:p>
          <a:p>
            <a:pPr>
              <a:spcBef>
                <a:spcPct val="40000"/>
              </a:spcBef>
            </a:pPr>
            <a:r>
              <a:rPr lang="en-US" altLang="zh-CN" sz="2000" dirty="0"/>
              <a:t>is a function</a:t>
            </a:r>
          </a:p>
          <a:p>
            <a:pPr>
              <a:spcBef>
                <a:spcPct val="40000"/>
              </a:spcBef>
            </a:pPr>
            <a:r>
              <a:rPr lang="en-US" altLang="zh-CN" sz="2000" dirty="0">
                <a:latin typeface="Comic Sans MS" charset="0"/>
              </a:rPr>
              <a:t>    I </a:t>
            </a:r>
            <a:r>
              <a:rPr lang="en-US" altLang="zh-CN" sz="2000" dirty="0">
                <a:latin typeface="Comic Sans MS" charset="0"/>
                <a:sym typeface="Symbol" charset="2"/>
              </a:rPr>
              <a:t> </a:t>
            </a:r>
            <a:r>
              <a:rPr lang="en-US" altLang="zh-CN" sz="2000" dirty="0" smtClean="0">
                <a:latin typeface="Comic Sans MS" charset="0"/>
                <a:sym typeface="Symbol" charset="2"/>
              </a:rPr>
              <a:t>(I  C  R) </a:t>
            </a:r>
            <a:r>
              <a:rPr lang="en-US" altLang="zh-CN" sz="2000" dirty="0">
                <a:latin typeface="Comic Sans MS" charset="0"/>
                <a:sym typeface="Symbol" charset="2"/>
              </a:rPr>
              <a:t> R  </a:t>
            </a:r>
            <a:r>
              <a:rPr lang="en-US" altLang="zh-CN" sz="2000" dirty="0" smtClean="0">
                <a:latin typeface="Comic Sans MS" charset="0"/>
                <a:sym typeface="Symbol" charset="2"/>
              </a:rPr>
              <a:t>(I  C  R) </a:t>
            </a:r>
            <a:endParaRPr lang="en-US" altLang="zh-CN" sz="2000" dirty="0">
              <a:latin typeface="Comic Sans MS" charset="0"/>
              <a:sym typeface="Symbol" charset="2"/>
            </a:endParaRPr>
          </a:p>
        </p:txBody>
      </p:sp>
      <p:sp>
        <p:nvSpPr>
          <p:cNvPr id="370692" name="Text Box 4"/>
          <p:cNvSpPr txBox="1">
            <a:spLocks noChangeArrowheads="1"/>
          </p:cNvSpPr>
          <p:nvPr/>
        </p:nvSpPr>
        <p:spPr bwMode="auto">
          <a:xfrm>
            <a:off x="5078413" y="2289969"/>
            <a:ext cx="421798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a:latin typeface="Courier New" charset="0"/>
              </a:rPr>
              <a:t>#1 (Elvis, </a:t>
            </a:r>
            <a:r>
              <a:rPr lang="en-US" altLang="zh-CN" sz="2000" b="1" dirty="0" err="1">
                <a:latin typeface="Courier New" charset="0"/>
              </a:rPr>
              <a:t>is_a</a:t>
            </a:r>
            <a:r>
              <a:rPr lang="en-US" altLang="zh-CN" sz="2000" b="1" dirty="0">
                <a:latin typeface="Courier New" charset="0"/>
              </a:rPr>
              <a:t>, singer)</a:t>
            </a:r>
          </a:p>
          <a:p>
            <a:pPr>
              <a:spcBef>
                <a:spcPct val="50000"/>
              </a:spcBef>
            </a:pPr>
            <a:r>
              <a:rPr lang="en-US" altLang="zh-CN" sz="2000" b="1" dirty="0">
                <a:latin typeface="Courier New" charset="0"/>
              </a:rPr>
              <a:t>#2 (#1, time, 1953-1977)</a:t>
            </a:r>
          </a:p>
          <a:p>
            <a:pPr>
              <a:spcBef>
                <a:spcPct val="50000"/>
              </a:spcBef>
            </a:pPr>
            <a:r>
              <a:rPr lang="en-US" altLang="zh-CN" sz="2000" b="1" dirty="0">
                <a:latin typeface="Courier New" charset="0"/>
              </a:rPr>
              <a:t>#3 (#1, source, Wikipedia)</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3"/>
          <p:cNvSpPr>
            <a:spLocks noGrp="1"/>
          </p:cNvSpPr>
          <p:nvPr>
            <p:ph type="ftr" sz="quarter" idx="10"/>
          </p:nvPr>
        </p:nvSpPr>
        <p:spPr/>
        <p:txBody>
          <a:bodyPr/>
          <a:lstStyle/>
          <a:p>
            <a:r>
              <a:rPr lang="de-DE" altLang="zh-CN"/>
              <a:t>YAGO - A Core of Semantic Knowledge</a:t>
            </a:r>
          </a:p>
        </p:txBody>
      </p:sp>
      <p:sp>
        <p:nvSpPr>
          <p:cNvPr id="16" name="幻灯片编号占位符 4"/>
          <p:cNvSpPr>
            <a:spLocks noGrp="1"/>
          </p:cNvSpPr>
          <p:nvPr>
            <p:ph type="sldNum" sz="quarter" idx="11"/>
          </p:nvPr>
        </p:nvSpPr>
        <p:spPr/>
        <p:txBody>
          <a:bodyPr/>
          <a:lstStyle/>
          <a:p>
            <a:fld id="{2DD1D3A8-582F-6D41-9091-B455B499521C}" type="slidenum">
              <a:rPr lang="de-DE" altLang="zh-CN"/>
              <a:pPr/>
              <a:t>29</a:t>
            </a:fld>
            <a:endParaRPr lang="de-DE" altLang="zh-CN"/>
          </a:p>
        </p:txBody>
      </p:sp>
      <p:sp>
        <p:nvSpPr>
          <p:cNvPr id="372738" name="Rectangle 2"/>
          <p:cNvSpPr>
            <a:spLocks noGrp="1" noChangeArrowheads="1"/>
          </p:cNvSpPr>
          <p:nvPr>
            <p:ph type="title"/>
          </p:nvPr>
        </p:nvSpPr>
        <p:spPr bwMode="auto">
          <a:xfrm>
            <a:off x="468313" y="274638"/>
            <a:ext cx="6777037"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dirty="0"/>
              <a:t>The </a:t>
            </a:r>
            <a:r>
              <a:rPr lang="en-US" altLang="zh-CN" sz="2600" dirty="0" err="1"/>
              <a:t>Yago</a:t>
            </a:r>
            <a:r>
              <a:rPr lang="en-US" altLang="zh-CN" sz="2600" dirty="0"/>
              <a:t> model: Logical aspects</a:t>
            </a:r>
          </a:p>
        </p:txBody>
      </p:sp>
      <p:sp>
        <p:nvSpPr>
          <p:cNvPr id="372742" name="Text Box 6"/>
          <p:cNvSpPr txBox="1">
            <a:spLocks noChangeArrowheads="1"/>
          </p:cNvSpPr>
          <p:nvPr/>
        </p:nvSpPr>
        <p:spPr bwMode="auto">
          <a:xfrm>
            <a:off x="4724400" y="1971675"/>
            <a:ext cx="34385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dirty="0"/>
              <a:t>Axioms:</a:t>
            </a:r>
          </a:p>
          <a:p>
            <a:pPr>
              <a:spcBef>
                <a:spcPct val="50000"/>
              </a:spcBef>
            </a:pPr>
            <a:r>
              <a:rPr lang="en-US" altLang="zh-CN" b="1" dirty="0">
                <a:latin typeface="Courier New" charset="0"/>
              </a:rPr>
              <a:t>(x, </a:t>
            </a:r>
            <a:r>
              <a:rPr lang="en-US" altLang="zh-CN" b="1" dirty="0" err="1">
                <a:latin typeface="Courier New" charset="0"/>
              </a:rPr>
              <a:t>is_a</a:t>
            </a:r>
            <a:r>
              <a:rPr lang="en-US" altLang="zh-CN" b="1" dirty="0">
                <a:latin typeface="Courier New" charset="0"/>
              </a:rPr>
              <a:t>, y)</a:t>
            </a:r>
          </a:p>
          <a:p>
            <a:pPr>
              <a:spcBef>
                <a:spcPct val="50000"/>
              </a:spcBef>
            </a:pPr>
            <a:r>
              <a:rPr lang="en-US" altLang="zh-CN" b="1" dirty="0">
                <a:latin typeface="Courier New" charset="0"/>
              </a:rPr>
              <a:t>(y, subclass, z)</a:t>
            </a:r>
          </a:p>
          <a:p>
            <a:pPr>
              <a:spcBef>
                <a:spcPct val="50000"/>
              </a:spcBef>
            </a:pPr>
            <a:r>
              <a:rPr lang="en-US" altLang="zh-CN" b="1" dirty="0">
                <a:latin typeface="Courier New" charset="0"/>
              </a:rPr>
              <a:t>=&gt; (x, </a:t>
            </a:r>
            <a:r>
              <a:rPr lang="en-US" altLang="zh-CN" b="1" dirty="0" err="1">
                <a:latin typeface="Courier New" charset="0"/>
              </a:rPr>
              <a:t>is_a</a:t>
            </a:r>
            <a:r>
              <a:rPr lang="en-US" altLang="zh-CN" b="1" dirty="0">
                <a:latin typeface="Courier New" charset="0"/>
              </a:rPr>
              <a:t>, z)</a:t>
            </a:r>
          </a:p>
          <a:p>
            <a:pPr>
              <a:spcBef>
                <a:spcPct val="50000"/>
              </a:spcBef>
            </a:pPr>
            <a:r>
              <a:rPr lang="en-US" altLang="zh-CN" b="1" dirty="0">
                <a:latin typeface="Courier New" charset="0"/>
              </a:rPr>
              <a:t>...</a:t>
            </a:r>
          </a:p>
        </p:txBody>
      </p:sp>
      <p:pic>
        <p:nvPicPr>
          <p:cNvPr id="372743" name="Picture 7" descr="elvi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88" y="4849813"/>
            <a:ext cx="781050" cy="1082675"/>
          </a:xfrm>
          <a:prstGeom prst="rect">
            <a:avLst/>
          </a:prstGeom>
          <a:noFill/>
          <a:extLst>
            <a:ext uri="{909E8E84-426E-40DD-AFC4-6F175D3DCCD1}">
              <a14:hiddenFill xmlns:a14="http://schemas.microsoft.com/office/drawing/2010/main">
                <a:solidFill>
                  <a:srgbClr val="FFFFFF"/>
                </a:solidFill>
              </a14:hiddenFill>
            </a:ext>
          </a:extLst>
        </p:spPr>
      </p:pic>
      <p:sp>
        <p:nvSpPr>
          <p:cNvPr id="372744" name="Line 8"/>
          <p:cNvSpPr>
            <a:spLocks noChangeShapeType="1"/>
          </p:cNvSpPr>
          <p:nvPr/>
        </p:nvSpPr>
        <p:spPr bwMode="auto">
          <a:xfrm flipH="1" flipV="1">
            <a:off x="1158875" y="3821113"/>
            <a:ext cx="11113" cy="7969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72746" name="Rectangle 10"/>
          <p:cNvSpPr>
            <a:spLocks noChangeArrowheads="1"/>
          </p:cNvSpPr>
          <p:nvPr/>
        </p:nvSpPr>
        <p:spPr bwMode="auto">
          <a:xfrm>
            <a:off x="644525" y="4703763"/>
            <a:ext cx="1011238" cy="1300162"/>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72747" name="Text Box 11"/>
          <p:cNvSpPr txBox="1">
            <a:spLocks noChangeArrowheads="1"/>
          </p:cNvSpPr>
          <p:nvPr/>
        </p:nvSpPr>
        <p:spPr bwMode="auto">
          <a:xfrm>
            <a:off x="568325" y="3297238"/>
            <a:ext cx="1144588"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singer</a:t>
            </a:r>
          </a:p>
        </p:txBody>
      </p:sp>
      <p:sp>
        <p:nvSpPr>
          <p:cNvPr id="372748" name="Text Box 12"/>
          <p:cNvSpPr txBox="1">
            <a:spLocks noChangeArrowheads="1"/>
          </p:cNvSpPr>
          <p:nvPr/>
        </p:nvSpPr>
        <p:spPr bwMode="auto">
          <a:xfrm>
            <a:off x="579438" y="2032000"/>
            <a:ext cx="1163637"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person</a:t>
            </a:r>
          </a:p>
        </p:txBody>
      </p:sp>
      <p:sp>
        <p:nvSpPr>
          <p:cNvPr id="372749" name="Line 13"/>
          <p:cNvSpPr>
            <a:spLocks noChangeShapeType="1"/>
          </p:cNvSpPr>
          <p:nvPr/>
        </p:nvSpPr>
        <p:spPr bwMode="auto">
          <a:xfrm flipH="1" flipV="1">
            <a:off x="1120775" y="2582863"/>
            <a:ext cx="11113" cy="6540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72750" name="Text Box 14"/>
          <p:cNvSpPr txBox="1">
            <a:spLocks noChangeArrowheads="1"/>
          </p:cNvSpPr>
          <p:nvPr/>
        </p:nvSpPr>
        <p:spPr bwMode="auto">
          <a:xfrm>
            <a:off x="1227138" y="2709863"/>
            <a:ext cx="147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subclass</a:t>
            </a:r>
          </a:p>
        </p:txBody>
      </p:sp>
      <p:sp>
        <p:nvSpPr>
          <p:cNvPr id="372751" name="Freeform 15"/>
          <p:cNvSpPr>
            <a:spLocks/>
          </p:cNvSpPr>
          <p:nvPr/>
        </p:nvSpPr>
        <p:spPr bwMode="auto">
          <a:xfrm>
            <a:off x="1695450" y="2400300"/>
            <a:ext cx="1643063" cy="2457450"/>
          </a:xfrm>
          <a:custGeom>
            <a:avLst/>
            <a:gdLst>
              <a:gd name="T0" fmla="*/ 0 w 1035"/>
              <a:gd name="T1" fmla="*/ 1548 h 1548"/>
              <a:gd name="T2" fmla="*/ 1020 w 1035"/>
              <a:gd name="T3" fmla="*/ 762 h 1548"/>
              <a:gd name="T4" fmla="*/ 90 w 1035"/>
              <a:gd name="T5" fmla="*/ 0 h 1548"/>
            </a:gdLst>
            <a:ahLst/>
            <a:cxnLst>
              <a:cxn ang="0">
                <a:pos x="T0" y="T1"/>
              </a:cxn>
              <a:cxn ang="0">
                <a:pos x="T2" y="T3"/>
              </a:cxn>
              <a:cxn ang="0">
                <a:pos x="T4" y="T5"/>
              </a:cxn>
            </a:cxnLst>
            <a:rect l="0" t="0" r="r" b="b"/>
            <a:pathLst>
              <a:path w="1035" h="1548">
                <a:moveTo>
                  <a:pt x="0" y="1548"/>
                </a:moveTo>
                <a:cubicBezTo>
                  <a:pt x="502" y="1284"/>
                  <a:pt x="1005" y="1020"/>
                  <a:pt x="1020" y="762"/>
                </a:cubicBezTo>
                <a:cubicBezTo>
                  <a:pt x="1035" y="504"/>
                  <a:pt x="562" y="252"/>
                  <a:pt x="90" y="0"/>
                </a:cubicBezTo>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72752" name="Line 16"/>
          <p:cNvSpPr>
            <a:spLocks noChangeShapeType="1"/>
          </p:cNvSpPr>
          <p:nvPr/>
        </p:nvSpPr>
        <p:spPr bwMode="auto">
          <a:xfrm flipH="1" flipV="1">
            <a:off x="1751013" y="2346325"/>
            <a:ext cx="420687" cy="2349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72753" name="Text Box 17"/>
          <p:cNvSpPr txBox="1">
            <a:spLocks noChangeArrowheads="1"/>
          </p:cNvSpPr>
          <p:nvPr/>
        </p:nvSpPr>
        <p:spPr bwMode="auto">
          <a:xfrm>
            <a:off x="1265238" y="3948113"/>
            <a:ext cx="67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is a</a:t>
            </a:r>
          </a:p>
        </p:txBody>
      </p:sp>
      <p:sp>
        <p:nvSpPr>
          <p:cNvPr id="372754" name="Text Box 18"/>
          <p:cNvSpPr txBox="1">
            <a:spLocks noChangeArrowheads="1"/>
          </p:cNvSpPr>
          <p:nvPr/>
        </p:nvSpPr>
        <p:spPr bwMode="auto">
          <a:xfrm>
            <a:off x="3333750" y="3311525"/>
            <a:ext cx="67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is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27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27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27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2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42" grpId="0"/>
      <p:bldP spid="372751" grpId="0" animBg="1"/>
      <p:bldP spid="372752" grpId="0" animBg="1"/>
      <p:bldP spid="3727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3"/>
          <p:cNvSpPr>
            <a:spLocks noGrp="1"/>
          </p:cNvSpPr>
          <p:nvPr>
            <p:ph type="ftr" sz="quarter" idx="10"/>
          </p:nvPr>
        </p:nvSpPr>
        <p:spPr/>
        <p:txBody>
          <a:bodyPr/>
          <a:lstStyle/>
          <a:p>
            <a:r>
              <a:rPr lang="de-DE" altLang="zh-CN"/>
              <a:t>YAGO - A Core of Semantic Knowledge</a:t>
            </a:r>
          </a:p>
        </p:txBody>
      </p:sp>
      <p:sp>
        <p:nvSpPr>
          <p:cNvPr id="9" name="幻灯片编号占位符 4"/>
          <p:cNvSpPr>
            <a:spLocks noGrp="1"/>
          </p:cNvSpPr>
          <p:nvPr>
            <p:ph type="sldNum" sz="quarter" idx="11"/>
          </p:nvPr>
        </p:nvSpPr>
        <p:spPr/>
        <p:txBody>
          <a:bodyPr/>
          <a:lstStyle/>
          <a:p>
            <a:fld id="{6AE44361-3B0D-4F47-A475-112662CC262E}" type="slidenum">
              <a:rPr lang="de-DE" altLang="zh-CN"/>
              <a:pPr/>
              <a:t>3</a:t>
            </a:fld>
            <a:endParaRPr lang="de-DE" altLang="zh-CN"/>
          </a:p>
        </p:txBody>
      </p:sp>
      <p:sp>
        <p:nvSpPr>
          <p:cNvPr id="323586" name="Rectangle 2"/>
          <p:cNvSpPr>
            <a:spLocks noGrp="1" noChangeArrowheads="1"/>
          </p:cNvSpPr>
          <p:nvPr>
            <p:ph type="title"/>
          </p:nvPr>
        </p:nvSpPr>
        <p:spPr bwMode="auto">
          <a:xfrm>
            <a:off x="468313" y="274638"/>
            <a:ext cx="6191250"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Motivation</a:t>
            </a:r>
          </a:p>
        </p:txBody>
      </p:sp>
      <p:pic>
        <p:nvPicPr>
          <p:cNvPr id="323588" name="Picture 4" descr="elvi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25" y="1766888"/>
            <a:ext cx="1847850" cy="2562225"/>
          </a:xfrm>
          <a:prstGeom prst="rect">
            <a:avLst/>
          </a:prstGeom>
          <a:noFill/>
          <a:extLst>
            <a:ext uri="{909E8E84-426E-40DD-AFC4-6F175D3DCCD1}">
              <a14:hiddenFill xmlns:a14="http://schemas.microsoft.com/office/drawing/2010/main">
                <a:solidFill>
                  <a:srgbClr val="FFFFFF"/>
                </a:solidFill>
              </a14:hiddenFill>
            </a:ext>
          </a:extLst>
        </p:spPr>
      </p:pic>
      <p:pic>
        <p:nvPicPr>
          <p:cNvPr id="323592" name="Picture 8" descr="elvis_tom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3575" y="1739900"/>
            <a:ext cx="1971675" cy="2794000"/>
          </a:xfrm>
          <a:prstGeom prst="rect">
            <a:avLst/>
          </a:prstGeom>
          <a:noFill/>
          <a:extLst>
            <a:ext uri="{909E8E84-426E-40DD-AFC4-6F175D3DCCD1}">
              <a14:hiddenFill xmlns:a14="http://schemas.microsoft.com/office/drawing/2010/main">
                <a:solidFill>
                  <a:srgbClr val="FFFFFF"/>
                </a:solidFill>
              </a14:hiddenFill>
            </a:ext>
          </a:extLst>
        </p:spPr>
      </p:pic>
      <p:sp>
        <p:nvSpPr>
          <p:cNvPr id="323593" name="AutoShape 9"/>
          <p:cNvSpPr>
            <a:spLocks noChangeArrowheads="1"/>
          </p:cNvSpPr>
          <p:nvPr/>
        </p:nvSpPr>
        <p:spPr bwMode="auto">
          <a:xfrm>
            <a:off x="3962400" y="2886075"/>
            <a:ext cx="1295400" cy="257175"/>
          </a:xfrm>
          <a:prstGeom prst="rightArrow">
            <a:avLst>
              <a:gd name="adj1" fmla="val 50000"/>
              <a:gd name="adj2" fmla="val 125926"/>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23594" name="Text Box 10"/>
          <p:cNvSpPr txBox="1">
            <a:spLocks noChangeArrowheads="1"/>
          </p:cNvSpPr>
          <p:nvPr/>
        </p:nvSpPr>
        <p:spPr bwMode="auto">
          <a:xfrm>
            <a:off x="8067675" y="2771775"/>
            <a:ext cx="809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4000">
                <a:sym typeface="Wingdings" charset="2"/>
              </a:rPr>
              <a:t></a:t>
            </a:r>
          </a:p>
        </p:txBody>
      </p:sp>
      <p:sp>
        <p:nvSpPr>
          <p:cNvPr id="323595" name="Text Box 11"/>
          <p:cNvSpPr txBox="1">
            <a:spLocks noChangeArrowheads="1"/>
          </p:cNvSpPr>
          <p:nvPr/>
        </p:nvSpPr>
        <p:spPr bwMode="auto">
          <a:xfrm>
            <a:off x="542925" y="5086350"/>
            <a:ext cx="7734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But: Maybe there are other Rock N'Roll geniuses in his generation?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35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35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35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3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3" grpId="0" animBg="1"/>
      <p:bldP spid="323594" grpId="0"/>
      <p:bldP spid="32359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页脚占位符 3"/>
          <p:cNvSpPr>
            <a:spLocks noGrp="1"/>
          </p:cNvSpPr>
          <p:nvPr>
            <p:ph type="ftr" sz="quarter" idx="10"/>
          </p:nvPr>
        </p:nvSpPr>
        <p:spPr/>
        <p:txBody>
          <a:bodyPr/>
          <a:lstStyle/>
          <a:p>
            <a:r>
              <a:rPr lang="de-DE" altLang="zh-CN"/>
              <a:t>YAGO - A Core of Semantic Knowledge</a:t>
            </a:r>
          </a:p>
        </p:txBody>
      </p:sp>
      <p:sp>
        <p:nvSpPr>
          <p:cNvPr id="17" name="幻灯片编号占位符 4"/>
          <p:cNvSpPr>
            <a:spLocks noGrp="1"/>
          </p:cNvSpPr>
          <p:nvPr>
            <p:ph type="sldNum" sz="quarter" idx="11"/>
          </p:nvPr>
        </p:nvSpPr>
        <p:spPr/>
        <p:txBody>
          <a:bodyPr/>
          <a:lstStyle/>
          <a:p>
            <a:fld id="{50BF8CD1-BFCA-3747-A377-2B9ACA93754D}" type="slidenum">
              <a:rPr lang="de-DE" altLang="zh-CN"/>
              <a:pPr/>
              <a:t>30</a:t>
            </a:fld>
            <a:endParaRPr lang="de-DE" altLang="zh-CN"/>
          </a:p>
        </p:txBody>
      </p:sp>
      <p:sp>
        <p:nvSpPr>
          <p:cNvPr id="378882" name="Rectangle 2"/>
          <p:cNvSpPr>
            <a:spLocks noGrp="1" noChangeArrowheads="1"/>
          </p:cNvSpPr>
          <p:nvPr>
            <p:ph type="title"/>
          </p:nvPr>
        </p:nvSpPr>
        <p:spPr bwMode="auto">
          <a:xfrm>
            <a:off x="468313" y="274638"/>
            <a:ext cx="6777037"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The Yago model: Logical aspects</a:t>
            </a:r>
          </a:p>
        </p:txBody>
      </p:sp>
      <p:sp>
        <p:nvSpPr>
          <p:cNvPr id="378883" name="Text Box 3"/>
          <p:cNvSpPr txBox="1">
            <a:spLocks noChangeArrowheads="1"/>
          </p:cNvSpPr>
          <p:nvPr/>
        </p:nvSpPr>
        <p:spPr bwMode="auto">
          <a:xfrm>
            <a:off x="4724400" y="1971675"/>
            <a:ext cx="34385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Axioms:</a:t>
            </a:r>
          </a:p>
          <a:p>
            <a:pPr>
              <a:spcBef>
                <a:spcPct val="50000"/>
              </a:spcBef>
            </a:pPr>
            <a:r>
              <a:rPr lang="en-US" altLang="zh-CN" b="1">
                <a:latin typeface="Courier New" charset="0"/>
              </a:rPr>
              <a:t>(x, is_a, y)</a:t>
            </a:r>
          </a:p>
          <a:p>
            <a:pPr>
              <a:spcBef>
                <a:spcPct val="50000"/>
              </a:spcBef>
            </a:pPr>
            <a:r>
              <a:rPr lang="en-US" altLang="zh-CN" b="1">
                <a:latin typeface="Courier New" charset="0"/>
              </a:rPr>
              <a:t>(y, subclass, z)</a:t>
            </a:r>
          </a:p>
          <a:p>
            <a:pPr>
              <a:spcBef>
                <a:spcPct val="50000"/>
              </a:spcBef>
            </a:pPr>
            <a:r>
              <a:rPr lang="en-US" altLang="zh-CN" b="1">
                <a:latin typeface="Courier New" charset="0"/>
              </a:rPr>
              <a:t>=&gt; (x, is_a, z)</a:t>
            </a:r>
          </a:p>
          <a:p>
            <a:pPr>
              <a:spcBef>
                <a:spcPct val="50000"/>
              </a:spcBef>
            </a:pPr>
            <a:r>
              <a:rPr lang="en-US" altLang="zh-CN" b="1">
                <a:latin typeface="Courier New" charset="0"/>
              </a:rPr>
              <a:t>...</a:t>
            </a:r>
          </a:p>
        </p:txBody>
      </p:sp>
      <p:sp>
        <p:nvSpPr>
          <p:cNvPr id="378895" name="Text Box 15"/>
          <p:cNvSpPr txBox="1">
            <a:spLocks noChangeArrowheads="1"/>
          </p:cNvSpPr>
          <p:nvPr/>
        </p:nvSpPr>
        <p:spPr bwMode="auto">
          <a:xfrm>
            <a:off x="885825" y="3810000"/>
            <a:ext cx="229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f1, f2, f3, f4, f5</a:t>
            </a:r>
          </a:p>
        </p:txBody>
      </p:sp>
      <p:sp>
        <p:nvSpPr>
          <p:cNvPr id="378896" name="Text Box 16"/>
          <p:cNvSpPr txBox="1">
            <a:spLocks noChangeArrowheads="1"/>
          </p:cNvSpPr>
          <p:nvPr/>
        </p:nvSpPr>
        <p:spPr bwMode="auto">
          <a:xfrm>
            <a:off x="1401763" y="5240338"/>
            <a:ext cx="1333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solidFill>
                  <a:srgbClr val="0000FF"/>
                </a:solidFill>
              </a:rPr>
              <a:t>f1, f2, f3</a:t>
            </a:r>
          </a:p>
        </p:txBody>
      </p:sp>
      <p:sp>
        <p:nvSpPr>
          <p:cNvPr id="378897" name="Text Box 17"/>
          <p:cNvSpPr txBox="1">
            <a:spLocks noChangeArrowheads="1"/>
          </p:cNvSpPr>
          <p:nvPr/>
        </p:nvSpPr>
        <p:spPr bwMode="auto">
          <a:xfrm>
            <a:off x="868363" y="1754188"/>
            <a:ext cx="2571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solidFill>
                  <a:srgbClr val="008000"/>
                </a:solidFill>
              </a:rPr>
              <a:t>f1, f2, f3, f4, f5, f6, f7, f8, f9, f10</a:t>
            </a:r>
          </a:p>
        </p:txBody>
      </p:sp>
      <p:sp>
        <p:nvSpPr>
          <p:cNvPr id="378898" name="Oval 18"/>
          <p:cNvSpPr>
            <a:spLocks noChangeArrowheads="1"/>
          </p:cNvSpPr>
          <p:nvPr/>
        </p:nvSpPr>
        <p:spPr bwMode="auto">
          <a:xfrm>
            <a:off x="733425" y="3609975"/>
            <a:ext cx="2590800" cy="93345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78899" name="Oval 19"/>
          <p:cNvSpPr>
            <a:spLocks noChangeArrowheads="1"/>
          </p:cNvSpPr>
          <p:nvPr/>
        </p:nvSpPr>
        <p:spPr bwMode="auto">
          <a:xfrm>
            <a:off x="1268413" y="5068888"/>
            <a:ext cx="1495425" cy="933450"/>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78900" name="Oval 20"/>
          <p:cNvSpPr>
            <a:spLocks noChangeArrowheads="1"/>
          </p:cNvSpPr>
          <p:nvPr/>
        </p:nvSpPr>
        <p:spPr bwMode="auto">
          <a:xfrm>
            <a:off x="696913" y="1449388"/>
            <a:ext cx="2790825" cy="1466850"/>
          </a:xfrm>
          <a:prstGeom prst="ellipse">
            <a:avLst/>
          </a:pr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78901" name="Line 21"/>
          <p:cNvSpPr>
            <a:spLocks noChangeShapeType="1"/>
          </p:cNvSpPr>
          <p:nvPr/>
        </p:nvSpPr>
        <p:spPr bwMode="auto">
          <a:xfrm flipH="1" flipV="1">
            <a:off x="2057400" y="2952750"/>
            <a:ext cx="9525" cy="6286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78902" name="Text Box 22"/>
          <p:cNvSpPr txBox="1">
            <a:spLocks noChangeArrowheads="1"/>
          </p:cNvSpPr>
          <p:nvPr/>
        </p:nvSpPr>
        <p:spPr bwMode="auto">
          <a:xfrm>
            <a:off x="2057400" y="3009900"/>
            <a:ext cx="176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dirty="0">
                <a:solidFill>
                  <a:srgbClr val="008000"/>
                </a:solidFill>
              </a:rPr>
              <a:t>derive facts</a:t>
            </a:r>
          </a:p>
        </p:txBody>
      </p:sp>
      <p:sp>
        <p:nvSpPr>
          <p:cNvPr id="378904" name="Line 24"/>
          <p:cNvSpPr>
            <a:spLocks noChangeShapeType="1"/>
          </p:cNvSpPr>
          <p:nvPr/>
        </p:nvSpPr>
        <p:spPr bwMode="auto">
          <a:xfrm>
            <a:off x="2047875" y="4572000"/>
            <a:ext cx="0" cy="447675"/>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78905" name="Text Box 25"/>
          <p:cNvSpPr txBox="1">
            <a:spLocks noChangeArrowheads="1"/>
          </p:cNvSpPr>
          <p:nvPr/>
        </p:nvSpPr>
        <p:spPr bwMode="auto">
          <a:xfrm>
            <a:off x="2085975" y="4581525"/>
            <a:ext cx="226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dirty="0">
                <a:solidFill>
                  <a:srgbClr val="0000FF"/>
                </a:solidFill>
              </a:rPr>
              <a:t>Eliminate facts</a:t>
            </a:r>
          </a:p>
        </p:txBody>
      </p:sp>
      <p:sp>
        <p:nvSpPr>
          <p:cNvPr id="378906" name="Text Box 26"/>
          <p:cNvSpPr txBox="1">
            <a:spLocks noChangeArrowheads="1"/>
          </p:cNvSpPr>
          <p:nvPr/>
        </p:nvSpPr>
        <p:spPr bwMode="auto">
          <a:xfrm>
            <a:off x="3095625" y="1390650"/>
            <a:ext cx="201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solidFill>
                  <a:srgbClr val="FF0000"/>
                </a:solidFill>
              </a:rPr>
              <a:t>finite, unique</a:t>
            </a:r>
          </a:p>
        </p:txBody>
      </p:sp>
      <p:sp>
        <p:nvSpPr>
          <p:cNvPr id="378907" name="Text Box 27"/>
          <p:cNvSpPr txBox="1">
            <a:spLocks noChangeArrowheads="1"/>
          </p:cNvSpPr>
          <p:nvPr/>
        </p:nvSpPr>
        <p:spPr bwMode="auto">
          <a:xfrm>
            <a:off x="2868613" y="5459413"/>
            <a:ext cx="201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solidFill>
                  <a:srgbClr val="FF0000"/>
                </a:solidFill>
              </a:rPr>
              <a:t>finite, unique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8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0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0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0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890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88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88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890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89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6" grpId="0"/>
      <p:bldP spid="378897" grpId="0"/>
      <p:bldP spid="378899" grpId="0" animBg="1"/>
      <p:bldP spid="378900" grpId="0" animBg="1"/>
      <p:bldP spid="378901" grpId="0" animBg="1"/>
      <p:bldP spid="378902" grpId="0"/>
      <p:bldP spid="378904" grpId="0" animBg="1"/>
      <p:bldP spid="378905" grpId="0"/>
      <p:bldP spid="378906" grpId="0"/>
      <p:bldP spid="37890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0"/>
          </p:nvPr>
        </p:nvSpPr>
        <p:spPr/>
        <p:txBody>
          <a:bodyPr/>
          <a:lstStyle/>
          <a:p>
            <a:r>
              <a:rPr lang="de-DE" altLang="zh-CN"/>
              <a:t>YAGO - A Core of Semantic Knowledge</a:t>
            </a:r>
          </a:p>
        </p:txBody>
      </p:sp>
      <p:sp>
        <p:nvSpPr>
          <p:cNvPr id="7" name="幻灯片编号占位符 4"/>
          <p:cNvSpPr>
            <a:spLocks noGrp="1"/>
          </p:cNvSpPr>
          <p:nvPr>
            <p:ph type="sldNum" sz="quarter" idx="11"/>
          </p:nvPr>
        </p:nvSpPr>
        <p:spPr/>
        <p:txBody>
          <a:bodyPr/>
          <a:lstStyle/>
          <a:p>
            <a:fld id="{3AA445F6-761D-2645-B334-DCB4B4F4072A}" type="slidenum">
              <a:rPr lang="de-DE" altLang="zh-CN"/>
              <a:pPr/>
              <a:t>31</a:t>
            </a:fld>
            <a:endParaRPr lang="de-DE" altLang="zh-CN"/>
          </a:p>
        </p:txBody>
      </p:sp>
      <p:sp>
        <p:nvSpPr>
          <p:cNvPr id="370690" name="Rectangle 2"/>
          <p:cNvSpPr>
            <a:spLocks noGrp="1" noChangeArrowheads="1"/>
          </p:cNvSpPr>
          <p:nvPr>
            <p:ph type="title"/>
          </p:nvPr>
        </p:nvSpPr>
        <p:spPr bwMode="auto">
          <a:xfrm>
            <a:off x="468313" y="274638"/>
            <a:ext cx="6777037"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dirty="0" smtClean="0"/>
              <a:t>Enriching YAGO </a:t>
            </a:r>
          </a:p>
        </p:txBody>
      </p:sp>
      <p:sp>
        <p:nvSpPr>
          <p:cNvPr id="370691" name="Text Box 3"/>
          <p:cNvSpPr txBox="1">
            <a:spLocks noChangeArrowheads="1"/>
          </p:cNvSpPr>
          <p:nvPr/>
        </p:nvSpPr>
        <p:spPr bwMode="auto">
          <a:xfrm>
            <a:off x="468313" y="1505396"/>
            <a:ext cx="9593440"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40000"/>
              </a:spcBef>
            </a:pPr>
            <a:r>
              <a:rPr lang="en-US" altLang="zh-CN" sz="2000" dirty="0" smtClean="0"/>
              <a:t>YAGO is designed to be extendable by new facts </a:t>
            </a:r>
            <a:endParaRPr lang="zh-CN" altLang="en-US" sz="2000" dirty="0" smtClean="0"/>
          </a:p>
          <a:p>
            <a:pPr>
              <a:spcBef>
                <a:spcPct val="40000"/>
              </a:spcBef>
            </a:pPr>
            <a:r>
              <a:rPr lang="en-US" altLang="zh-CN" sz="2000" dirty="0" smtClean="0">
                <a:solidFill>
                  <a:srgbClr val="0070C0"/>
                </a:solidFill>
              </a:rPr>
              <a:t>add the fact (</a:t>
            </a:r>
            <a:r>
              <a:rPr lang="en-US" altLang="zh-CN" sz="2000" dirty="0" err="1" smtClean="0">
                <a:solidFill>
                  <a:srgbClr val="0070C0"/>
                </a:solidFill>
              </a:rPr>
              <a:t>x,r,y</a:t>
            </a:r>
            <a:r>
              <a:rPr lang="en-US" altLang="zh-CN" sz="2000" dirty="0" smtClean="0">
                <a:solidFill>
                  <a:srgbClr val="0070C0"/>
                </a:solidFill>
              </a:rPr>
              <a:t>) </a:t>
            </a:r>
            <a:endParaRPr lang="zh-CN" altLang="en-US" sz="2000" dirty="0" smtClean="0">
              <a:solidFill>
                <a:srgbClr val="0070C0"/>
              </a:solidFill>
            </a:endParaRPr>
          </a:p>
          <a:p>
            <a:pPr>
              <a:spcBef>
                <a:spcPct val="40000"/>
              </a:spcBef>
            </a:pPr>
            <a:r>
              <a:rPr lang="en-US" altLang="zh-CN" sz="2000" dirty="0" smtClean="0">
                <a:solidFill>
                  <a:srgbClr val="0070C0"/>
                </a:solidFill>
              </a:rPr>
              <a:t>map </a:t>
            </a:r>
            <a:r>
              <a:rPr lang="en-US" altLang="zh-CN" sz="2000" dirty="0">
                <a:solidFill>
                  <a:srgbClr val="0070C0"/>
                </a:solidFill>
              </a:rPr>
              <a:t>x and y to existing entities in the YAGO </a:t>
            </a:r>
            <a:r>
              <a:rPr lang="en-US" altLang="zh-CN" sz="2000" dirty="0" smtClean="0">
                <a:solidFill>
                  <a:srgbClr val="0070C0"/>
                </a:solidFill>
              </a:rPr>
              <a:t>ontology</a:t>
            </a:r>
            <a:endParaRPr lang="zh-CN" altLang="en-US" sz="2000" dirty="0" smtClean="0">
              <a:solidFill>
                <a:srgbClr val="0070C0"/>
              </a:solidFill>
            </a:endParaRPr>
          </a:p>
          <a:p>
            <a:pPr>
              <a:spcBef>
                <a:spcPct val="40000"/>
              </a:spcBef>
            </a:pPr>
            <a:r>
              <a:rPr lang="zh-CN" altLang="en-US" sz="2000" dirty="0" smtClean="0">
                <a:solidFill>
                  <a:srgbClr val="0070C0"/>
                </a:solidFill>
              </a:rPr>
              <a:t>                               </a:t>
            </a:r>
            <a:r>
              <a:rPr lang="en-US" altLang="zh-CN" sz="2000" dirty="0">
                <a:solidFill>
                  <a:srgbClr val="0070C0"/>
                </a:solidFill>
              </a:rPr>
              <a:t>be added as new entities </a:t>
            </a:r>
            <a:endParaRPr lang="en-US" altLang="zh-CN" sz="2000" dirty="0" smtClean="0">
              <a:solidFill>
                <a:srgbClr val="0070C0"/>
              </a:solidFill>
            </a:endParaRPr>
          </a:p>
          <a:p>
            <a:pPr>
              <a:spcBef>
                <a:spcPct val="40000"/>
              </a:spcBef>
            </a:pPr>
            <a:r>
              <a:rPr lang="en-US" altLang="zh-CN" sz="2000" dirty="0">
                <a:solidFill>
                  <a:srgbClr val="0070C0"/>
                </a:solidFill>
              </a:rPr>
              <a:t>r has to be mapped to a relation in the YAGO </a:t>
            </a:r>
            <a:r>
              <a:rPr lang="en-US" altLang="zh-CN" sz="2000" dirty="0" smtClean="0">
                <a:solidFill>
                  <a:srgbClr val="0070C0"/>
                </a:solidFill>
              </a:rPr>
              <a:t>ontology</a:t>
            </a:r>
            <a:endParaRPr lang="zh-CN" altLang="en-US" sz="2000" dirty="0" smtClean="0">
              <a:solidFill>
                <a:srgbClr val="0070C0"/>
              </a:solidFill>
            </a:endParaRPr>
          </a:p>
          <a:p>
            <a:pPr>
              <a:spcBef>
                <a:spcPct val="40000"/>
              </a:spcBef>
            </a:pPr>
            <a:r>
              <a:rPr lang="en-US" altLang="zh-CN" sz="2000" dirty="0" smtClean="0">
                <a:solidFill>
                  <a:srgbClr val="0070C0"/>
                </a:solidFill>
              </a:rPr>
              <a:t> </a:t>
            </a:r>
          </a:p>
          <a:p>
            <a:pPr>
              <a:spcBef>
                <a:spcPct val="40000"/>
              </a:spcBef>
            </a:pPr>
            <a:r>
              <a:rPr lang="en-US" altLang="zh-CN" sz="2000" dirty="0">
                <a:solidFill>
                  <a:srgbClr val="0070C0"/>
                </a:solidFill>
              </a:rPr>
              <a:t>(f, </a:t>
            </a:r>
            <a:r>
              <a:rPr lang="en-US" altLang="zh-CN" sz="2000" dirty="0" err="1">
                <a:solidFill>
                  <a:srgbClr val="0070C0"/>
                </a:solidFill>
              </a:rPr>
              <a:t>foundIn</a:t>
            </a:r>
            <a:r>
              <a:rPr lang="en-US" altLang="zh-CN" sz="2000" dirty="0">
                <a:solidFill>
                  <a:srgbClr val="0070C0"/>
                </a:solidFill>
              </a:rPr>
              <a:t>, w) with confidence c </a:t>
            </a:r>
            <a:r>
              <a:rPr lang="zh-CN" altLang="en-US" sz="2000" dirty="0" smtClean="0">
                <a:solidFill>
                  <a:srgbClr val="0070C0"/>
                </a:solidFill>
              </a:rPr>
              <a:t>      </a:t>
            </a:r>
            <a:r>
              <a:rPr lang="en-US" altLang="zh-CN" sz="2000" dirty="0">
                <a:solidFill>
                  <a:srgbClr val="0070C0"/>
                </a:solidFill>
              </a:rPr>
              <a:t>add the fact together with a new </a:t>
            </a:r>
            <a:r>
              <a:rPr lang="en-US" altLang="zh-CN" sz="2000" dirty="0" smtClean="0">
                <a:solidFill>
                  <a:srgbClr val="0070C0"/>
                </a:solidFill>
                <a:latin typeface="Apple Chancery" charset="0"/>
                <a:ea typeface="Apple Chancery" charset="0"/>
                <a:cs typeface="Apple Chancery" charset="0"/>
              </a:rPr>
              <a:t>f</a:t>
            </a:r>
          </a:p>
          <a:p>
            <a:pPr>
              <a:spcBef>
                <a:spcPct val="40000"/>
              </a:spcBef>
            </a:pPr>
            <a:r>
              <a:rPr lang="en-US" altLang="zh-CN" sz="2000" dirty="0" smtClean="0"/>
              <a:t> </a:t>
            </a:r>
          </a:p>
          <a:p>
            <a:pPr>
              <a:spcBef>
                <a:spcPct val="40000"/>
              </a:spcBef>
            </a:pPr>
            <a:endParaRPr lang="en-US" altLang="zh-CN" sz="2000" dirty="0" smtClean="0"/>
          </a:p>
        </p:txBody>
      </p:sp>
      <p:cxnSp>
        <p:nvCxnSpPr>
          <p:cNvPr id="3" name="直线箭头连接符 2"/>
          <p:cNvCxnSpPr/>
          <p:nvPr/>
        </p:nvCxnSpPr>
        <p:spPr>
          <a:xfrm>
            <a:off x="1162756" y="2257778"/>
            <a:ext cx="11288" cy="1919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线箭头连接符 4"/>
          <p:cNvCxnSpPr/>
          <p:nvPr/>
        </p:nvCxnSpPr>
        <p:spPr>
          <a:xfrm>
            <a:off x="1174044" y="2675467"/>
            <a:ext cx="0" cy="609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线箭头连接符 8"/>
          <p:cNvCxnSpPr/>
          <p:nvPr/>
        </p:nvCxnSpPr>
        <p:spPr>
          <a:xfrm>
            <a:off x="1174044" y="2675467"/>
            <a:ext cx="1512712" cy="1785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3856831" y="3081867"/>
            <a:ext cx="0" cy="203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50548" y="2808978"/>
            <a:ext cx="436386" cy="369332"/>
          </a:xfrm>
          <a:prstGeom prst="rect">
            <a:avLst/>
          </a:prstGeom>
          <a:noFill/>
        </p:spPr>
        <p:txBody>
          <a:bodyPr wrap="square" rtlCol="0">
            <a:spAutoFit/>
          </a:bodyPr>
          <a:lstStyle/>
          <a:p>
            <a:r>
              <a:rPr kumimoji="1" lang="en-US" altLang="zh-CN" sz="1800" dirty="0" smtClean="0">
                <a:solidFill>
                  <a:srgbClr val="FF0000"/>
                </a:solidFill>
              </a:rPr>
              <a:t>Y</a:t>
            </a:r>
            <a:endParaRPr kumimoji="1" lang="zh-CN" altLang="en-US" sz="1800" dirty="0">
              <a:solidFill>
                <a:srgbClr val="FF0000"/>
              </a:solidFill>
            </a:endParaRPr>
          </a:p>
        </p:txBody>
      </p:sp>
      <p:sp>
        <p:nvSpPr>
          <p:cNvPr id="23" name="文本框 22"/>
          <p:cNvSpPr txBox="1"/>
          <p:nvPr/>
        </p:nvSpPr>
        <p:spPr>
          <a:xfrm>
            <a:off x="1860859" y="2712903"/>
            <a:ext cx="436386" cy="369332"/>
          </a:xfrm>
          <a:prstGeom prst="rect">
            <a:avLst/>
          </a:prstGeom>
          <a:noFill/>
        </p:spPr>
        <p:txBody>
          <a:bodyPr wrap="square" rtlCol="0">
            <a:spAutoFit/>
          </a:bodyPr>
          <a:lstStyle/>
          <a:p>
            <a:r>
              <a:rPr kumimoji="1" lang="en-US" altLang="zh-CN" sz="1800" dirty="0" smtClean="0">
                <a:solidFill>
                  <a:srgbClr val="FF0000"/>
                </a:solidFill>
              </a:rPr>
              <a:t>N</a:t>
            </a:r>
            <a:endParaRPr kumimoji="1" lang="zh-CN" altLang="en-US" sz="1800" dirty="0">
              <a:solidFill>
                <a:srgbClr val="FF0000"/>
              </a:solidFill>
            </a:endParaRPr>
          </a:p>
        </p:txBody>
      </p:sp>
      <p:cxnSp>
        <p:nvCxnSpPr>
          <p:cNvPr id="20" name="直线箭头连接符 19"/>
          <p:cNvCxnSpPr/>
          <p:nvPr/>
        </p:nvCxnSpPr>
        <p:spPr>
          <a:xfrm flipH="1">
            <a:off x="2297245" y="3558472"/>
            <a:ext cx="1123288" cy="5845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p:nvPr/>
        </p:nvCxnSpPr>
        <p:spPr>
          <a:xfrm>
            <a:off x="3443111" y="3554064"/>
            <a:ext cx="1635302" cy="6162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468563" y="3591136"/>
            <a:ext cx="436386" cy="369332"/>
          </a:xfrm>
          <a:prstGeom prst="rect">
            <a:avLst/>
          </a:prstGeom>
          <a:noFill/>
        </p:spPr>
        <p:txBody>
          <a:bodyPr wrap="square" rtlCol="0">
            <a:spAutoFit/>
          </a:bodyPr>
          <a:lstStyle/>
          <a:p>
            <a:r>
              <a:rPr kumimoji="1" lang="en-US" altLang="zh-CN" sz="1800" dirty="0" smtClean="0">
                <a:solidFill>
                  <a:srgbClr val="FF0000"/>
                </a:solidFill>
              </a:rPr>
              <a:t>Y</a:t>
            </a:r>
            <a:endParaRPr kumimoji="1" lang="zh-CN" altLang="en-US" sz="1800" dirty="0">
              <a:solidFill>
                <a:srgbClr val="FF0000"/>
              </a:solidFill>
            </a:endParaRPr>
          </a:p>
        </p:txBody>
      </p:sp>
      <p:sp>
        <p:nvSpPr>
          <p:cNvPr id="30" name="文本框 29"/>
          <p:cNvSpPr txBox="1"/>
          <p:nvPr/>
        </p:nvSpPr>
        <p:spPr>
          <a:xfrm>
            <a:off x="4383926" y="3592594"/>
            <a:ext cx="436386" cy="369332"/>
          </a:xfrm>
          <a:prstGeom prst="rect">
            <a:avLst/>
          </a:prstGeom>
          <a:noFill/>
        </p:spPr>
        <p:txBody>
          <a:bodyPr wrap="square" rtlCol="0">
            <a:spAutoFit/>
          </a:bodyPr>
          <a:lstStyle/>
          <a:p>
            <a:r>
              <a:rPr kumimoji="1" lang="en-US" altLang="zh-CN" sz="1800" dirty="0" smtClean="0">
                <a:solidFill>
                  <a:srgbClr val="FF0000"/>
                </a:solidFill>
              </a:rPr>
              <a:t>N</a:t>
            </a:r>
            <a:endParaRPr kumimoji="1" lang="zh-CN" altLang="en-US" sz="1800" dirty="0">
              <a:solidFill>
                <a:srgbClr val="FF0000"/>
              </a:solidFill>
            </a:endParaRPr>
          </a:p>
        </p:txBody>
      </p:sp>
      <p:pic>
        <p:nvPicPr>
          <p:cNvPr id="25" name="图片 24"/>
          <p:cNvPicPr>
            <a:picLocks noChangeAspect="1"/>
          </p:cNvPicPr>
          <p:nvPr/>
        </p:nvPicPr>
        <p:blipFill>
          <a:blip r:embed="rId3"/>
          <a:stretch>
            <a:fillRect/>
          </a:stretch>
        </p:blipFill>
        <p:spPr>
          <a:xfrm>
            <a:off x="3043239" y="4368800"/>
            <a:ext cx="5461000" cy="2489200"/>
          </a:xfrm>
          <a:prstGeom prst="rect">
            <a:avLst/>
          </a:prstGeom>
        </p:spPr>
      </p:pic>
    </p:spTree>
    <p:extLst>
      <p:ext uri="{BB962C8B-B14F-4D97-AF65-F5344CB8AC3E}">
        <p14:creationId xmlns:p14="http://schemas.microsoft.com/office/powerpoint/2010/main" val="194873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de-DE" altLang="zh-CN"/>
              <a:t>YAGO - A Core of Semantic Knowledge</a:t>
            </a:r>
          </a:p>
        </p:txBody>
      </p:sp>
      <p:sp>
        <p:nvSpPr>
          <p:cNvPr id="5" name="幻灯片编号占位符 4"/>
          <p:cNvSpPr>
            <a:spLocks noGrp="1"/>
          </p:cNvSpPr>
          <p:nvPr>
            <p:ph type="sldNum" sz="quarter" idx="11"/>
          </p:nvPr>
        </p:nvSpPr>
        <p:spPr/>
        <p:txBody>
          <a:bodyPr/>
          <a:lstStyle/>
          <a:p>
            <a:fld id="{5EC145DB-C9D7-D649-9EB1-CE121E09D348}" type="slidenum">
              <a:rPr lang="de-DE" altLang="zh-CN"/>
              <a:pPr/>
              <a:t>32</a:t>
            </a:fld>
            <a:endParaRPr lang="de-DE" altLang="zh-CN"/>
          </a:p>
        </p:txBody>
      </p:sp>
      <p:sp>
        <p:nvSpPr>
          <p:cNvPr id="18434" name="Rectangle 2"/>
          <p:cNvSpPr>
            <a:spLocks noGrp="1" noChangeArrowheads="1"/>
          </p:cNvSpPr>
          <p:nvPr>
            <p:ph type="title"/>
          </p:nvPr>
        </p:nvSpPr>
        <p:spPr bwMode="auto">
          <a:xfrm>
            <a:off x="468313" y="274638"/>
            <a:ext cx="6191250"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endParaRPr lang="en-US" altLang="zh-CN" sz="2600" dirty="0"/>
          </a:p>
        </p:txBody>
      </p:sp>
      <p:sp>
        <p:nvSpPr>
          <p:cNvPr id="18435" name="Rectangle 3"/>
          <p:cNvSpPr>
            <a:spLocks noGrp="1" noChangeArrowheads="1"/>
          </p:cNvSpPr>
          <p:nvPr>
            <p:ph type="body" idx="1"/>
          </p:nvPr>
        </p:nvSpPr>
        <p:spPr bwMode="auto">
          <a:xfrm>
            <a:off x="2049463" y="3135313"/>
            <a:ext cx="4610100" cy="331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marL="609600" indent="-609600" algn="dist">
              <a:spcBef>
                <a:spcPct val="50000"/>
              </a:spcBef>
              <a:buClr>
                <a:schemeClr val="tx1"/>
              </a:buClr>
            </a:pPr>
            <a:r>
              <a:rPr lang="en-US" altLang="zh-CN" sz="3200" dirty="0" smtClean="0">
                <a:latin typeface="+mn-ea"/>
                <a:cs typeface="HanziPen SC" charset="-122"/>
              </a:rPr>
              <a:t>Thank you for listening!</a:t>
            </a:r>
            <a:endParaRPr lang="en-US" altLang="zh-CN" sz="3200" dirty="0">
              <a:latin typeface="+mn-ea"/>
              <a:cs typeface="HanziPen SC" charset="-122"/>
            </a:endParaRPr>
          </a:p>
        </p:txBody>
      </p:sp>
    </p:spTree>
    <p:extLst>
      <p:ext uri="{BB962C8B-B14F-4D97-AF65-F5344CB8AC3E}">
        <p14:creationId xmlns:p14="http://schemas.microsoft.com/office/powerpoint/2010/main" val="14566999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3"/>
          <p:cNvSpPr>
            <a:spLocks noGrp="1"/>
          </p:cNvSpPr>
          <p:nvPr>
            <p:ph type="ftr" sz="quarter" idx="10"/>
          </p:nvPr>
        </p:nvSpPr>
        <p:spPr/>
        <p:txBody>
          <a:bodyPr/>
          <a:lstStyle/>
          <a:p>
            <a:r>
              <a:rPr lang="de-DE" altLang="zh-CN"/>
              <a:t>YAGO - A Core of Semantic Knowledge</a:t>
            </a:r>
          </a:p>
        </p:txBody>
      </p:sp>
      <p:sp>
        <p:nvSpPr>
          <p:cNvPr id="11" name="幻灯片编号占位符 4"/>
          <p:cNvSpPr>
            <a:spLocks noGrp="1"/>
          </p:cNvSpPr>
          <p:nvPr>
            <p:ph type="sldNum" sz="quarter" idx="11"/>
          </p:nvPr>
        </p:nvSpPr>
        <p:spPr/>
        <p:txBody>
          <a:bodyPr/>
          <a:lstStyle/>
          <a:p>
            <a:fld id="{96476EAE-3006-574D-AD93-C50F23AF9F72}" type="slidenum">
              <a:rPr lang="de-DE" altLang="zh-CN"/>
              <a:pPr/>
              <a:t>33</a:t>
            </a:fld>
            <a:endParaRPr lang="de-DE" altLang="zh-CN"/>
          </a:p>
        </p:txBody>
      </p:sp>
      <p:sp>
        <p:nvSpPr>
          <p:cNvPr id="380930" name="Rectangle 2"/>
          <p:cNvSpPr>
            <a:spLocks noGrp="1" noChangeArrowheads="1"/>
          </p:cNvSpPr>
          <p:nvPr>
            <p:ph type="title"/>
          </p:nvPr>
        </p:nvSpPr>
        <p:spPr bwMode="auto">
          <a:xfrm>
            <a:off x="468313" y="274638"/>
            <a:ext cx="6777037"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Other singers of Elvis' generation</a:t>
            </a:r>
          </a:p>
        </p:txBody>
      </p:sp>
      <p:sp>
        <p:nvSpPr>
          <p:cNvPr id="380944" name="Text Box 16">
            <a:hlinkClick r:id="rId3"/>
          </p:cNvPr>
          <p:cNvSpPr txBox="1">
            <a:spLocks noChangeArrowheads="1"/>
          </p:cNvSpPr>
          <p:nvPr/>
        </p:nvSpPr>
        <p:spPr bwMode="auto">
          <a:xfrm>
            <a:off x="447675" y="2381250"/>
            <a:ext cx="800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a:t>http://www.mpi-inf.mpg.de/yago</a:t>
            </a:r>
          </a:p>
        </p:txBody>
      </p:sp>
      <p:sp>
        <p:nvSpPr>
          <p:cNvPr id="380945" name="Text Box 17"/>
          <p:cNvSpPr txBox="1">
            <a:spLocks noChangeArrowheads="1"/>
          </p:cNvSpPr>
          <p:nvPr/>
        </p:nvSpPr>
        <p:spPr bwMode="auto">
          <a:xfrm>
            <a:off x="571500" y="3438525"/>
            <a:ext cx="55054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b="1">
                <a:solidFill>
                  <a:srgbClr val="FF0000"/>
                </a:solidFill>
                <a:latin typeface="Courier New" charset="0"/>
              </a:rPr>
              <a:t>"Elvis Presley" bornInYear $year</a:t>
            </a:r>
          </a:p>
          <a:p>
            <a:pPr>
              <a:spcBef>
                <a:spcPct val="50000"/>
              </a:spcBef>
            </a:pPr>
            <a:r>
              <a:rPr lang="en-US" altLang="zh-CN" sz="2000" b="1">
                <a:solidFill>
                  <a:srgbClr val="FF0000"/>
                </a:solidFill>
                <a:latin typeface="Courier New" charset="0"/>
              </a:rPr>
              <a:t>$other bornInYear $year</a:t>
            </a:r>
          </a:p>
          <a:p>
            <a:pPr>
              <a:spcBef>
                <a:spcPct val="50000"/>
              </a:spcBef>
            </a:pPr>
            <a:r>
              <a:rPr lang="en-US" altLang="zh-CN" sz="2000" b="1">
                <a:solidFill>
                  <a:srgbClr val="FF0000"/>
                </a:solidFill>
                <a:latin typeface="Courier New" charset="0"/>
              </a:rPr>
              <a:t>$other isa singer</a:t>
            </a:r>
            <a:endParaRPr lang="en-US" altLang="zh-CN" sz="2000" b="1">
              <a:latin typeface="Courier New" charset="0"/>
            </a:endParaRPr>
          </a:p>
        </p:txBody>
      </p:sp>
      <p:sp>
        <p:nvSpPr>
          <p:cNvPr id="380946" name="Text Box 18"/>
          <p:cNvSpPr txBox="1">
            <a:spLocks noChangeArrowheads="1"/>
          </p:cNvSpPr>
          <p:nvPr/>
        </p:nvSpPr>
        <p:spPr bwMode="auto">
          <a:xfrm>
            <a:off x="428625" y="3038475"/>
            <a:ext cx="3257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a:t>Enter your Yago Query:</a:t>
            </a:r>
          </a:p>
        </p:txBody>
      </p:sp>
      <p:sp>
        <p:nvSpPr>
          <p:cNvPr id="380947" name="Text Box 19"/>
          <p:cNvSpPr txBox="1">
            <a:spLocks noChangeArrowheads="1"/>
          </p:cNvSpPr>
          <p:nvPr/>
        </p:nvSpPr>
        <p:spPr bwMode="auto">
          <a:xfrm>
            <a:off x="561975" y="1590675"/>
            <a:ext cx="821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Which other singer was born in the same year as Elvis?</a:t>
            </a:r>
          </a:p>
        </p:txBody>
      </p:sp>
      <p:sp>
        <p:nvSpPr>
          <p:cNvPr id="380948" name="Line 20"/>
          <p:cNvSpPr>
            <a:spLocks noChangeShapeType="1"/>
          </p:cNvSpPr>
          <p:nvPr/>
        </p:nvSpPr>
        <p:spPr bwMode="auto">
          <a:xfrm>
            <a:off x="0" y="2571750"/>
            <a:ext cx="514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80949" name="Line 21"/>
          <p:cNvSpPr>
            <a:spLocks noChangeShapeType="1"/>
          </p:cNvSpPr>
          <p:nvPr/>
        </p:nvSpPr>
        <p:spPr bwMode="auto">
          <a:xfrm>
            <a:off x="4152900" y="2590800"/>
            <a:ext cx="49911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80951" name="Rectangle 23"/>
          <p:cNvSpPr>
            <a:spLocks noChangeArrowheads="1"/>
          </p:cNvSpPr>
          <p:nvPr/>
        </p:nvSpPr>
        <p:spPr bwMode="auto">
          <a:xfrm>
            <a:off x="495300" y="3362325"/>
            <a:ext cx="5629275" cy="30099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09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09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09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09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095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0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44" grpId="0"/>
      <p:bldP spid="380945" grpId="0"/>
      <p:bldP spid="380946" grpId="0"/>
      <p:bldP spid="380948" grpId="0" animBg="1"/>
      <p:bldP spid="380949" grpId="0" animBg="1"/>
      <p:bldP spid="38095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3"/>
          <p:cNvSpPr>
            <a:spLocks noGrp="1"/>
          </p:cNvSpPr>
          <p:nvPr>
            <p:ph type="ftr" sz="quarter" idx="10"/>
          </p:nvPr>
        </p:nvSpPr>
        <p:spPr/>
        <p:txBody>
          <a:bodyPr/>
          <a:lstStyle/>
          <a:p>
            <a:r>
              <a:rPr lang="de-DE" altLang="zh-CN"/>
              <a:t>YAGO - A Core of Semantic Knowledge</a:t>
            </a:r>
          </a:p>
        </p:txBody>
      </p:sp>
      <p:sp>
        <p:nvSpPr>
          <p:cNvPr id="4" name="幻灯片编号占位符 4"/>
          <p:cNvSpPr>
            <a:spLocks noGrp="1"/>
          </p:cNvSpPr>
          <p:nvPr>
            <p:ph type="sldNum" sz="quarter" idx="11"/>
          </p:nvPr>
        </p:nvSpPr>
        <p:spPr/>
        <p:txBody>
          <a:bodyPr/>
          <a:lstStyle/>
          <a:p>
            <a:fld id="{2072542D-025E-3445-BBD1-5360164AD9A8}" type="slidenum">
              <a:rPr lang="de-DE" altLang="zh-CN"/>
              <a:pPr/>
              <a:t>34</a:t>
            </a:fld>
            <a:endParaRPr lang="de-DE" altLang="zh-CN"/>
          </a:p>
        </p:txBody>
      </p:sp>
      <p:pic>
        <p:nvPicPr>
          <p:cNvPr id="40039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3"/>
          <p:cNvSpPr>
            <a:spLocks noGrp="1"/>
          </p:cNvSpPr>
          <p:nvPr>
            <p:ph type="ftr" sz="quarter" idx="10"/>
          </p:nvPr>
        </p:nvSpPr>
        <p:spPr/>
        <p:txBody>
          <a:bodyPr/>
          <a:lstStyle/>
          <a:p>
            <a:r>
              <a:rPr lang="de-DE" altLang="zh-CN"/>
              <a:t>YAGO - A Core of Semantic Knowledge</a:t>
            </a:r>
          </a:p>
        </p:txBody>
      </p:sp>
      <p:sp>
        <p:nvSpPr>
          <p:cNvPr id="4" name="幻灯片编号占位符 4"/>
          <p:cNvSpPr>
            <a:spLocks noGrp="1"/>
          </p:cNvSpPr>
          <p:nvPr>
            <p:ph type="sldNum" sz="quarter" idx="11"/>
          </p:nvPr>
        </p:nvSpPr>
        <p:spPr/>
        <p:txBody>
          <a:bodyPr/>
          <a:lstStyle/>
          <a:p>
            <a:fld id="{7ACA52BF-559A-4B40-937A-1856E7CA1A50}" type="slidenum">
              <a:rPr lang="de-DE" altLang="zh-CN"/>
              <a:pPr/>
              <a:t>35</a:t>
            </a:fld>
            <a:endParaRPr lang="de-DE" altLang="zh-CN"/>
          </a:p>
        </p:txBody>
      </p:sp>
      <p:pic>
        <p:nvPicPr>
          <p:cNvPr id="4024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3"/>
          <p:cNvSpPr>
            <a:spLocks noGrp="1"/>
          </p:cNvSpPr>
          <p:nvPr>
            <p:ph type="ftr" sz="quarter" idx="10"/>
          </p:nvPr>
        </p:nvSpPr>
        <p:spPr/>
        <p:txBody>
          <a:bodyPr/>
          <a:lstStyle/>
          <a:p>
            <a:r>
              <a:rPr lang="de-DE" altLang="zh-CN"/>
              <a:t>YAGO - A Core of Semantic Knowledge</a:t>
            </a:r>
          </a:p>
        </p:txBody>
      </p:sp>
      <p:sp>
        <p:nvSpPr>
          <p:cNvPr id="9" name="幻灯片编号占位符 4"/>
          <p:cNvSpPr>
            <a:spLocks noGrp="1"/>
          </p:cNvSpPr>
          <p:nvPr>
            <p:ph type="sldNum" sz="quarter" idx="11"/>
          </p:nvPr>
        </p:nvSpPr>
        <p:spPr/>
        <p:txBody>
          <a:bodyPr/>
          <a:lstStyle/>
          <a:p>
            <a:fld id="{2F58A086-03E9-5147-B0D5-EF66987AAA3E}" type="slidenum">
              <a:rPr lang="de-DE" altLang="zh-CN"/>
              <a:pPr/>
              <a:t>36</a:t>
            </a:fld>
            <a:endParaRPr lang="de-DE" altLang="zh-CN"/>
          </a:p>
        </p:txBody>
      </p:sp>
      <p:pic>
        <p:nvPicPr>
          <p:cNvPr id="40448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04483" name="Rectangle 3"/>
          <p:cNvSpPr>
            <a:spLocks noChangeArrowheads="1"/>
          </p:cNvSpPr>
          <p:nvPr/>
        </p:nvSpPr>
        <p:spPr bwMode="auto">
          <a:xfrm>
            <a:off x="3190875" y="2952750"/>
            <a:ext cx="2676525" cy="8667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04484" name="Text Box 4"/>
          <p:cNvSpPr txBox="1">
            <a:spLocks noChangeArrowheads="1"/>
          </p:cNvSpPr>
          <p:nvPr/>
        </p:nvSpPr>
        <p:spPr bwMode="auto">
          <a:xfrm>
            <a:off x="3286125" y="3552825"/>
            <a:ext cx="2476500" cy="2238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800">
                <a:latin typeface="Microsoft Sans Serif" charset="0"/>
              </a:rPr>
              <a:t>YAGO – A Core of Semantic Knowledge - Opera</a:t>
            </a:r>
          </a:p>
        </p:txBody>
      </p:sp>
      <p:pic>
        <p:nvPicPr>
          <p:cNvPr id="404485" name="Picture 5" descr="pwer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75" y="3057525"/>
            <a:ext cx="361950" cy="365125"/>
          </a:xfrm>
          <a:prstGeom prst="rect">
            <a:avLst/>
          </a:prstGeom>
          <a:noFill/>
          <a:extLst>
            <a:ext uri="{909E8E84-426E-40DD-AFC4-6F175D3DCCD1}">
              <a14:hiddenFill xmlns:a14="http://schemas.microsoft.com/office/drawing/2010/main">
                <a:solidFill>
                  <a:srgbClr val="FFFFFF"/>
                </a:solidFill>
              </a14:hiddenFill>
            </a:ext>
          </a:extLst>
        </p:spPr>
      </p:pic>
      <p:pic>
        <p:nvPicPr>
          <p:cNvPr id="404487" name="Picture 7" descr="opera_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5325" y="3057525"/>
            <a:ext cx="361950" cy="361950"/>
          </a:xfrm>
          <a:prstGeom prst="rect">
            <a:avLst/>
          </a:prstGeom>
          <a:noFill/>
          <a:extLst>
            <a:ext uri="{909E8E84-426E-40DD-AFC4-6F175D3DCCD1}">
              <a14:hiddenFill xmlns:a14="http://schemas.microsoft.com/office/drawing/2010/main">
                <a:solidFill>
                  <a:srgbClr val="FFFFFF"/>
                </a:solidFill>
              </a14:hiddenFill>
            </a:ext>
          </a:extLst>
        </p:spPr>
      </p:pic>
      <p:sp>
        <p:nvSpPr>
          <p:cNvPr id="404488" name="Rectangle 8"/>
          <p:cNvSpPr>
            <a:spLocks noChangeArrowheads="1"/>
          </p:cNvSpPr>
          <p:nvPr/>
        </p:nvSpPr>
        <p:spPr bwMode="auto">
          <a:xfrm>
            <a:off x="4495800" y="3038475"/>
            <a:ext cx="371475" cy="371475"/>
          </a:xfrm>
          <a:prstGeom prst="rect">
            <a:avLst/>
          </a:prstGeom>
          <a:noFill/>
          <a:ln w="25400">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3"/>
          <p:cNvSpPr>
            <a:spLocks noGrp="1"/>
          </p:cNvSpPr>
          <p:nvPr>
            <p:ph type="ftr" sz="quarter" idx="10"/>
          </p:nvPr>
        </p:nvSpPr>
        <p:spPr/>
        <p:txBody>
          <a:bodyPr/>
          <a:lstStyle/>
          <a:p>
            <a:r>
              <a:rPr lang="de-DE" altLang="zh-CN"/>
              <a:t>YAGO - A Core of Semantic Knowledge</a:t>
            </a:r>
          </a:p>
        </p:txBody>
      </p:sp>
      <p:sp>
        <p:nvSpPr>
          <p:cNvPr id="4" name="幻灯片编号占位符 4"/>
          <p:cNvSpPr>
            <a:spLocks noGrp="1"/>
          </p:cNvSpPr>
          <p:nvPr>
            <p:ph type="sldNum" sz="quarter" idx="11"/>
          </p:nvPr>
        </p:nvSpPr>
        <p:spPr/>
        <p:txBody>
          <a:bodyPr/>
          <a:lstStyle/>
          <a:p>
            <a:fld id="{A1E7EEAC-A474-3B41-B0B3-C16FFFD115A0}" type="slidenum">
              <a:rPr lang="de-DE" altLang="zh-CN"/>
              <a:pPr/>
              <a:t>37</a:t>
            </a:fld>
            <a:endParaRPr lang="de-DE" altLang="zh-CN"/>
          </a:p>
        </p:txBody>
      </p:sp>
      <p:pic>
        <p:nvPicPr>
          <p:cNvPr id="40653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3"/>
          <p:cNvSpPr>
            <a:spLocks noGrp="1"/>
          </p:cNvSpPr>
          <p:nvPr>
            <p:ph type="ftr" sz="quarter" idx="10"/>
          </p:nvPr>
        </p:nvSpPr>
        <p:spPr/>
        <p:txBody>
          <a:bodyPr/>
          <a:lstStyle/>
          <a:p>
            <a:r>
              <a:rPr lang="de-DE" altLang="zh-CN"/>
              <a:t>YAGO - A Core of Semantic Knowledge</a:t>
            </a:r>
          </a:p>
        </p:txBody>
      </p:sp>
      <p:sp>
        <p:nvSpPr>
          <p:cNvPr id="4" name="幻灯片编号占位符 4"/>
          <p:cNvSpPr>
            <a:spLocks noGrp="1"/>
          </p:cNvSpPr>
          <p:nvPr>
            <p:ph type="sldNum" sz="quarter" idx="11"/>
          </p:nvPr>
        </p:nvSpPr>
        <p:spPr/>
        <p:txBody>
          <a:bodyPr/>
          <a:lstStyle/>
          <a:p>
            <a:fld id="{FE411343-9D72-9F41-BFBF-D2E147DEC298}" type="slidenum">
              <a:rPr lang="de-DE" altLang="zh-CN"/>
              <a:pPr/>
              <a:t>38</a:t>
            </a:fld>
            <a:endParaRPr lang="de-DE" altLang="zh-CN"/>
          </a:p>
        </p:txBody>
      </p:sp>
      <p:pic>
        <p:nvPicPr>
          <p:cNvPr id="408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3"/>
          <p:cNvSpPr>
            <a:spLocks noGrp="1"/>
          </p:cNvSpPr>
          <p:nvPr>
            <p:ph type="ftr" sz="quarter" idx="10"/>
          </p:nvPr>
        </p:nvSpPr>
        <p:spPr/>
        <p:txBody>
          <a:bodyPr/>
          <a:lstStyle/>
          <a:p>
            <a:r>
              <a:rPr lang="de-DE" altLang="zh-CN"/>
              <a:t>YAGO - A Core of Semantic Knowledge</a:t>
            </a:r>
          </a:p>
        </p:txBody>
      </p:sp>
      <p:sp>
        <p:nvSpPr>
          <p:cNvPr id="4" name="幻灯片编号占位符 4"/>
          <p:cNvSpPr>
            <a:spLocks noGrp="1"/>
          </p:cNvSpPr>
          <p:nvPr>
            <p:ph type="sldNum" sz="quarter" idx="11"/>
          </p:nvPr>
        </p:nvSpPr>
        <p:spPr/>
        <p:txBody>
          <a:bodyPr/>
          <a:lstStyle/>
          <a:p>
            <a:fld id="{720B5BA8-3B62-9049-AE7B-2A252563CFF9}" type="slidenum">
              <a:rPr lang="de-DE" altLang="zh-CN"/>
              <a:pPr/>
              <a:t>39</a:t>
            </a:fld>
            <a:endParaRPr lang="de-DE" altLang="zh-CN"/>
          </a:p>
        </p:txBody>
      </p:sp>
      <p:pic>
        <p:nvPicPr>
          <p:cNvPr id="410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3"/>
          <p:cNvSpPr>
            <a:spLocks noGrp="1"/>
          </p:cNvSpPr>
          <p:nvPr>
            <p:ph type="ftr" sz="quarter" idx="10"/>
          </p:nvPr>
        </p:nvSpPr>
        <p:spPr/>
        <p:txBody>
          <a:bodyPr/>
          <a:lstStyle/>
          <a:p>
            <a:r>
              <a:rPr lang="de-DE" altLang="zh-CN"/>
              <a:t>YAGO - A Core of Semantic Knowledge</a:t>
            </a:r>
          </a:p>
        </p:txBody>
      </p:sp>
      <p:sp>
        <p:nvSpPr>
          <p:cNvPr id="9" name="幻灯片编号占位符 4"/>
          <p:cNvSpPr>
            <a:spLocks noGrp="1"/>
          </p:cNvSpPr>
          <p:nvPr>
            <p:ph type="sldNum" sz="quarter" idx="11"/>
          </p:nvPr>
        </p:nvSpPr>
        <p:spPr/>
        <p:txBody>
          <a:bodyPr/>
          <a:lstStyle/>
          <a:p>
            <a:fld id="{71823FB1-EDF0-A04B-B6AB-E93E727956D9}" type="slidenum">
              <a:rPr lang="de-DE" altLang="zh-CN"/>
              <a:pPr/>
              <a:t>4</a:t>
            </a:fld>
            <a:endParaRPr lang="de-DE" altLang="zh-CN"/>
          </a:p>
        </p:txBody>
      </p:sp>
      <p:sp>
        <p:nvSpPr>
          <p:cNvPr id="181250" name="Rectangle 2"/>
          <p:cNvSpPr>
            <a:spLocks noGrp="1" noChangeArrowheads="1"/>
          </p:cNvSpPr>
          <p:nvPr>
            <p:ph type="title"/>
          </p:nvPr>
        </p:nvSpPr>
        <p:spPr bwMode="auto">
          <a:xfrm>
            <a:off x="468313" y="274638"/>
            <a:ext cx="6191250"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Usual solution</a:t>
            </a:r>
          </a:p>
        </p:txBody>
      </p:sp>
      <p:pic>
        <p:nvPicPr>
          <p:cNvPr id="181253" name="Picture 5" descr="goo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 y="1333500"/>
            <a:ext cx="2376488" cy="947738"/>
          </a:xfrm>
          <a:prstGeom prst="rect">
            <a:avLst/>
          </a:prstGeom>
          <a:noFill/>
          <a:extLst>
            <a:ext uri="{909E8E84-426E-40DD-AFC4-6F175D3DCCD1}">
              <a14:hiddenFill xmlns:a14="http://schemas.microsoft.com/office/drawing/2010/main">
                <a:solidFill>
                  <a:srgbClr val="FFFFFF"/>
                </a:solidFill>
              </a14:hiddenFill>
            </a:ext>
          </a:extLst>
        </p:spPr>
      </p:pic>
      <p:sp>
        <p:nvSpPr>
          <p:cNvPr id="181254" name="Text Box 6"/>
          <p:cNvSpPr txBox="1">
            <a:spLocks noChangeArrowheads="1"/>
          </p:cNvSpPr>
          <p:nvPr/>
        </p:nvSpPr>
        <p:spPr bwMode="auto">
          <a:xfrm>
            <a:off x="388938" y="2274888"/>
            <a:ext cx="8372475" cy="4953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dirty="0"/>
              <a:t>Which other singers were born when Elvis was born?</a:t>
            </a:r>
          </a:p>
        </p:txBody>
      </p:sp>
      <p:sp>
        <p:nvSpPr>
          <p:cNvPr id="181268" name="Text Box 20"/>
          <p:cNvSpPr txBox="1">
            <a:spLocks noChangeArrowheads="1"/>
          </p:cNvSpPr>
          <p:nvPr/>
        </p:nvSpPr>
        <p:spPr bwMode="auto">
          <a:xfrm>
            <a:off x="130175" y="3689350"/>
            <a:ext cx="8829675"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u="sng" dirty="0">
                <a:solidFill>
                  <a:srgbClr val="0000FF"/>
                </a:solidFill>
              </a:rPr>
              <a:t>Elvis Presley - Wikipedia, the free encyclopedia</a:t>
            </a:r>
          </a:p>
          <a:p>
            <a:pPr>
              <a:spcBef>
                <a:spcPct val="50000"/>
              </a:spcBef>
            </a:pPr>
            <a:r>
              <a:rPr lang="en-US" altLang="zh-CN" sz="1600" b="1" dirty="0"/>
              <a:t>Elvis</a:t>
            </a:r>
            <a:r>
              <a:rPr lang="en-US" altLang="zh-CN" sz="1600" dirty="0"/>
              <a:t> Presley was </a:t>
            </a:r>
            <a:r>
              <a:rPr lang="en-US" altLang="zh-CN" sz="1600" b="1" dirty="0"/>
              <a:t>born</a:t>
            </a:r>
            <a:r>
              <a:rPr lang="en-US" altLang="zh-CN" sz="1600" dirty="0"/>
              <a:t> on January 8, 1935 at around 4:35 a.m. in a two-room ... </a:t>
            </a:r>
            <a:r>
              <a:rPr lang="en-US" altLang="zh-CN" sz="1600" b="1" dirty="0"/>
              <a:t>Other</a:t>
            </a:r>
            <a:r>
              <a:rPr lang="en-US" altLang="zh-CN" sz="1600" dirty="0"/>
              <a:t> </a:t>
            </a:r>
            <a:r>
              <a:rPr lang="en-US" altLang="zh-CN" sz="1600" b="1" dirty="0"/>
              <a:t>singers</a:t>
            </a:r>
            <a:r>
              <a:rPr lang="en-US" altLang="zh-CN" sz="1600" dirty="0"/>
              <a:t> had been doing this for generations, but they </a:t>
            </a:r>
            <a:r>
              <a:rPr lang="en-US" altLang="zh-CN" sz="1600" b="1" dirty="0"/>
              <a:t>were</a:t>
            </a:r>
            <a:r>
              <a:rPr lang="en-US" altLang="zh-CN" sz="1600" dirty="0"/>
              <a:t> black. ...</a:t>
            </a:r>
          </a:p>
          <a:p>
            <a:pPr>
              <a:spcBef>
                <a:spcPct val="50000"/>
              </a:spcBef>
            </a:pPr>
            <a:r>
              <a:rPr lang="en-US" altLang="zh-CN" sz="1600" dirty="0" err="1">
                <a:solidFill>
                  <a:srgbClr val="008000"/>
                </a:solidFill>
              </a:rPr>
              <a:t>en.wikipedia.org</a:t>
            </a:r>
            <a:r>
              <a:rPr lang="en-US" altLang="zh-CN" sz="1600" dirty="0">
                <a:solidFill>
                  <a:srgbClr val="008000"/>
                </a:solidFill>
              </a:rPr>
              <a:t>/wiki/</a:t>
            </a:r>
            <a:r>
              <a:rPr lang="en-US" altLang="zh-CN" sz="1600" dirty="0" err="1">
                <a:solidFill>
                  <a:srgbClr val="008000"/>
                </a:solidFill>
              </a:rPr>
              <a:t>Elvis_Presley</a:t>
            </a:r>
            <a:r>
              <a:rPr lang="en-US" altLang="zh-CN" sz="1600" dirty="0"/>
              <a:t>     </a:t>
            </a:r>
            <a:r>
              <a:rPr lang="en-US" altLang="zh-CN" sz="1600" u="sng" dirty="0">
                <a:solidFill>
                  <a:srgbClr val="0000FF"/>
                </a:solidFill>
              </a:rPr>
              <a:t>Cached</a:t>
            </a:r>
            <a:r>
              <a:rPr lang="en-US" altLang="zh-CN" sz="1600" dirty="0"/>
              <a:t>    </a:t>
            </a:r>
            <a:r>
              <a:rPr lang="en-US" altLang="zh-CN" sz="1600" u="sng" dirty="0">
                <a:solidFill>
                  <a:srgbClr val="0000FF"/>
                </a:solidFill>
              </a:rPr>
              <a:t>Similar pages</a:t>
            </a:r>
          </a:p>
        </p:txBody>
      </p:sp>
      <p:sp>
        <p:nvSpPr>
          <p:cNvPr id="181270" name="Text Box 22"/>
          <p:cNvSpPr txBox="1">
            <a:spLocks noChangeArrowheads="1"/>
          </p:cNvSpPr>
          <p:nvPr/>
        </p:nvSpPr>
        <p:spPr bwMode="auto">
          <a:xfrm>
            <a:off x="1943100" y="2905125"/>
            <a:ext cx="2305050" cy="374650"/>
          </a:xfrm>
          <a:prstGeom prst="rect">
            <a:avLst/>
          </a:prstGeom>
          <a:solidFill>
            <a:srgbClr val="C0C0C0"/>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600"/>
              <a:t>Google Search</a:t>
            </a:r>
          </a:p>
        </p:txBody>
      </p:sp>
      <p:sp>
        <p:nvSpPr>
          <p:cNvPr id="181271" name="Text Box 23"/>
          <p:cNvSpPr txBox="1">
            <a:spLocks noChangeArrowheads="1"/>
          </p:cNvSpPr>
          <p:nvPr/>
        </p:nvSpPr>
        <p:spPr bwMode="auto">
          <a:xfrm>
            <a:off x="4459288" y="2897188"/>
            <a:ext cx="1943100" cy="374650"/>
          </a:xfrm>
          <a:prstGeom prst="rect">
            <a:avLst/>
          </a:prstGeom>
          <a:solidFill>
            <a:srgbClr val="C0C0C0"/>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600"/>
              <a:t>I'm Feeling Lucky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6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3"/>
          <p:cNvSpPr>
            <a:spLocks noGrp="1"/>
          </p:cNvSpPr>
          <p:nvPr>
            <p:ph type="ftr" sz="quarter" idx="10"/>
          </p:nvPr>
        </p:nvSpPr>
        <p:spPr/>
        <p:txBody>
          <a:bodyPr/>
          <a:lstStyle/>
          <a:p>
            <a:r>
              <a:rPr lang="de-DE" altLang="zh-CN"/>
              <a:t>YAGO - A Core of Semantic Knowledge</a:t>
            </a:r>
          </a:p>
        </p:txBody>
      </p:sp>
      <p:sp>
        <p:nvSpPr>
          <p:cNvPr id="4" name="幻灯片编号占位符 4"/>
          <p:cNvSpPr>
            <a:spLocks noGrp="1"/>
          </p:cNvSpPr>
          <p:nvPr>
            <p:ph type="sldNum" sz="quarter" idx="11"/>
          </p:nvPr>
        </p:nvSpPr>
        <p:spPr/>
        <p:txBody>
          <a:bodyPr/>
          <a:lstStyle/>
          <a:p>
            <a:fld id="{7DD0F77F-7B49-2F4F-BB35-C48D22129360}" type="slidenum">
              <a:rPr lang="de-DE" altLang="zh-CN"/>
              <a:pPr/>
              <a:t>40</a:t>
            </a:fld>
            <a:endParaRPr lang="de-DE" altLang="zh-CN"/>
          </a:p>
        </p:txBody>
      </p:sp>
      <p:pic>
        <p:nvPicPr>
          <p:cNvPr id="4126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0"/>
          </p:nvPr>
        </p:nvSpPr>
        <p:spPr/>
        <p:txBody>
          <a:bodyPr/>
          <a:lstStyle/>
          <a:p>
            <a:r>
              <a:rPr lang="de-DE" altLang="zh-CN"/>
              <a:t>YAGO - A Core of Semantic Knowledge</a:t>
            </a:r>
          </a:p>
        </p:txBody>
      </p:sp>
      <p:sp>
        <p:nvSpPr>
          <p:cNvPr id="7" name="幻灯片编号占位符 4"/>
          <p:cNvSpPr>
            <a:spLocks noGrp="1"/>
          </p:cNvSpPr>
          <p:nvPr>
            <p:ph type="sldNum" sz="quarter" idx="11"/>
          </p:nvPr>
        </p:nvSpPr>
        <p:spPr/>
        <p:txBody>
          <a:bodyPr/>
          <a:lstStyle/>
          <a:p>
            <a:fld id="{4D071839-91A5-6C42-A5FF-968DC9D0F72D}" type="slidenum">
              <a:rPr lang="de-DE" altLang="zh-CN"/>
              <a:pPr/>
              <a:t>41</a:t>
            </a:fld>
            <a:endParaRPr lang="de-DE" altLang="zh-CN"/>
          </a:p>
        </p:txBody>
      </p:sp>
      <p:pic>
        <p:nvPicPr>
          <p:cNvPr id="41473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4729" name="AutoShape 9"/>
          <p:cNvSpPr>
            <a:spLocks noChangeArrowheads="1"/>
          </p:cNvSpPr>
          <p:nvPr/>
        </p:nvSpPr>
        <p:spPr bwMode="auto">
          <a:xfrm>
            <a:off x="1114425" y="1423988"/>
            <a:ext cx="2476500" cy="1352550"/>
          </a:xfrm>
          <a:prstGeom prst="wedgeEllipseCallout">
            <a:avLst>
              <a:gd name="adj1" fmla="val -35130"/>
              <a:gd name="adj2" fmla="val 86148"/>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spcBef>
                <a:spcPct val="50000"/>
              </a:spcBef>
            </a:pPr>
            <a:r>
              <a:rPr lang="en-US" altLang="zh-CN"/>
              <a:t>I am a screenshot</a:t>
            </a:r>
          </a:p>
        </p:txBody>
      </p:sp>
      <p:sp>
        <p:nvSpPr>
          <p:cNvPr id="414731" name="AutoShape 11"/>
          <p:cNvSpPr>
            <a:spLocks noChangeArrowheads="1"/>
          </p:cNvSpPr>
          <p:nvPr/>
        </p:nvSpPr>
        <p:spPr bwMode="auto">
          <a:xfrm>
            <a:off x="5118100" y="1757363"/>
            <a:ext cx="2476500" cy="1352550"/>
          </a:xfrm>
          <a:prstGeom prst="wedgeEllipseCallout">
            <a:avLst>
              <a:gd name="adj1" fmla="val -15194"/>
              <a:gd name="adj2" fmla="val 134389"/>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spcBef>
                <a:spcPct val="50000"/>
              </a:spcBef>
            </a:pPr>
            <a:r>
              <a:rPr lang="en-US" altLang="zh-CN"/>
              <a:t>Subgraph of YAGO</a:t>
            </a:r>
          </a:p>
        </p:txBody>
      </p:sp>
      <p:sp>
        <p:nvSpPr>
          <p:cNvPr id="414732" name="AutoShape 12"/>
          <p:cNvSpPr>
            <a:spLocks noChangeArrowheads="1"/>
          </p:cNvSpPr>
          <p:nvPr/>
        </p:nvSpPr>
        <p:spPr bwMode="auto">
          <a:xfrm>
            <a:off x="417513" y="4035425"/>
            <a:ext cx="4246562" cy="1612900"/>
          </a:xfrm>
          <a:prstGeom prst="wedgeEllipseCallout">
            <a:avLst>
              <a:gd name="adj1" fmla="val 79273"/>
              <a:gd name="adj2" fmla="val 85630"/>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spcBef>
                <a:spcPct val="50000"/>
              </a:spcBef>
            </a:pPr>
            <a:r>
              <a:rPr lang="en-US" altLang="zh-CN"/>
              <a:t>Singer born in the same year as Elvis:   </a:t>
            </a:r>
            <a:r>
              <a:rPr lang="en-US" altLang="zh-CN" sz="2800" b="1" i="1"/>
              <a:t>Utah Phillips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4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9" grpId="0" animBg="1"/>
      <p:bldP spid="414731" grpId="0" animBg="1"/>
      <p:bldP spid="41473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3"/>
          <p:cNvSpPr>
            <a:spLocks noGrp="1"/>
          </p:cNvSpPr>
          <p:nvPr>
            <p:ph type="ftr" sz="quarter" idx="10"/>
          </p:nvPr>
        </p:nvSpPr>
        <p:spPr/>
        <p:txBody>
          <a:bodyPr/>
          <a:lstStyle/>
          <a:p>
            <a:r>
              <a:rPr lang="de-DE" altLang="zh-CN"/>
              <a:t>YAGO - A Core of Semantic Knowledge</a:t>
            </a:r>
          </a:p>
        </p:txBody>
      </p:sp>
      <p:sp>
        <p:nvSpPr>
          <p:cNvPr id="10" name="幻灯片编号占位符 4"/>
          <p:cNvSpPr>
            <a:spLocks noGrp="1"/>
          </p:cNvSpPr>
          <p:nvPr>
            <p:ph type="sldNum" sz="quarter" idx="11"/>
          </p:nvPr>
        </p:nvSpPr>
        <p:spPr/>
        <p:txBody>
          <a:bodyPr/>
          <a:lstStyle/>
          <a:p>
            <a:fld id="{D276EDBA-254E-444C-AB2E-1B71875645F8}" type="slidenum">
              <a:rPr lang="de-DE" altLang="zh-CN"/>
              <a:pPr/>
              <a:t>42</a:t>
            </a:fld>
            <a:endParaRPr lang="de-DE" altLang="zh-CN"/>
          </a:p>
        </p:txBody>
      </p:sp>
      <p:sp>
        <p:nvSpPr>
          <p:cNvPr id="385026" name="Rectangle 2"/>
          <p:cNvSpPr>
            <a:spLocks noGrp="1" noChangeArrowheads="1"/>
          </p:cNvSpPr>
          <p:nvPr>
            <p:ph type="title"/>
          </p:nvPr>
        </p:nvSpPr>
        <p:spPr bwMode="auto">
          <a:xfrm>
            <a:off x="468313" y="274638"/>
            <a:ext cx="6777037"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Applications</a:t>
            </a:r>
          </a:p>
        </p:txBody>
      </p:sp>
      <p:sp>
        <p:nvSpPr>
          <p:cNvPr id="385035" name="Text Box 11"/>
          <p:cNvSpPr txBox="1">
            <a:spLocks noChangeArrowheads="1"/>
          </p:cNvSpPr>
          <p:nvPr/>
        </p:nvSpPr>
        <p:spPr bwMode="auto">
          <a:xfrm>
            <a:off x="552450" y="1966913"/>
            <a:ext cx="82486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ltLang="zh-CN"/>
          </a:p>
          <a:p>
            <a:pPr>
              <a:spcBef>
                <a:spcPct val="50000"/>
              </a:spcBef>
              <a:buClr>
                <a:srgbClr val="0000FF"/>
              </a:buClr>
              <a:buFont typeface="Arial" charset="0"/>
              <a:buChar char="ر"/>
            </a:pPr>
            <a:r>
              <a:rPr lang="en-US" altLang="zh-CN"/>
              <a:t>  Query it</a:t>
            </a:r>
          </a:p>
          <a:p>
            <a:pPr>
              <a:spcBef>
                <a:spcPct val="50000"/>
              </a:spcBef>
              <a:buClr>
                <a:srgbClr val="0000FF"/>
              </a:buClr>
              <a:buFont typeface="Arial" charset="0"/>
              <a:buNone/>
            </a:pPr>
            <a:r>
              <a:rPr lang="en-US" altLang="zh-CN"/>
              <a:t>             </a:t>
            </a:r>
            <a:r>
              <a:rPr lang="en-US" altLang="zh-CN" sz="2000"/>
              <a:t>(See our WWW 2007 poster "How NAGA Uncoils")</a:t>
            </a:r>
          </a:p>
        </p:txBody>
      </p:sp>
      <p:sp>
        <p:nvSpPr>
          <p:cNvPr id="385038" name="Text Box 14"/>
          <p:cNvSpPr txBox="1">
            <a:spLocks noChangeArrowheads="1"/>
          </p:cNvSpPr>
          <p:nvPr/>
        </p:nvSpPr>
        <p:spPr bwMode="auto">
          <a:xfrm>
            <a:off x="1755775" y="1912938"/>
            <a:ext cx="4760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hlinkClick r:id="rId3"/>
              </a:rPr>
              <a:t>http://www.mpi-inf.mpg.de/yago</a:t>
            </a:r>
            <a:endParaRPr lang="en-US" altLang="zh-CN"/>
          </a:p>
        </p:txBody>
      </p:sp>
      <p:sp>
        <p:nvSpPr>
          <p:cNvPr id="385042" name="Text Box 18"/>
          <p:cNvSpPr txBox="1">
            <a:spLocks noChangeArrowheads="1"/>
          </p:cNvSpPr>
          <p:nvPr/>
        </p:nvSpPr>
        <p:spPr bwMode="auto">
          <a:xfrm>
            <a:off x="525463" y="4856163"/>
            <a:ext cx="4581525"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ltLang="zh-CN"/>
          </a:p>
          <a:p>
            <a:pPr>
              <a:spcBef>
                <a:spcPct val="50000"/>
              </a:spcBef>
              <a:buClr>
                <a:srgbClr val="0000FF"/>
              </a:buClr>
              <a:buFont typeface="Arial" charset="0"/>
              <a:buChar char="ر"/>
            </a:pPr>
            <a:r>
              <a:rPr lang="en-US" altLang="zh-CN"/>
              <a:t>  Find other Elvises</a:t>
            </a:r>
          </a:p>
        </p:txBody>
      </p:sp>
      <p:pic>
        <p:nvPicPr>
          <p:cNvPr id="385043" name="Picture 19" descr="elvis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8900" y="4776788"/>
            <a:ext cx="1143000" cy="1584325"/>
          </a:xfrm>
          <a:prstGeom prst="rect">
            <a:avLst/>
          </a:prstGeom>
          <a:noFill/>
          <a:extLst>
            <a:ext uri="{909E8E84-426E-40DD-AFC4-6F175D3DCCD1}">
              <a14:hiddenFill xmlns:a14="http://schemas.microsoft.com/office/drawing/2010/main">
                <a:solidFill>
                  <a:srgbClr val="FFFFFF"/>
                </a:solidFill>
              </a14:hiddenFill>
            </a:ext>
          </a:extLst>
        </p:spPr>
      </p:pic>
      <p:sp>
        <p:nvSpPr>
          <p:cNvPr id="385044" name="Text Box 20"/>
          <p:cNvSpPr txBox="1">
            <a:spLocks noChangeArrowheads="1"/>
          </p:cNvSpPr>
          <p:nvPr/>
        </p:nvSpPr>
        <p:spPr bwMode="auto">
          <a:xfrm>
            <a:off x="565150" y="3111500"/>
            <a:ext cx="8361363"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Clr>
                <a:srgbClr val="0000FF"/>
              </a:buClr>
              <a:buFont typeface="Arial" charset="0"/>
              <a:buNone/>
            </a:pPr>
            <a:endParaRPr lang="en-US" altLang="zh-CN" sz="2000"/>
          </a:p>
          <a:p>
            <a:pPr>
              <a:spcBef>
                <a:spcPct val="50000"/>
              </a:spcBef>
              <a:buClr>
                <a:srgbClr val="0000FF"/>
              </a:buClr>
              <a:buFont typeface="Arial" charset="0"/>
              <a:buChar char="ر"/>
            </a:pPr>
            <a:r>
              <a:rPr lang="en-US" altLang="zh-CN"/>
              <a:t>  Download it </a:t>
            </a:r>
          </a:p>
          <a:p>
            <a:pPr>
              <a:spcBef>
                <a:spcPct val="50000"/>
              </a:spcBef>
              <a:buClr>
                <a:srgbClr val="0000FF"/>
              </a:buClr>
              <a:buFont typeface="Arial" charset="0"/>
              <a:buNone/>
            </a:pPr>
            <a:r>
              <a:rPr lang="en-US" altLang="zh-CN" sz="2000"/>
              <a:t>               (use it as "WordNet + Individuals", e.g. for disambiguation)</a:t>
            </a:r>
            <a:endParaRPr lang="de-DE" altLang="zh-CN"/>
          </a:p>
        </p:txBody>
      </p:sp>
      <p:sp>
        <p:nvSpPr>
          <p:cNvPr id="385045" name="Text Box 21"/>
          <p:cNvSpPr txBox="1">
            <a:spLocks noChangeArrowheads="1"/>
          </p:cNvSpPr>
          <p:nvPr/>
        </p:nvSpPr>
        <p:spPr bwMode="auto">
          <a:xfrm>
            <a:off x="566738" y="1450975"/>
            <a:ext cx="4541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What can you do with YAGO?</a:t>
            </a:r>
            <a:endParaRPr lang="de-DE"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50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50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50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5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5" grpId="0"/>
      <p:bldP spid="385042" grpId="0"/>
      <p:bldP spid="3850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3"/>
          <p:cNvSpPr>
            <a:spLocks noGrp="1"/>
          </p:cNvSpPr>
          <p:nvPr>
            <p:ph type="ftr" sz="quarter" idx="10"/>
          </p:nvPr>
        </p:nvSpPr>
        <p:spPr/>
        <p:txBody>
          <a:bodyPr/>
          <a:lstStyle/>
          <a:p>
            <a:r>
              <a:rPr lang="de-DE" altLang="zh-CN"/>
              <a:t>YAGO - A Core of Semantic Knowledge</a:t>
            </a:r>
          </a:p>
        </p:txBody>
      </p:sp>
      <p:sp>
        <p:nvSpPr>
          <p:cNvPr id="9" name="幻灯片编号占位符 4"/>
          <p:cNvSpPr>
            <a:spLocks noGrp="1"/>
          </p:cNvSpPr>
          <p:nvPr>
            <p:ph type="sldNum" sz="quarter" idx="11"/>
          </p:nvPr>
        </p:nvSpPr>
        <p:spPr/>
        <p:txBody>
          <a:bodyPr/>
          <a:lstStyle/>
          <a:p>
            <a:fld id="{DB12F2DB-1456-4740-B49A-0A573BC1E1FF}" type="slidenum">
              <a:rPr lang="de-DE" altLang="zh-CN"/>
              <a:pPr/>
              <a:t>5</a:t>
            </a:fld>
            <a:endParaRPr lang="de-DE" altLang="zh-CN"/>
          </a:p>
        </p:txBody>
      </p:sp>
      <p:sp>
        <p:nvSpPr>
          <p:cNvPr id="389122" name="Rectangle 2"/>
          <p:cNvSpPr>
            <a:spLocks noGrp="1" noChangeArrowheads="1"/>
          </p:cNvSpPr>
          <p:nvPr>
            <p:ph type="title"/>
          </p:nvPr>
        </p:nvSpPr>
        <p:spPr bwMode="auto">
          <a:xfrm>
            <a:off x="468313" y="274638"/>
            <a:ext cx="6191250"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Usual solution</a:t>
            </a:r>
          </a:p>
        </p:txBody>
      </p:sp>
      <p:pic>
        <p:nvPicPr>
          <p:cNvPr id="389123" name="Picture 3" descr="goo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 y="1333500"/>
            <a:ext cx="2376488" cy="947738"/>
          </a:xfrm>
          <a:prstGeom prst="rect">
            <a:avLst/>
          </a:prstGeom>
          <a:noFill/>
          <a:extLst>
            <a:ext uri="{909E8E84-426E-40DD-AFC4-6F175D3DCCD1}">
              <a14:hiddenFill xmlns:a14="http://schemas.microsoft.com/office/drawing/2010/main">
                <a:solidFill>
                  <a:srgbClr val="FFFFFF"/>
                </a:solidFill>
              </a14:hiddenFill>
            </a:ext>
          </a:extLst>
        </p:spPr>
      </p:pic>
      <p:sp>
        <p:nvSpPr>
          <p:cNvPr id="389124" name="Text Box 4"/>
          <p:cNvSpPr txBox="1">
            <a:spLocks noChangeArrowheads="1"/>
          </p:cNvSpPr>
          <p:nvPr/>
        </p:nvSpPr>
        <p:spPr bwMode="auto">
          <a:xfrm>
            <a:off x="388938" y="2274888"/>
            <a:ext cx="8372475" cy="4953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Which other singers were born in Elvis' year of birth?</a:t>
            </a:r>
          </a:p>
        </p:txBody>
      </p:sp>
      <p:sp>
        <p:nvSpPr>
          <p:cNvPr id="389126" name="Text Box 6"/>
          <p:cNvSpPr txBox="1">
            <a:spLocks noChangeArrowheads="1"/>
          </p:cNvSpPr>
          <p:nvPr/>
        </p:nvSpPr>
        <p:spPr bwMode="auto">
          <a:xfrm>
            <a:off x="1943100" y="2905125"/>
            <a:ext cx="2305050" cy="374650"/>
          </a:xfrm>
          <a:prstGeom prst="rect">
            <a:avLst/>
          </a:prstGeom>
          <a:solidFill>
            <a:srgbClr val="C0C0C0"/>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600"/>
              <a:t>Google Search</a:t>
            </a:r>
          </a:p>
        </p:txBody>
      </p:sp>
      <p:sp>
        <p:nvSpPr>
          <p:cNvPr id="389127" name="Text Box 7"/>
          <p:cNvSpPr txBox="1">
            <a:spLocks noChangeArrowheads="1"/>
          </p:cNvSpPr>
          <p:nvPr/>
        </p:nvSpPr>
        <p:spPr bwMode="auto">
          <a:xfrm>
            <a:off x="4459288" y="2897188"/>
            <a:ext cx="1943100" cy="374650"/>
          </a:xfrm>
          <a:prstGeom prst="rect">
            <a:avLst/>
          </a:prstGeom>
          <a:solidFill>
            <a:srgbClr val="C0C0C0"/>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600"/>
              <a:t>I'm Feeling Lucky</a:t>
            </a:r>
          </a:p>
        </p:txBody>
      </p:sp>
      <p:sp>
        <p:nvSpPr>
          <p:cNvPr id="389128" name="Text Box 8"/>
          <p:cNvSpPr txBox="1">
            <a:spLocks noChangeArrowheads="1"/>
          </p:cNvSpPr>
          <p:nvPr/>
        </p:nvSpPr>
        <p:spPr bwMode="auto">
          <a:xfrm>
            <a:off x="130175" y="3689350"/>
            <a:ext cx="8829675"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u="sng">
                <a:solidFill>
                  <a:srgbClr val="0000FF"/>
                </a:solidFill>
              </a:rPr>
              <a:t>Elvis Presley - Wikipedia, the free encyclopedia</a:t>
            </a:r>
          </a:p>
          <a:p>
            <a:pPr>
              <a:spcBef>
                <a:spcPct val="50000"/>
              </a:spcBef>
            </a:pPr>
            <a:r>
              <a:rPr lang="en-US" altLang="zh-CN" sz="1600" b="1"/>
              <a:t>Elvis</a:t>
            </a:r>
            <a:r>
              <a:rPr lang="en-US" altLang="zh-CN" sz="1600"/>
              <a:t> Presley was </a:t>
            </a:r>
            <a:r>
              <a:rPr lang="en-US" altLang="zh-CN" sz="1600" b="1"/>
              <a:t>born</a:t>
            </a:r>
            <a:r>
              <a:rPr lang="en-US" altLang="zh-CN" sz="1600"/>
              <a:t> on January 8, 1935 at around 4:35 a.m. in a two-room ... </a:t>
            </a:r>
            <a:r>
              <a:rPr lang="en-US" altLang="zh-CN" sz="1600" b="1"/>
              <a:t>Other</a:t>
            </a:r>
            <a:r>
              <a:rPr lang="en-US" altLang="zh-CN" sz="1600"/>
              <a:t> </a:t>
            </a:r>
            <a:r>
              <a:rPr lang="en-US" altLang="zh-CN" sz="1600" b="1"/>
              <a:t>singers</a:t>
            </a:r>
            <a:r>
              <a:rPr lang="en-US" altLang="zh-CN" sz="1600"/>
              <a:t> had been doing this for generations, but they </a:t>
            </a:r>
            <a:r>
              <a:rPr lang="en-US" altLang="zh-CN" sz="1600" b="1"/>
              <a:t>were</a:t>
            </a:r>
            <a:r>
              <a:rPr lang="en-US" altLang="zh-CN" sz="1600"/>
              <a:t> black. ...</a:t>
            </a:r>
          </a:p>
          <a:p>
            <a:pPr>
              <a:spcBef>
                <a:spcPct val="50000"/>
              </a:spcBef>
            </a:pPr>
            <a:r>
              <a:rPr lang="en-US" altLang="zh-CN" sz="1600">
                <a:solidFill>
                  <a:srgbClr val="008000"/>
                </a:solidFill>
              </a:rPr>
              <a:t>en.wikipedia.org/wiki/Elvis_Presley</a:t>
            </a:r>
            <a:r>
              <a:rPr lang="en-US" altLang="zh-CN" sz="1600"/>
              <a:t>     </a:t>
            </a:r>
            <a:r>
              <a:rPr lang="en-US" altLang="zh-CN" sz="1600" u="sng">
                <a:solidFill>
                  <a:srgbClr val="0000FF"/>
                </a:solidFill>
              </a:rPr>
              <a:t>Cached</a:t>
            </a:r>
            <a:r>
              <a:rPr lang="en-US" altLang="zh-CN" sz="1600"/>
              <a:t>    </a:t>
            </a:r>
            <a:r>
              <a:rPr lang="en-US" altLang="zh-CN" sz="1600" u="sng">
                <a:solidFill>
                  <a:srgbClr val="0000FF"/>
                </a:solidFill>
              </a:rPr>
              <a:t>Similar pages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3"/>
          <p:cNvSpPr>
            <a:spLocks noGrp="1"/>
          </p:cNvSpPr>
          <p:nvPr>
            <p:ph type="ftr" sz="quarter" idx="10"/>
          </p:nvPr>
        </p:nvSpPr>
        <p:spPr/>
        <p:txBody>
          <a:bodyPr/>
          <a:lstStyle/>
          <a:p>
            <a:r>
              <a:rPr lang="de-DE" altLang="zh-CN"/>
              <a:t>YAGO - A Core of Semantic Knowledge</a:t>
            </a:r>
          </a:p>
        </p:txBody>
      </p:sp>
      <p:sp>
        <p:nvSpPr>
          <p:cNvPr id="10" name="幻灯片编号占位符 4"/>
          <p:cNvSpPr>
            <a:spLocks noGrp="1"/>
          </p:cNvSpPr>
          <p:nvPr>
            <p:ph type="sldNum" sz="quarter" idx="11"/>
          </p:nvPr>
        </p:nvSpPr>
        <p:spPr/>
        <p:txBody>
          <a:bodyPr/>
          <a:lstStyle/>
          <a:p>
            <a:fld id="{118581D4-427A-1E4E-992A-98B62B4C7400}" type="slidenum">
              <a:rPr lang="de-DE" altLang="zh-CN"/>
              <a:pPr/>
              <a:t>6</a:t>
            </a:fld>
            <a:endParaRPr lang="de-DE" altLang="zh-CN"/>
          </a:p>
        </p:txBody>
      </p:sp>
      <p:sp>
        <p:nvSpPr>
          <p:cNvPr id="391170" name="Rectangle 2"/>
          <p:cNvSpPr>
            <a:spLocks noGrp="1" noChangeArrowheads="1"/>
          </p:cNvSpPr>
          <p:nvPr>
            <p:ph type="title"/>
          </p:nvPr>
        </p:nvSpPr>
        <p:spPr bwMode="auto">
          <a:xfrm>
            <a:off x="468313" y="274638"/>
            <a:ext cx="6191250"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Usual solution</a:t>
            </a:r>
          </a:p>
        </p:txBody>
      </p:sp>
      <p:pic>
        <p:nvPicPr>
          <p:cNvPr id="391171" name="Picture 3" descr="goo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 y="1333500"/>
            <a:ext cx="2376488" cy="947738"/>
          </a:xfrm>
          <a:prstGeom prst="rect">
            <a:avLst/>
          </a:prstGeom>
          <a:noFill/>
          <a:extLst>
            <a:ext uri="{909E8E84-426E-40DD-AFC4-6F175D3DCCD1}">
              <a14:hiddenFill xmlns:a14="http://schemas.microsoft.com/office/drawing/2010/main">
                <a:solidFill>
                  <a:srgbClr val="FFFFFF"/>
                </a:solidFill>
              </a14:hiddenFill>
            </a:ext>
          </a:extLst>
        </p:spPr>
      </p:pic>
      <p:sp>
        <p:nvSpPr>
          <p:cNvPr id="391172" name="Text Box 4"/>
          <p:cNvSpPr txBox="1">
            <a:spLocks noChangeArrowheads="1"/>
          </p:cNvSpPr>
          <p:nvPr/>
        </p:nvSpPr>
        <p:spPr bwMode="auto">
          <a:xfrm>
            <a:off x="388938" y="2274888"/>
            <a:ext cx="8372475" cy="4953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Will you please give me IMMEDIATELY all singers that wer</a:t>
            </a:r>
          </a:p>
        </p:txBody>
      </p:sp>
      <p:sp>
        <p:nvSpPr>
          <p:cNvPr id="391174" name="Text Box 6"/>
          <p:cNvSpPr txBox="1">
            <a:spLocks noChangeArrowheads="1"/>
          </p:cNvSpPr>
          <p:nvPr/>
        </p:nvSpPr>
        <p:spPr bwMode="auto">
          <a:xfrm>
            <a:off x="1943100" y="2905125"/>
            <a:ext cx="2305050" cy="374650"/>
          </a:xfrm>
          <a:prstGeom prst="rect">
            <a:avLst/>
          </a:prstGeom>
          <a:solidFill>
            <a:srgbClr val="C0C0C0"/>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600"/>
              <a:t>Google Search</a:t>
            </a:r>
          </a:p>
        </p:txBody>
      </p:sp>
      <p:sp>
        <p:nvSpPr>
          <p:cNvPr id="391175" name="Text Box 7"/>
          <p:cNvSpPr txBox="1">
            <a:spLocks noChangeArrowheads="1"/>
          </p:cNvSpPr>
          <p:nvPr/>
        </p:nvSpPr>
        <p:spPr bwMode="auto">
          <a:xfrm>
            <a:off x="4459288" y="2897188"/>
            <a:ext cx="1943100" cy="374650"/>
          </a:xfrm>
          <a:prstGeom prst="rect">
            <a:avLst/>
          </a:prstGeom>
          <a:solidFill>
            <a:srgbClr val="C0C0C0"/>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600"/>
              <a:t>I'm getting angry</a:t>
            </a:r>
          </a:p>
        </p:txBody>
      </p:sp>
      <p:sp>
        <p:nvSpPr>
          <p:cNvPr id="391176" name="Text Box 8"/>
          <p:cNvSpPr txBox="1">
            <a:spLocks noChangeArrowheads="1"/>
          </p:cNvSpPr>
          <p:nvPr/>
        </p:nvSpPr>
        <p:spPr bwMode="auto">
          <a:xfrm>
            <a:off x="130175" y="3689350"/>
            <a:ext cx="8829675"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u="sng">
                <a:solidFill>
                  <a:srgbClr val="0000FF"/>
                </a:solidFill>
              </a:rPr>
              <a:t>Elvis Presley - Wikipedia, the free encyclopedia</a:t>
            </a:r>
          </a:p>
          <a:p>
            <a:pPr>
              <a:spcBef>
                <a:spcPct val="50000"/>
              </a:spcBef>
            </a:pPr>
            <a:r>
              <a:rPr lang="en-US" altLang="zh-CN" sz="1600" b="1"/>
              <a:t>Elvis</a:t>
            </a:r>
            <a:r>
              <a:rPr lang="en-US" altLang="zh-CN" sz="1600"/>
              <a:t> Presley was </a:t>
            </a:r>
            <a:r>
              <a:rPr lang="en-US" altLang="zh-CN" sz="1600" b="1"/>
              <a:t>born</a:t>
            </a:r>
            <a:r>
              <a:rPr lang="en-US" altLang="zh-CN" sz="1600"/>
              <a:t> on January 8, 1935 at around 4:35 a.m. in a two-room ... </a:t>
            </a:r>
            <a:r>
              <a:rPr lang="en-US" altLang="zh-CN" sz="1600" b="1"/>
              <a:t>Other</a:t>
            </a:r>
            <a:r>
              <a:rPr lang="en-US" altLang="zh-CN" sz="1600"/>
              <a:t> </a:t>
            </a:r>
            <a:r>
              <a:rPr lang="en-US" altLang="zh-CN" sz="1600" b="1"/>
              <a:t>singers</a:t>
            </a:r>
            <a:r>
              <a:rPr lang="en-US" altLang="zh-CN" sz="1600"/>
              <a:t> had been doing this for generations, but they </a:t>
            </a:r>
            <a:r>
              <a:rPr lang="en-US" altLang="zh-CN" sz="1600" b="1"/>
              <a:t>were</a:t>
            </a:r>
            <a:r>
              <a:rPr lang="en-US" altLang="zh-CN" sz="1600"/>
              <a:t> black. ...</a:t>
            </a:r>
          </a:p>
          <a:p>
            <a:pPr>
              <a:spcBef>
                <a:spcPct val="50000"/>
              </a:spcBef>
            </a:pPr>
            <a:r>
              <a:rPr lang="en-US" altLang="zh-CN" sz="1600">
                <a:solidFill>
                  <a:srgbClr val="008000"/>
                </a:solidFill>
              </a:rPr>
              <a:t>en.wikipedia.org/wiki/Elvis_Presley</a:t>
            </a:r>
            <a:r>
              <a:rPr lang="en-US" altLang="zh-CN" sz="1600"/>
              <a:t>     </a:t>
            </a:r>
            <a:r>
              <a:rPr lang="en-US" altLang="zh-CN" sz="1600" u="sng">
                <a:solidFill>
                  <a:srgbClr val="0000FF"/>
                </a:solidFill>
              </a:rPr>
              <a:t>Cached</a:t>
            </a:r>
            <a:r>
              <a:rPr lang="en-US" altLang="zh-CN" sz="1600"/>
              <a:t>    </a:t>
            </a:r>
            <a:r>
              <a:rPr lang="en-US" altLang="zh-CN" sz="1600" u="sng">
                <a:solidFill>
                  <a:srgbClr val="0000FF"/>
                </a:solidFill>
              </a:rPr>
              <a:t>Similar pages</a:t>
            </a:r>
          </a:p>
        </p:txBody>
      </p:sp>
      <p:sp>
        <p:nvSpPr>
          <p:cNvPr id="391177" name="Text Box 9"/>
          <p:cNvSpPr txBox="1">
            <a:spLocks noChangeArrowheads="1"/>
          </p:cNvSpPr>
          <p:nvPr/>
        </p:nvSpPr>
        <p:spPr bwMode="auto">
          <a:xfrm>
            <a:off x="209550" y="5581650"/>
            <a:ext cx="872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Reason: Google does not search knowledge, but Web pages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11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1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6" grpId="0"/>
      <p:bldP spid="39117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页脚占位符 3"/>
          <p:cNvSpPr>
            <a:spLocks noGrp="1"/>
          </p:cNvSpPr>
          <p:nvPr>
            <p:ph type="ftr" sz="quarter" idx="10"/>
          </p:nvPr>
        </p:nvSpPr>
        <p:spPr/>
        <p:txBody>
          <a:bodyPr/>
          <a:lstStyle/>
          <a:p>
            <a:r>
              <a:rPr lang="de-DE" altLang="zh-CN"/>
              <a:t>YAGO - A Core of Semantic Knowledge</a:t>
            </a:r>
          </a:p>
        </p:txBody>
      </p:sp>
      <p:sp>
        <p:nvSpPr>
          <p:cNvPr id="14" name="幻灯片编号占位符 4"/>
          <p:cNvSpPr>
            <a:spLocks noGrp="1"/>
          </p:cNvSpPr>
          <p:nvPr>
            <p:ph type="sldNum" sz="quarter" idx="11"/>
          </p:nvPr>
        </p:nvSpPr>
        <p:spPr/>
        <p:txBody>
          <a:bodyPr/>
          <a:lstStyle/>
          <a:p>
            <a:fld id="{41927AA9-48A1-964B-BC9F-FC6B092D5EB7}" type="slidenum">
              <a:rPr lang="de-DE" altLang="zh-CN"/>
              <a:pPr/>
              <a:t>7</a:t>
            </a:fld>
            <a:endParaRPr lang="de-DE" altLang="zh-CN"/>
          </a:p>
        </p:txBody>
      </p:sp>
      <p:sp>
        <p:nvSpPr>
          <p:cNvPr id="360450" name="Rectangle 2"/>
          <p:cNvSpPr>
            <a:spLocks noGrp="1" noChangeArrowheads="1"/>
          </p:cNvSpPr>
          <p:nvPr>
            <p:ph type="title"/>
          </p:nvPr>
        </p:nvSpPr>
        <p:spPr bwMode="auto">
          <a:xfrm>
            <a:off x="468313" y="274638"/>
            <a:ext cx="6191250"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a:t>Solution: An ontology</a:t>
            </a:r>
          </a:p>
        </p:txBody>
      </p:sp>
      <p:pic>
        <p:nvPicPr>
          <p:cNvPr id="360451" name="Picture 3" descr="elvi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50" y="4086225"/>
            <a:ext cx="933450" cy="1293813"/>
          </a:xfrm>
          <a:prstGeom prst="rect">
            <a:avLst/>
          </a:prstGeom>
          <a:noFill/>
          <a:extLst>
            <a:ext uri="{909E8E84-426E-40DD-AFC4-6F175D3DCCD1}">
              <a14:hiddenFill xmlns:a14="http://schemas.microsoft.com/office/drawing/2010/main">
                <a:solidFill>
                  <a:srgbClr val="FFFFFF"/>
                </a:solidFill>
              </a14:hiddenFill>
            </a:ext>
          </a:extLst>
        </p:spPr>
      </p:pic>
      <p:sp>
        <p:nvSpPr>
          <p:cNvPr id="360452" name="Line 4"/>
          <p:cNvSpPr>
            <a:spLocks noChangeShapeType="1"/>
          </p:cNvSpPr>
          <p:nvPr/>
        </p:nvSpPr>
        <p:spPr bwMode="auto">
          <a:xfrm>
            <a:off x="3344863" y="4657725"/>
            <a:ext cx="1589087"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60453" name="Text Box 5"/>
          <p:cNvSpPr txBox="1">
            <a:spLocks noChangeArrowheads="1"/>
          </p:cNvSpPr>
          <p:nvPr/>
        </p:nvSpPr>
        <p:spPr bwMode="auto">
          <a:xfrm>
            <a:off x="6451600" y="4151313"/>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born</a:t>
            </a:r>
          </a:p>
        </p:txBody>
      </p:sp>
      <p:sp>
        <p:nvSpPr>
          <p:cNvPr id="360454" name="Text Box 6"/>
          <p:cNvSpPr txBox="1">
            <a:spLocks noChangeArrowheads="1"/>
          </p:cNvSpPr>
          <p:nvPr/>
        </p:nvSpPr>
        <p:spPr bwMode="auto">
          <a:xfrm>
            <a:off x="5078413" y="4440238"/>
            <a:ext cx="1011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1935</a:t>
            </a:r>
          </a:p>
        </p:txBody>
      </p:sp>
      <p:sp>
        <p:nvSpPr>
          <p:cNvPr id="360456" name="Text Box 8"/>
          <p:cNvSpPr txBox="1">
            <a:spLocks noChangeArrowheads="1"/>
          </p:cNvSpPr>
          <p:nvPr/>
        </p:nvSpPr>
        <p:spPr bwMode="auto">
          <a:xfrm>
            <a:off x="7726363" y="4162425"/>
            <a:ext cx="79533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5000" b="1"/>
              <a:t>?</a:t>
            </a:r>
          </a:p>
        </p:txBody>
      </p:sp>
      <p:sp>
        <p:nvSpPr>
          <p:cNvPr id="360457" name="Line 9"/>
          <p:cNvSpPr>
            <a:spLocks noChangeShapeType="1"/>
          </p:cNvSpPr>
          <p:nvPr/>
        </p:nvSpPr>
        <p:spPr bwMode="auto">
          <a:xfrm flipH="1" flipV="1">
            <a:off x="6234113" y="4657725"/>
            <a:ext cx="1011237"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60458" name="Text Box 10"/>
          <p:cNvSpPr txBox="1">
            <a:spLocks noChangeArrowheads="1"/>
          </p:cNvSpPr>
          <p:nvPr/>
        </p:nvSpPr>
        <p:spPr bwMode="auto">
          <a:xfrm>
            <a:off x="3560763" y="4151313"/>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born</a:t>
            </a:r>
          </a:p>
        </p:txBody>
      </p:sp>
      <p:sp>
        <p:nvSpPr>
          <p:cNvPr id="360460" name="Text Box 12"/>
          <p:cNvSpPr txBox="1">
            <a:spLocks noChangeArrowheads="1"/>
          </p:cNvSpPr>
          <p:nvPr/>
        </p:nvSpPr>
        <p:spPr bwMode="auto">
          <a:xfrm>
            <a:off x="6789738" y="3175000"/>
            <a:ext cx="773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is a</a:t>
            </a:r>
            <a:endParaRPr lang="en-US" altLang="zh-CN"/>
          </a:p>
        </p:txBody>
      </p:sp>
      <p:sp>
        <p:nvSpPr>
          <p:cNvPr id="360461" name="Text Box 13"/>
          <p:cNvSpPr txBox="1">
            <a:spLocks noChangeArrowheads="1"/>
          </p:cNvSpPr>
          <p:nvPr/>
        </p:nvSpPr>
        <p:spPr bwMode="auto">
          <a:xfrm>
            <a:off x="4624388" y="2406650"/>
            <a:ext cx="1127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singer</a:t>
            </a:r>
          </a:p>
        </p:txBody>
      </p:sp>
      <p:sp>
        <p:nvSpPr>
          <p:cNvPr id="360462" name="Line 14"/>
          <p:cNvSpPr>
            <a:spLocks noChangeShapeType="1"/>
          </p:cNvSpPr>
          <p:nvPr/>
        </p:nvSpPr>
        <p:spPr bwMode="auto">
          <a:xfrm flipH="1" flipV="1">
            <a:off x="5435600" y="2933700"/>
            <a:ext cx="2363788" cy="1069975"/>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页脚占位符 3"/>
          <p:cNvSpPr>
            <a:spLocks noGrp="1"/>
          </p:cNvSpPr>
          <p:nvPr>
            <p:ph type="ftr" sz="quarter" idx="10"/>
          </p:nvPr>
        </p:nvSpPr>
        <p:spPr/>
        <p:txBody>
          <a:bodyPr/>
          <a:lstStyle/>
          <a:p>
            <a:r>
              <a:rPr lang="de-DE" altLang="zh-CN"/>
              <a:t>YAGO - A Core of Semantic Knowledge</a:t>
            </a:r>
          </a:p>
        </p:txBody>
      </p:sp>
      <p:sp>
        <p:nvSpPr>
          <p:cNvPr id="31" name="幻灯片编号占位符 4"/>
          <p:cNvSpPr>
            <a:spLocks noGrp="1"/>
          </p:cNvSpPr>
          <p:nvPr>
            <p:ph type="sldNum" sz="quarter" idx="11"/>
          </p:nvPr>
        </p:nvSpPr>
        <p:spPr/>
        <p:txBody>
          <a:bodyPr/>
          <a:lstStyle/>
          <a:p>
            <a:fld id="{1FB9C6EC-3921-9244-8145-91DAB9D5CD2A}" type="slidenum">
              <a:rPr lang="de-DE" altLang="zh-CN"/>
              <a:pPr/>
              <a:t>8</a:t>
            </a:fld>
            <a:endParaRPr lang="de-DE" altLang="zh-CN"/>
          </a:p>
        </p:txBody>
      </p:sp>
      <p:sp>
        <p:nvSpPr>
          <p:cNvPr id="393218" name="Rectangle 2"/>
          <p:cNvSpPr>
            <a:spLocks noGrp="1" noChangeArrowheads="1"/>
          </p:cNvSpPr>
          <p:nvPr>
            <p:ph type="title"/>
          </p:nvPr>
        </p:nvSpPr>
        <p:spPr bwMode="auto">
          <a:xfrm>
            <a:off x="468313" y="274638"/>
            <a:ext cx="6191250"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dirty="0"/>
              <a:t>Solution: An ontology</a:t>
            </a:r>
          </a:p>
        </p:txBody>
      </p:sp>
      <p:pic>
        <p:nvPicPr>
          <p:cNvPr id="393219" name="Picture 3" descr="elvi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50" y="4086225"/>
            <a:ext cx="933450" cy="1293813"/>
          </a:xfrm>
          <a:prstGeom prst="rect">
            <a:avLst/>
          </a:prstGeom>
          <a:noFill/>
          <a:extLst>
            <a:ext uri="{909E8E84-426E-40DD-AFC4-6F175D3DCCD1}">
              <a14:hiddenFill xmlns:a14="http://schemas.microsoft.com/office/drawing/2010/main">
                <a:solidFill>
                  <a:srgbClr val="FFFFFF"/>
                </a:solidFill>
              </a14:hiddenFill>
            </a:ext>
          </a:extLst>
        </p:spPr>
      </p:pic>
      <p:sp>
        <p:nvSpPr>
          <p:cNvPr id="393220" name="Line 4"/>
          <p:cNvSpPr>
            <a:spLocks noChangeShapeType="1"/>
          </p:cNvSpPr>
          <p:nvPr/>
        </p:nvSpPr>
        <p:spPr bwMode="auto">
          <a:xfrm>
            <a:off x="3344863" y="4657725"/>
            <a:ext cx="1589087"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3221" name="Text Box 5"/>
          <p:cNvSpPr txBox="1">
            <a:spLocks noChangeArrowheads="1"/>
          </p:cNvSpPr>
          <p:nvPr/>
        </p:nvSpPr>
        <p:spPr bwMode="auto">
          <a:xfrm>
            <a:off x="6451600" y="4151313"/>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born</a:t>
            </a:r>
          </a:p>
        </p:txBody>
      </p:sp>
      <p:sp>
        <p:nvSpPr>
          <p:cNvPr id="393222" name="Text Box 6"/>
          <p:cNvSpPr txBox="1">
            <a:spLocks noChangeArrowheads="1"/>
          </p:cNvSpPr>
          <p:nvPr/>
        </p:nvSpPr>
        <p:spPr bwMode="auto">
          <a:xfrm>
            <a:off x="5078413" y="4440238"/>
            <a:ext cx="1011237" cy="49530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1935</a:t>
            </a:r>
          </a:p>
        </p:txBody>
      </p:sp>
      <p:sp>
        <p:nvSpPr>
          <p:cNvPr id="393223" name="Text Box 7"/>
          <p:cNvSpPr txBox="1">
            <a:spLocks noChangeArrowheads="1"/>
          </p:cNvSpPr>
          <p:nvPr/>
        </p:nvSpPr>
        <p:spPr bwMode="auto">
          <a:xfrm>
            <a:off x="7535863" y="4171950"/>
            <a:ext cx="79533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5000" b="1"/>
              <a:t>?</a:t>
            </a:r>
          </a:p>
        </p:txBody>
      </p:sp>
      <p:sp>
        <p:nvSpPr>
          <p:cNvPr id="393224" name="Line 8"/>
          <p:cNvSpPr>
            <a:spLocks noChangeShapeType="1"/>
          </p:cNvSpPr>
          <p:nvPr/>
        </p:nvSpPr>
        <p:spPr bwMode="auto">
          <a:xfrm flipH="1" flipV="1">
            <a:off x="6234113" y="4657725"/>
            <a:ext cx="1011237"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3225" name="Text Box 9"/>
          <p:cNvSpPr txBox="1">
            <a:spLocks noChangeArrowheads="1"/>
          </p:cNvSpPr>
          <p:nvPr/>
        </p:nvSpPr>
        <p:spPr bwMode="auto">
          <a:xfrm>
            <a:off x="3560763" y="4151313"/>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born</a:t>
            </a:r>
          </a:p>
        </p:txBody>
      </p:sp>
      <p:sp>
        <p:nvSpPr>
          <p:cNvPr id="393226" name="Text Box 10"/>
          <p:cNvSpPr txBox="1">
            <a:spLocks noChangeArrowheads="1"/>
          </p:cNvSpPr>
          <p:nvPr/>
        </p:nvSpPr>
        <p:spPr bwMode="auto">
          <a:xfrm>
            <a:off x="6789738" y="3175000"/>
            <a:ext cx="773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is a</a:t>
            </a:r>
            <a:endParaRPr lang="en-US" altLang="zh-CN"/>
          </a:p>
        </p:txBody>
      </p:sp>
      <p:sp>
        <p:nvSpPr>
          <p:cNvPr id="393227" name="Text Box 11"/>
          <p:cNvSpPr txBox="1">
            <a:spLocks noChangeArrowheads="1"/>
          </p:cNvSpPr>
          <p:nvPr/>
        </p:nvSpPr>
        <p:spPr bwMode="auto">
          <a:xfrm>
            <a:off x="4624388" y="2406650"/>
            <a:ext cx="1127125"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singer</a:t>
            </a:r>
          </a:p>
        </p:txBody>
      </p:sp>
      <p:sp>
        <p:nvSpPr>
          <p:cNvPr id="393228" name="Line 12"/>
          <p:cNvSpPr>
            <a:spLocks noChangeShapeType="1"/>
          </p:cNvSpPr>
          <p:nvPr/>
        </p:nvSpPr>
        <p:spPr bwMode="auto">
          <a:xfrm flipH="1" flipV="1">
            <a:off x="5435600" y="2933700"/>
            <a:ext cx="2363788" cy="1069975"/>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3229" name="Text Box 13"/>
          <p:cNvSpPr txBox="1">
            <a:spLocks noChangeArrowheads="1"/>
          </p:cNvSpPr>
          <p:nvPr/>
        </p:nvSpPr>
        <p:spPr bwMode="auto">
          <a:xfrm>
            <a:off x="4483100" y="1341438"/>
            <a:ext cx="1479550" cy="495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dirty="0"/>
              <a:t>person</a:t>
            </a:r>
          </a:p>
        </p:txBody>
      </p:sp>
      <p:sp>
        <p:nvSpPr>
          <p:cNvPr id="393230" name="Line 14"/>
          <p:cNvSpPr>
            <a:spLocks noChangeShapeType="1"/>
          </p:cNvSpPr>
          <p:nvPr/>
        </p:nvSpPr>
        <p:spPr bwMode="auto">
          <a:xfrm flipH="1" flipV="1">
            <a:off x="5153025" y="1839913"/>
            <a:ext cx="0" cy="57785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3231" name="Line 15"/>
          <p:cNvSpPr>
            <a:spLocks noChangeShapeType="1"/>
          </p:cNvSpPr>
          <p:nvPr/>
        </p:nvSpPr>
        <p:spPr bwMode="auto">
          <a:xfrm flipV="1">
            <a:off x="2941638" y="2965450"/>
            <a:ext cx="2065337" cy="941388"/>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3232" name="Text Box 16"/>
          <p:cNvSpPr txBox="1">
            <a:spLocks noChangeArrowheads="1"/>
          </p:cNvSpPr>
          <p:nvPr/>
        </p:nvSpPr>
        <p:spPr bwMode="auto">
          <a:xfrm>
            <a:off x="5153025" y="1911350"/>
            <a:ext cx="187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dirty="0"/>
              <a:t>subclass</a:t>
            </a:r>
          </a:p>
        </p:txBody>
      </p:sp>
      <p:sp>
        <p:nvSpPr>
          <p:cNvPr id="393233" name="Rectangle 17"/>
          <p:cNvSpPr>
            <a:spLocks noChangeArrowheads="1"/>
          </p:cNvSpPr>
          <p:nvPr/>
        </p:nvSpPr>
        <p:spPr bwMode="auto">
          <a:xfrm>
            <a:off x="2109788" y="3941763"/>
            <a:ext cx="1200150" cy="1490662"/>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93234" name="Rectangle 18"/>
          <p:cNvSpPr>
            <a:spLocks noChangeArrowheads="1"/>
          </p:cNvSpPr>
          <p:nvPr/>
        </p:nvSpPr>
        <p:spPr bwMode="auto">
          <a:xfrm>
            <a:off x="7245350" y="4006850"/>
            <a:ext cx="1300163" cy="1228725"/>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93235" name="Text Box 19"/>
          <p:cNvSpPr txBox="1">
            <a:spLocks noChangeArrowheads="1"/>
          </p:cNvSpPr>
          <p:nvPr/>
        </p:nvSpPr>
        <p:spPr bwMode="auto">
          <a:xfrm>
            <a:off x="1611313" y="5884863"/>
            <a:ext cx="2311400" cy="495300"/>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"Elvis Presley"</a:t>
            </a:r>
          </a:p>
        </p:txBody>
      </p:sp>
      <p:sp>
        <p:nvSpPr>
          <p:cNvPr id="393236" name="Text Box 20"/>
          <p:cNvSpPr txBox="1">
            <a:spLocks noChangeArrowheads="1"/>
          </p:cNvSpPr>
          <p:nvPr/>
        </p:nvSpPr>
        <p:spPr bwMode="auto">
          <a:xfrm>
            <a:off x="4140200" y="5884863"/>
            <a:ext cx="1660525" cy="495300"/>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"The King"</a:t>
            </a:r>
          </a:p>
        </p:txBody>
      </p:sp>
      <p:sp>
        <p:nvSpPr>
          <p:cNvPr id="393237" name="Line 21"/>
          <p:cNvSpPr>
            <a:spLocks noChangeShapeType="1"/>
          </p:cNvSpPr>
          <p:nvPr/>
        </p:nvSpPr>
        <p:spPr bwMode="auto">
          <a:xfrm flipH="1" flipV="1">
            <a:off x="2551113" y="5451475"/>
            <a:ext cx="71437" cy="433388"/>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3238" name="Line 22"/>
          <p:cNvSpPr>
            <a:spLocks noChangeShapeType="1"/>
          </p:cNvSpPr>
          <p:nvPr/>
        </p:nvSpPr>
        <p:spPr bwMode="auto">
          <a:xfrm flipH="1" flipV="1">
            <a:off x="3338513" y="5380038"/>
            <a:ext cx="1450975" cy="433387"/>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3239" name="Text Box 23"/>
          <p:cNvSpPr txBox="1">
            <a:spLocks noChangeArrowheads="1"/>
          </p:cNvSpPr>
          <p:nvPr/>
        </p:nvSpPr>
        <p:spPr bwMode="auto">
          <a:xfrm>
            <a:off x="2622550" y="5380038"/>
            <a:ext cx="158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means</a:t>
            </a:r>
          </a:p>
        </p:txBody>
      </p:sp>
      <p:sp>
        <p:nvSpPr>
          <p:cNvPr id="393240" name="Text Box 24"/>
          <p:cNvSpPr txBox="1">
            <a:spLocks noChangeArrowheads="1"/>
          </p:cNvSpPr>
          <p:nvPr/>
        </p:nvSpPr>
        <p:spPr bwMode="auto">
          <a:xfrm>
            <a:off x="3995738" y="5235575"/>
            <a:ext cx="158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means</a:t>
            </a:r>
          </a:p>
        </p:txBody>
      </p:sp>
      <p:sp>
        <p:nvSpPr>
          <p:cNvPr id="393241" name="Text Box 25"/>
          <p:cNvSpPr txBox="1">
            <a:spLocks noChangeArrowheads="1"/>
          </p:cNvSpPr>
          <p:nvPr/>
        </p:nvSpPr>
        <p:spPr bwMode="auto">
          <a:xfrm>
            <a:off x="0" y="5884863"/>
            <a:ext cx="1176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solidFill>
                  <a:srgbClr val="008000"/>
                </a:solidFill>
              </a:rPr>
              <a:t>Words</a:t>
            </a:r>
          </a:p>
        </p:txBody>
      </p:sp>
      <p:sp>
        <p:nvSpPr>
          <p:cNvPr id="393242" name="Text Box 26"/>
          <p:cNvSpPr txBox="1">
            <a:spLocks noChangeArrowheads="1"/>
          </p:cNvSpPr>
          <p:nvPr/>
        </p:nvSpPr>
        <p:spPr bwMode="auto">
          <a:xfrm>
            <a:off x="3262313" y="3092450"/>
            <a:ext cx="687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is a</a:t>
            </a:r>
            <a:endParaRPr lang="en-US" altLang="zh-CN"/>
          </a:p>
        </p:txBody>
      </p:sp>
      <p:sp>
        <p:nvSpPr>
          <p:cNvPr id="393243" name="Text Box 27"/>
          <p:cNvSpPr txBox="1">
            <a:spLocks noChangeArrowheads="1"/>
          </p:cNvSpPr>
          <p:nvPr/>
        </p:nvSpPr>
        <p:spPr bwMode="auto">
          <a:xfrm>
            <a:off x="0" y="4295775"/>
            <a:ext cx="1754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solidFill>
                  <a:srgbClr val="0000FF"/>
                </a:solidFill>
              </a:rPr>
              <a:t>Individuals</a:t>
            </a:r>
          </a:p>
        </p:txBody>
      </p:sp>
      <p:sp>
        <p:nvSpPr>
          <p:cNvPr id="393244" name="Text Box 28"/>
          <p:cNvSpPr txBox="1">
            <a:spLocks noChangeArrowheads="1"/>
          </p:cNvSpPr>
          <p:nvPr/>
        </p:nvSpPr>
        <p:spPr bwMode="auto">
          <a:xfrm>
            <a:off x="0" y="2128838"/>
            <a:ext cx="211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solidFill>
                  <a:srgbClr val="FF0000"/>
                </a:solidFill>
              </a:rPr>
              <a:t>Classes</a:t>
            </a:r>
          </a:p>
        </p:txBody>
      </p:sp>
      <p:sp>
        <p:nvSpPr>
          <p:cNvPr id="393245" name="Text Box 29"/>
          <p:cNvSpPr txBox="1">
            <a:spLocks noChangeArrowheads="1"/>
          </p:cNvSpPr>
          <p:nvPr/>
        </p:nvSpPr>
        <p:spPr bwMode="auto">
          <a:xfrm>
            <a:off x="0" y="2995613"/>
            <a:ext cx="1516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i="1"/>
              <a:t>Relations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32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32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32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32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32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32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32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32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32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3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35" grpId="0" animBg="1"/>
      <p:bldP spid="393236" grpId="0" animBg="1"/>
      <p:bldP spid="393237" grpId="0" animBg="1"/>
      <p:bldP spid="393238" grpId="0" animBg="1"/>
      <p:bldP spid="393239" grpId="0"/>
      <p:bldP spid="393240" grpId="0"/>
      <p:bldP spid="393241" grpId="0"/>
      <p:bldP spid="393243" grpId="0"/>
      <p:bldP spid="393244" grpId="0"/>
      <p:bldP spid="3932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de-DE" altLang="zh-CN"/>
              <a:t>YAGO - A Core of Semantic Knowledge</a:t>
            </a:r>
          </a:p>
        </p:txBody>
      </p:sp>
      <p:sp>
        <p:nvSpPr>
          <p:cNvPr id="5" name="幻灯片编号占位符 4"/>
          <p:cNvSpPr>
            <a:spLocks noGrp="1"/>
          </p:cNvSpPr>
          <p:nvPr>
            <p:ph type="sldNum" sz="quarter" idx="11"/>
          </p:nvPr>
        </p:nvSpPr>
        <p:spPr/>
        <p:txBody>
          <a:bodyPr/>
          <a:lstStyle/>
          <a:p>
            <a:fld id="{5EC145DB-C9D7-D649-9EB1-CE121E09D348}" type="slidenum">
              <a:rPr lang="de-DE" altLang="zh-CN"/>
              <a:pPr/>
              <a:t>9</a:t>
            </a:fld>
            <a:endParaRPr lang="de-DE" altLang="zh-CN"/>
          </a:p>
        </p:txBody>
      </p:sp>
      <p:sp>
        <p:nvSpPr>
          <p:cNvPr id="18434" name="Rectangle 2"/>
          <p:cNvSpPr>
            <a:spLocks noGrp="1" noChangeArrowheads="1"/>
          </p:cNvSpPr>
          <p:nvPr>
            <p:ph type="title"/>
          </p:nvPr>
        </p:nvSpPr>
        <p:spPr bwMode="auto">
          <a:xfrm>
            <a:off x="468313" y="274638"/>
            <a:ext cx="6191250" cy="77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600" dirty="0" smtClean="0"/>
              <a:t>Structure</a:t>
            </a:r>
            <a:endParaRPr lang="en-US" altLang="zh-CN" sz="2600" dirty="0"/>
          </a:p>
        </p:txBody>
      </p:sp>
      <p:sp>
        <p:nvSpPr>
          <p:cNvPr id="18435" name="Rectangle 3"/>
          <p:cNvSpPr>
            <a:spLocks noGrp="1" noChangeArrowheads="1"/>
          </p:cNvSpPr>
          <p:nvPr>
            <p:ph type="body" idx="1"/>
          </p:nvPr>
        </p:nvSpPr>
        <p:spPr bwMode="auto">
          <a:xfrm>
            <a:off x="468313" y="1502303"/>
            <a:ext cx="8509001" cy="480818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marL="609600" indent="-609600" algn="l">
              <a:spcBef>
                <a:spcPct val="50000"/>
              </a:spcBef>
              <a:buClr>
                <a:schemeClr val="tx1"/>
              </a:buClr>
            </a:pPr>
            <a:r>
              <a:rPr lang="ar-SA" altLang="zh-CN" sz="1800" b="1" dirty="0" smtClean="0">
                <a:solidFill>
                  <a:srgbClr val="0000FF"/>
                </a:solidFill>
                <a:ea typeface="Arial" charset="0"/>
                <a:cs typeface="Arial" charset="0"/>
              </a:rPr>
              <a:t>ر</a:t>
            </a:r>
            <a:r>
              <a:rPr lang="en-US" altLang="zh-CN" sz="1800" dirty="0" smtClean="0"/>
              <a:t> </a:t>
            </a:r>
            <a:r>
              <a:rPr lang="en-US" altLang="zh-CN" sz="1800" dirty="0" smtClean="0"/>
              <a:t> </a:t>
            </a:r>
            <a:r>
              <a:rPr lang="zh-CN" altLang="en-US" sz="1800" dirty="0" smtClean="0"/>
              <a:t> </a:t>
            </a:r>
            <a:r>
              <a:rPr lang="en-US" altLang="zh-CN" sz="1800" dirty="0" err="1"/>
              <a:t>AlbertEinstein</a:t>
            </a:r>
            <a:r>
              <a:rPr lang="en-US" altLang="zh-CN" sz="1800" dirty="0"/>
              <a:t> </a:t>
            </a:r>
            <a:r>
              <a:rPr lang="en-US" altLang="zh-CN" sz="1800" dirty="0" smtClean="0"/>
              <a:t> </a:t>
            </a:r>
            <a:r>
              <a:rPr lang="en-US" altLang="zh-CN" sz="1800" dirty="0" err="1" smtClean="0">
                <a:latin typeface="Apple Chancery" charset="0"/>
                <a:ea typeface="Apple Chancery" charset="0"/>
                <a:cs typeface="Apple Chancery" charset="0"/>
              </a:rPr>
              <a:t>hasWonPrize</a:t>
            </a:r>
            <a:r>
              <a:rPr lang="en-US" altLang="zh-CN" sz="1800" dirty="0" smtClean="0"/>
              <a:t>  </a:t>
            </a:r>
            <a:r>
              <a:rPr lang="en-US" altLang="zh-CN" sz="1800" dirty="0" err="1" smtClean="0"/>
              <a:t>NobelPrize</a:t>
            </a:r>
            <a:r>
              <a:rPr lang="en-US" altLang="zh-CN" sz="1800" dirty="0" smtClean="0"/>
              <a:t> </a:t>
            </a:r>
            <a:endParaRPr lang="zh-CN" altLang="en-US" sz="1800" dirty="0">
              <a:latin typeface="Microsoft YaHei" charset="0"/>
              <a:ea typeface="Microsoft YaHei" charset="0"/>
              <a:cs typeface="Microsoft YaHei" charset="0"/>
            </a:endParaRPr>
          </a:p>
          <a:p>
            <a:pPr marL="609600" indent="-609600" algn="l">
              <a:spcBef>
                <a:spcPct val="50000"/>
              </a:spcBef>
              <a:buClr>
                <a:schemeClr val="tx1"/>
              </a:buClr>
            </a:pPr>
            <a:r>
              <a:rPr lang="ar-SA" altLang="zh-CN" sz="1800" b="1" dirty="0" smtClean="0">
                <a:solidFill>
                  <a:srgbClr val="0000FF"/>
                </a:solidFill>
                <a:ea typeface="Arial" charset="0"/>
                <a:cs typeface="Arial" charset="0"/>
              </a:rPr>
              <a:t>ر</a:t>
            </a:r>
            <a:r>
              <a:rPr lang="en-US" altLang="zh-CN" sz="1800" dirty="0" smtClean="0"/>
              <a:t> </a:t>
            </a:r>
            <a:r>
              <a:rPr lang="zh-CN" altLang="en-US" sz="1800" dirty="0" smtClean="0"/>
              <a:t> </a:t>
            </a:r>
            <a:r>
              <a:rPr lang="en-US" altLang="zh-CN" sz="1800" dirty="0" smtClean="0"/>
              <a:t> </a:t>
            </a:r>
            <a:r>
              <a:rPr lang="en-US" altLang="zh-CN" sz="1800" dirty="0" err="1" smtClean="0"/>
              <a:t>AlbertEinstein</a:t>
            </a:r>
            <a:r>
              <a:rPr lang="en-US" altLang="zh-CN" sz="1800" dirty="0" smtClean="0"/>
              <a:t>  </a:t>
            </a:r>
            <a:r>
              <a:rPr lang="en-US" altLang="zh-CN" sz="1800" dirty="0" err="1" smtClean="0">
                <a:latin typeface="Apple Chancery" charset="0"/>
                <a:ea typeface="Apple Chancery" charset="0"/>
                <a:cs typeface="Apple Chancery" charset="0"/>
              </a:rPr>
              <a:t>bornInYear</a:t>
            </a:r>
            <a:r>
              <a:rPr lang="en-US" altLang="zh-CN" sz="1800" dirty="0" smtClean="0">
                <a:latin typeface="Apple Chancery" charset="0"/>
                <a:ea typeface="Apple Chancery" charset="0"/>
                <a:cs typeface="Apple Chancery" charset="0"/>
              </a:rPr>
              <a:t>    </a:t>
            </a:r>
            <a:r>
              <a:rPr lang="en-US" altLang="zh-CN" sz="1800" dirty="0" smtClean="0"/>
              <a:t>1879 </a:t>
            </a:r>
            <a:endParaRPr lang="en-US" altLang="zh-CN" sz="1800" dirty="0"/>
          </a:p>
          <a:p>
            <a:pPr marL="609600" indent="-609600" algn="l">
              <a:spcBef>
                <a:spcPct val="50000"/>
              </a:spcBef>
              <a:buClr>
                <a:schemeClr val="tx1"/>
              </a:buClr>
            </a:pPr>
            <a:r>
              <a:rPr lang="ar-SA" altLang="zh-CN" sz="1800" b="1" dirty="0" smtClean="0">
                <a:solidFill>
                  <a:srgbClr val="0000FF"/>
                </a:solidFill>
                <a:ea typeface="Arial" charset="0"/>
                <a:cs typeface="Arial" charset="0"/>
              </a:rPr>
              <a:t>ر</a:t>
            </a:r>
            <a:r>
              <a:rPr lang="en-US" altLang="zh-CN" sz="1800" dirty="0" smtClean="0">
                <a:latin typeface="Microsoft YaHei" charset="0"/>
                <a:ea typeface="Microsoft YaHei" charset="0"/>
                <a:cs typeface="Microsoft YaHei" charset="0"/>
              </a:rPr>
              <a:t>“Einstein</a:t>
            </a:r>
            <a:r>
              <a:rPr lang="en-US" altLang="zh-CN" sz="1800" dirty="0">
                <a:latin typeface="Microsoft YaHei" charset="0"/>
                <a:ea typeface="Microsoft YaHei" charset="0"/>
                <a:cs typeface="Microsoft YaHei" charset="0"/>
              </a:rPr>
              <a:t>” </a:t>
            </a:r>
            <a:r>
              <a:rPr lang="en-US" altLang="zh-CN" sz="1800" dirty="0">
                <a:latin typeface="Apple Chancery" charset="0"/>
                <a:ea typeface="Apple Chancery" charset="0"/>
                <a:cs typeface="Apple Chancery" charset="0"/>
              </a:rPr>
              <a:t>means </a:t>
            </a:r>
            <a:r>
              <a:rPr lang="en-US" altLang="zh-CN" sz="1800" dirty="0" smtClean="0">
                <a:latin typeface="Microsoft YaHei" charset="0"/>
                <a:ea typeface="Microsoft YaHei" charset="0"/>
                <a:cs typeface="Microsoft YaHei" charset="0"/>
              </a:rPr>
              <a:t>  </a:t>
            </a:r>
            <a:r>
              <a:rPr lang="en-US" altLang="zh-CN" sz="1800" dirty="0" err="1" smtClean="0">
                <a:latin typeface="Microsoft YaHei" charset="0"/>
                <a:ea typeface="Microsoft YaHei" charset="0"/>
                <a:cs typeface="Microsoft YaHei" charset="0"/>
              </a:rPr>
              <a:t>AlbertEinstein</a:t>
            </a:r>
            <a:r>
              <a:rPr lang="en-US" altLang="zh-CN" sz="1800" dirty="0" smtClean="0">
                <a:latin typeface="Microsoft YaHei" charset="0"/>
                <a:ea typeface="Microsoft YaHei" charset="0"/>
                <a:cs typeface="Microsoft YaHei" charset="0"/>
              </a:rPr>
              <a:t> </a:t>
            </a:r>
            <a:endParaRPr lang="en-US" altLang="zh-CN" sz="1800" dirty="0">
              <a:latin typeface="Microsoft YaHei" charset="0"/>
              <a:ea typeface="Microsoft YaHei" charset="0"/>
              <a:cs typeface="Microsoft YaHei" charset="0"/>
            </a:endParaRPr>
          </a:p>
          <a:p>
            <a:pPr marL="609600" indent="-609600" algn="l">
              <a:spcBef>
                <a:spcPct val="50000"/>
              </a:spcBef>
              <a:buClr>
                <a:schemeClr val="tx1"/>
              </a:buClr>
            </a:pPr>
            <a:r>
              <a:rPr lang="ar-SA" altLang="zh-CN" sz="1800" b="1" dirty="0">
                <a:solidFill>
                  <a:srgbClr val="0000FF"/>
                </a:solidFill>
                <a:ea typeface="Arial" charset="0"/>
                <a:cs typeface="Arial" charset="0"/>
              </a:rPr>
              <a:t>ر</a:t>
            </a:r>
            <a:r>
              <a:rPr lang="en-US" altLang="zh-CN" sz="1800" dirty="0" smtClean="0"/>
              <a:t>    </a:t>
            </a:r>
            <a:r>
              <a:rPr lang="en-US" altLang="zh-CN" sz="1800" dirty="0" err="1" smtClean="0"/>
              <a:t>AlbertEinstein</a:t>
            </a:r>
            <a:r>
              <a:rPr lang="en-US" altLang="zh-CN" sz="1800" dirty="0" smtClean="0"/>
              <a:t>  </a:t>
            </a:r>
            <a:r>
              <a:rPr lang="en-US" altLang="zh-CN" sz="1800" dirty="0" smtClean="0">
                <a:latin typeface="Apple Chancery" charset="0"/>
                <a:ea typeface="Apple Chancery" charset="0"/>
                <a:cs typeface="Apple Chancery" charset="0"/>
              </a:rPr>
              <a:t>type</a:t>
            </a:r>
            <a:r>
              <a:rPr lang="en-US" altLang="zh-CN" sz="1800" dirty="0" smtClean="0"/>
              <a:t>   physicist </a:t>
            </a:r>
            <a:endParaRPr lang="en-US" altLang="zh-CN" sz="1800" dirty="0"/>
          </a:p>
          <a:p>
            <a:pPr marL="609600" indent="-609600" algn="l">
              <a:spcBef>
                <a:spcPct val="50000"/>
              </a:spcBef>
              <a:buClr>
                <a:schemeClr val="tx1"/>
              </a:buClr>
            </a:pPr>
            <a:r>
              <a:rPr lang="ar-SA" altLang="zh-CN" sz="1800" b="1" dirty="0">
                <a:solidFill>
                  <a:srgbClr val="0000FF"/>
                </a:solidFill>
                <a:ea typeface="Arial" charset="0"/>
                <a:cs typeface="Arial" charset="0"/>
              </a:rPr>
              <a:t>ر</a:t>
            </a:r>
            <a:r>
              <a:rPr lang="en-US" altLang="zh-CN" sz="1800" dirty="0"/>
              <a:t> </a:t>
            </a:r>
            <a:r>
              <a:rPr lang="en-US" altLang="zh-CN" sz="1800" dirty="0" smtClean="0"/>
              <a:t>   physicist  </a:t>
            </a:r>
            <a:r>
              <a:rPr lang="en-US" altLang="zh-CN" sz="1800" dirty="0" err="1" smtClean="0">
                <a:latin typeface="Apple Chancery" charset="0"/>
                <a:ea typeface="Apple Chancery" charset="0"/>
                <a:cs typeface="Apple Chancery" charset="0"/>
              </a:rPr>
              <a:t>subClassOf</a:t>
            </a:r>
            <a:r>
              <a:rPr lang="en-US" altLang="zh-CN" sz="1800" dirty="0" smtClean="0">
                <a:latin typeface="Apple Chancery" charset="0"/>
                <a:ea typeface="Apple Chancery" charset="0"/>
                <a:cs typeface="Apple Chancery" charset="0"/>
              </a:rPr>
              <a:t>  </a:t>
            </a:r>
            <a:r>
              <a:rPr lang="en-US" altLang="zh-CN" sz="1800" dirty="0" smtClean="0"/>
              <a:t>scientist </a:t>
            </a:r>
            <a:endParaRPr lang="en-US" altLang="zh-CN" sz="1800" dirty="0"/>
          </a:p>
          <a:p>
            <a:pPr marL="609600" indent="-609600" algn="l">
              <a:spcBef>
                <a:spcPct val="50000"/>
              </a:spcBef>
              <a:buClr>
                <a:schemeClr val="tx1"/>
              </a:buClr>
            </a:pPr>
            <a:r>
              <a:rPr lang="ar-SA" altLang="zh-CN" sz="1800" b="1" dirty="0">
                <a:solidFill>
                  <a:srgbClr val="0000FF"/>
                </a:solidFill>
                <a:ea typeface="Arial" charset="0"/>
                <a:cs typeface="Arial" charset="0"/>
              </a:rPr>
              <a:t>ر</a:t>
            </a:r>
            <a:r>
              <a:rPr lang="en-US" altLang="zh-CN" sz="1800" dirty="0"/>
              <a:t>    </a:t>
            </a:r>
            <a:r>
              <a:rPr lang="en-US" altLang="zh-CN" sz="1800" dirty="0" err="1"/>
              <a:t>subclassOf</a:t>
            </a:r>
            <a:r>
              <a:rPr lang="en-US" altLang="zh-CN" sz="1800" dirty="0"/>
              <a:t> </a:t>
            </a:r>
            <a:r>
              <a:rPr lang="en-US" altLang="zh-CN" sz="1800" dirty="0" smtClean="0"/>
              <a:t>  </a:t>
            </a:r>
            <a:r>
              <a:rPr lang="en-US" altLang="zh-CN" sz="1800" dirty="0" smtClean="0">
                <a:latin typeface="Apple Chancery" charset="0"/>
                <a:ea typeface="Apple Chancery" charset="0"/>
                <a:cs typeface="Apple Chancery" charset="0"/>
              </a:rPr>
              <a:t>type  </a:t>
            </a:r>
            <a:r>
              <a:rPr lang="en-US" altLang="zh-CN" sz="1800" dirty="0" smtClean="0"/>
              <a:t> </a:t>
            </a:r>
            <a:r>
              <a:rPr lang="en-US" altLang="zh-CN" sz="1800" dirty="0" err="1"/>
              <a:t>transitiveRelation</a:t>
            </a:r>
            <a:r>
              <a:rPr lang="en-US" altLang="zh-CN" sz="1800" dirty="0"/>
              <a:t> </a:t>
            </a:r>
          </a:p>
          <a:p>
            <a:pPr marL="609600" indent="-609600" algn="l">
              <a:spcBef>
                <a:spcPct val="50000"/>
              </a:spcBef>
              <a:buClr>
                <a:schemeClr val="tx1"/>
              </a:buClr>
            </a:pPr>
            <a:r>
              <a:rPr lang="ar-SA" altLang="zh-CN" sz="2000" b="1" dirty="0" smtClean="0">
                <a:solidFill>
                  <a:srgbClr val="0000FF"/>
                </a:solidFill>
                <a:ea typeface="Arial" charset="0"/>
                <a:cs typeface="Arial" charset="0"/>
              </a:rPr>
              <a:t>ر</a:t>
            </a:r>
            <a:r>
              <a:rPr lang="en-US" altLang="zh-CN" sz="2000" dirty="0" smtClean="0"/>
              <a:t> </a:t>
            </a:r>
            <a:r>
              <a:rPr lang="zh-CN" altLang="en-US" sz="2000" dirty="0" smtClean="0"/>
              <a:t> </a:t>
            </a:r>
            <a:r>
              <a:rPr lang="en-US" altLang="zh-CN" sz="2000" dirty="0" smtClean="0"/>
              <a:t>   </a:t>
            </a:r>
            <a:r>
              <a:rPr lang="en-US" altLang="zh-CN" sz="2000" dirty="0" smtClean="0">
                <a:latin typeface="Apple Chancery" charset="0"/>
                <a:ea typeface="Apple Chancery" charset="0"/>
                <a:cs typeface="Apple Chancery" charset="0"/>
              </a:rPr>
              <a:t>fact (entity, relation, entity)      </a:t>
            </a:r>
            <a:r>
              <a:rPr lang="en-US" altLang="zh-CN" sz="2000" dirty="0" smtClean="0">
                <a:latin typeface="+mn-ea"/>
                <a:cs typeface="Apple Chancery" charset="0"/>
              </a:rPr>
              <a:t>has </a:t>
            </a:r>
            <a:r>
              <a:rPr lang="en-US" altLang="zh-CN" sz="2000" dirty="0" smtClean="0">
                <a:solidFill>
                  <a:srgbClr val="FF0000"/>
                </a:solidFill>
                <a:latin typeface="+mn-ea"/>
              </a:rPr>
              <a:t>a </a:t>
            </a:r>
            <a:r>
              <a:rPr lang="en-US" altLang="zh-CN" sz="2000" dirty="0">
                <a:solidFill>
                  <a:srgbClr val="FF0000"/>
                </a:solidFill>
                <a:latin typeface="+mn-ea"/>
              </a:rPr>
              <a:t>fact </a:t>
            </a:r>
            <a:r>
              <a:rPr lang="en-US" altLang="zh-CN" sz="2000" dirty="0">
                <a:solidFill>
                  <a:srgbClr val="FF0000"/>
                </a:solidFill>
              </a:rPr>
              <a:t>identifier </a:t>
            </a:r>
            <a:endParaRPr lang="en-US" altLang="zh-CN" sz="2000" dirty="0">
              <a:solidFill>
                <a:srgbClr val="FF0000"/>
              </a:solidFill>
            </a:endParaRPr>
          </a:p>
          <a:p>
            <a:pPr marL="609600" indent="-609600" algn="l">
              <a:spcBef>
                <a:spcPct val="50000"/>
              </a:spcBef>
              <a:buClr>
                <a:schemeClr val="tx1"/>
              </a:buClr>
            </a:pPr>
            <a:r>
              <a:rPr lang="en-US" altLang="zh-CN" sz="1600" dirty="0" smtClean="0"/>
              <a:t>    </a:t>
            </a:r>
            <a:r>
              <a:rPr lang="en-US" altLang="zh-CN" sz="1600" dirty="0" smtClean="0">
                <a:solidFill>
                  <a:srgbClr val="0000FF"/>
                </a:solidFill>
              </a:rPr>
              <a:t>fact(Albert </a:t>
            </a:r>
            <a:r>
              <a:rPr lang="en-US" altLang="zh-CN" sz="1600" dirty="0">
                <a:solidFill>
                  <a:srgbClr val="0000FF"/>
                </a:solidFill>
              </a:rPr>
              <a:t>Einstein, </a:t>
            </a:r>
            <a:r>
              <a:rPr lang="en-US" altLang="zh-CN" sz="1600" dirty="0" err="1">
                <a:solidFill>
                  <a:srgbClr val="0000FF"/>
                </a:solidFill>
              </a:rPr>
              <a:t>bornInYear</a:t>
            </a:r>
            <a:r>
              <a:rPr lang="en-US" altLang="zh-CN" sz="1600" dirty="0">
                <a:solidFill>
                  <a:srgbClr val="0000FF"/>
                </a:solidFill>
              </a:rPr>
              <a:t>, 1879) had the fact identifier #1 </a:t>
            </a:r>
            <a:r>
              <a:rPr lang="en-US" altLang="zh-CN" sz="1600" dirty="0">
                <a:solidFill>
                  <a:srgbClr val="0000FF"/>
                </a:solidFill>
              </a:rPr>
              <a:t>, then the following </a:t>
            </a:r>
            <a:r>
              <a:rPr lang="en-US" altLang="zh-CN" sz="1600" dirty="0" smtClean="0">
                <a:solidFill>
                  <a:srgbClr val="0000FF"/>
                </a:solidFill>
              </a:rPr>
              <a:t>line </a:t>
            </a:r>
          </a:p>
          <a:p>
            <a:pPr marL="609600" indent="-609600" algn="l">
              <a:spcBef>
                <a:spcPct val="50000"/>
              </a:spcBef>
              <a:buClr>
                <a:schemeClr val="tx1"/>
              </a:buClr>
            </a:pPr>
            <a:r>
              <a:rPr lang="en-US" altLang="zh-CN" sz="1600" dirty="0">
                <a:solidFill>
                  <a:srgbClr val="0000FF"/>
                </a:solidFill>
              </a:rPr>
              <a:t> </a:t>
            </a:r>
            <a:r>
              <a:rPr lang="en-US" altLang="zh-CN" sz="1600" dirty="0" smtClean="0">
                <a:solidFill>
                  <a:srgbClr val="0000FF"/>
                </a:solidFill>
              </a:rPr>
              <a:t>   would </a:t>
            </a:r>
            <a:r>
              <a:rPr lang="en-US" altLang="zh-CN" sz="1600" dirty="0">
                <a:solidFill>
                  <a:srgbClr val="0000FF"/>
                </a:solidFill>
              </a:rPr>
              <a:t>say that this fact was found in Wikipedia: </a:t>
            </a:r>
          </a:p>
          <a:p>
            <a:pPr marL="609600" indent="-609600" algn="l">
              <a:spcBef>
                <a:spcPct val="50000"/>
              </a:spcBef>
              <a:buClr>
                <a:schemeClr val="tx1"/>
              </a:buClr>
            </a:pPr>
            <a:r>
              <a:rPr lang="en-US" altLang="zh-CN" sz="1600" dirty="0" smtClean="0">
                <a:solidFill>
                  <a:srgbClr val="0000FF"/>
                </a:solidFill>
              </a:rPr>
              <a:t>                                  #</a:t>
            </a:r>
            <a:r>
              <a:rPr lang="en-US" altLang="zh-CN" sz="1600" dirty="0">
                <a:solidFill>
                  <a:srgbClr val="0000FF"/>
                </a:solidFill>
              </a:rPr>
              <a:t>1 </a:t>
            </a:r>
            <a:r>
              <a:rPr lang="en-US" altLang="zh-CN" sz="1600" dirty="0" smtClean="0">
                <a:solidFill>
                  <a:srgbClr val="0000FF"/>
                </a:solidFill>
              </a:rPr>
              <a:t> </a:t>
            </a:r>
            <a:r>
              <a:rPr lang="en-US" altLang="zh-CN" sz="1600" dirty="0" err="1" smtClean="0">
                <a:solidFill>
                  <a:srgbClr val="0000FF"/>
                </a:solidFill>
                <a:latin typeface="Apple Chancery" charset="0"/>
                <a:ea typeface="Apple Chancery" charset="0"/>
                <a:cs typeface="Apple Chancery" charset="0"/>
              </a:rPr>
              <a:t>foundIn</a:t>
            </a:r>
            <a:r>
              <a:rPr lang="en-US" altLang="zh-CN" sz="1600" dirty="0" smtClean="0">
                <a:solidFill>
                  <a:srgbClr val="0000FF"/>
                </a:solidFill>
              </a:rPr>
              <a:t>  http </a:t>
            </a:r>
            <a:r>
              <a:rPr lang="en-US" altLang="zh-CN" sz="1600" dirty="0">
                <a:solidFill>
                  <a:srgbClr val="0000FF"/>
                </a:solidFill>
              </a:rPr>
              <a:t>: //</a:t>
            </a:r>
            <a:r>
              <a:rPr lang="en-US" altLang="zh-CN" sz="1600" dirty="0" err="1">
                <a:solidFill>
                  <a:srgbClr val="0000FF"/>
                </a:solidFill>
              </a:rPr>
              <a:t>www.wikipedia.org</a:t>
            </a:r>
            <a:r>
              <a:rPr lang="en-US" altLang="zh-CN" sz="1600" dirty="0">
                <a:solidFill>
                  <a:srgbClr val="0000FF"/>
                </a:solidFill>
              </a:rPr>
              <a:t>/Einstein </a:t>
            </a:r>
            <a:endParaRPr lang="en-US" altLang="zh-CN" sz="1600" dirty="0" smtClean="0">
              <a:solidFill>
                <a:srgbClr val="0000FF"/>
              </a:solidFill>
            </a:endParaRPr>
          </a:p>
          <a:p>
            <a:pPr marL="609600" indent="-609600" algn="l">
              <a:spcBef>
                <a:spcPct val="50000"/>
              </a:spcBef>
              <a:buClr>
                <a:schemeClr val="tx1"/>
              </a:buClr>
            </a:pPr>
            <a:r>
              <a:rPr lang="ar-SA" altLang="zh-CN" sz="2000" b="1" dirty="0">
                <a:solidFill>
                  <a:srgbClr val="0000FF"/>
                </a:solidFill>
                <a:ea typeface="Arial" charset="0"/>
                <a:cs typeface="Arial" charset="0"/>
              </a:rPr>
              <a:t>ر</a:t>
            </a:r>
            <a:r>
              <a:rPr lang="en-US" altLang="zh-CN" sz="2000" dirty="0" smtClean="0"/>
              <a:t>   </a:t>
            </a:r>
            <a:r>
              <a:rPr lang="en-US" altLang="zh-CN" sz="1800" dirty="0" smtClean="0">
                <a:latin typeface="Apple Chancery" charset="0"/>
                <a:ea typeface="Apple Chancery" charset="0"/>
                <a:cs typeface="Apple Chancery" charset="0"/>
              </a:rPr>
              <a:t>common </a:t>
            </a:r>
            <a:r>
              <a:rPr lang="en-US" altLang="zh-CN" sz="1800" dirty="0">
                <a:latin typeface="Apple Chancery" charset="0"/>
                <a:ea typeface="Apple Chancery" charset="0"/>
                <a:cs typeface="Apple Chancery" charset="0"/>
              </a:rPr>
              <a:t>entities </a:t>
            </a:r>
            <a:r>
              <a:rPr lang="en-US" altLang="zh-CN" sz="1800" dirty="0" smtClean="0"/>
              <a:t>(neither </a:t>
            </a:r>
            <a:r>
              <a:rPr lang="en-US" altLang="zh-CN" sz="1800" dirty="0"/>
              <a:t>facts nor </a:t>
            </a:r>
            <a:r>
              <a:rPr lang="en-US" altLang="zh-CN" sz="1800" dirty="0" smtClean="0"/>
              <a:t>relations)</a:t>
            </a:r>
            <a:endParaRPr lang="en-US" altLang="zh-CN" sz="1800" dirty="0"/>
          </a:p>
          <a:p>
            <a:pPr marL="609600" indent="-609600" algn="l">
              <a:spcBef>
                <a:spcPct val="50000"/>
              </a:spcBef>
              <a:buClr>
                <a:schemeClr val="tx1"/>
              </a:buClr>
            </a:pPr>
            <a:r>
              <a:rPr lang="ar-SA" altLang="zh-CN" sz="1800" b="1" dirty="0">
                <a:solidFill>
                  <a:srgbClr val="0000FF"/>
                </a:solidFill>
                <a:ea typeface="Arial" charset="0"/>
                <a:cs typeface="Arial" charset="0"/>
              </a:rPr>
              <a:t>ر</a:t>
            </a:r>
            <a:r>
              <a:rPr lang="en-US" altLang="zh-CN" sz="1800" dirty="0" smtClean="0">
                <a:latin typeface="Apple Chancery" charset="0"/>
                <a:ea typeface="Apple Chancery" charset="0"/>
                <a:cs typeface="Apple Chancery" charset="0"/>
              </a:rPr>
              <a:t>    individuals</a:t>
            </a:r>
            <a:r>
              <a:rPr lang="en-US" altLang="zh-CN" sz="1800" dirty="0" smtClean="0">
                <a:latin typeface="+mn-ea"/>
                <a:cs typeface="Apple Chancery" charset="0"/>
              </a:rPr>
              <a:t> (common </a:t>
            </a:r>
            <a:r>
              <a:rPr lang="en-US" altLang="zh-CN" sz="1800" dirty="0">
                <a:latin typeface="+mn-ea"/>
                <a:cs typeface="Apple Chancery" charset="0"/>
              </a:rPr>
              <a:t>entities that are not </a:t>
            </a:r>
            <a:r>
              <a:rPr lang="en-US" altLang="zh-CN" sz="1800" dirty="0" smtClean="0">
                <a:latin typeface="+mn-ea"/>
                <a:cs typeface="Apple Chancery" charset="0"/>
              </a:rPr>
              <a:t>classes)</a:t>
            </a:r>
            <a:endParaRPr lang="en-US" altLang="zh-CN" sz="1800" dirty="0">
              <a:latin typeface="+mn-ea"/>
              <a:cs typeface="Apple Chancery" charset="0"/>
            </a:endParaRPr>
          </a:p>
          <a:p>
            <a:pPr marL="609600" indent="-609600" algn="l">
              <a:spcBef>
                <a:spcPct val="50000"/>
              </a:spcBef>
              <a:buClr>
                <a:schemeClr val="tx1"/>
              </a:buClr>
            </a:pPr>
            <a:endParaRPr lang="en-US" altLang="zh-CN" sz="2000" dirty="0" smtClean="0">
              <a:latin typeface="Apple Chancery" charset="0"/>
              <a:ea typeface="Apple Chancery" charset="0"/>
              <a:cs typeface="Apple Chancery" charset="0"/>
            </a:endParaRPr>
          </a:p>
          <a:p>
            <a:pPr marL="609600" indent="-609600" algn="l">
              <a:spcBef>
                <a:spcPct val="50000"/>
              </a:spcBef>
              <a:buClr>
                <a:schemeClr val="tx1"/>
              </a:buClr>
            </a:pPr>
            <a:endParaRPr lang="en-US" altLang="zh-CN" sz="2000" dirty="0">
              <a:latin typeface="Microsoft YaHei" charset="0"/>
              <a:ea typeface="Microsoft YaHei" charset="0"/>
              <a:cs typeface="Microsoft YaHei" charset="0"/>
            </a:endParaRPr>
          </a:p>
        </p:txBody>
      </p:sp>
      <p:cxnSp>
        <p:nvCxnSpPr>
          <p:cNvPr id="3" name="直线箭头连接符 2"/>
          <p:cNvCxnSpPr/>
          <p:nvPr/>
        </p:nvCxnSpPr>
        <p:spPr>
          <a:xfrm flipV="1">
            <a:off x="6557378" y="3775867"/>
            <a:ext cx="361245" cy="417689"/>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6" name="文本框 5"/>
          <p:cNvSpPr txBox="1"/>
          <p:nvPr/>
        </p:nvSpPr>
        <p:spPr>
          <a:xfrm>
            <a:off x="6840185" y="3545035"/>
            <a:ext cx="1178807" cy="461665"/>
          </a:xfrm>
          <a:prstGeom prst="rect">
            <a:avLst/>
          </a:prstGeom>
          <a:noFill/>
        </p:spPr>
        <p:txBody>
          <a:bodyPr wrap="square" rtlCol="0">
            <a:spAutoFit/>
          </a:bodyPr>
          <a:lstStyle/>
          <a:p>
            <a:r>
              <a:rPr kumimoji="1" lang="en-US" altLang="zh-CN" smtClean="0"/>
              <a:t>entity</a:t>
            </a:r>
            <a:endParaRPr kumimoji="1" lang="zh-CN" altLang="en-US" dirty="0"/>
          </a:p>
        </p:txBody>
      </p:sp>
    </p:spTree>
    <p:extLst>
      <p:ext uri="{BB962C8B-B14F-4D97-AF65-F5344CB8AC3E}">
        <p14:creationId xmlns:p14="http://schemas.microsoft.com/office/powerpoint/2010/main" val="40540312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ONTSIZE" val="10"/>
  <p:tag name="PREAMBLE" val="\documentclass{article}&#10;\pagestyle{empty}&#10;\usepackage{xspace,amssymb,amsfonts,amsmath}&#10;\usepackage{color}&#10;\usepackage{TeX4PPT}&#10;"/>
  <p:tag name="MAGPC" val="200"/>
</p:tagLst>
</file>

<file path=ppt/theme/theme1.xml><?xml version="1.0" encoding="utf-8"?>
<a:theme xmlns:a="http://schemas.openxmlformats.org/drawingml/2006/main" name="Fabian">
  <a:themeElements>
    <a:clrScheme name="Fabia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bi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Fabia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bia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bia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bia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bia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bia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bia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bia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bia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bia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bia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bia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Fabian</Template>
  <TotalTime>2370</TotalTime>
  <Words>2063</Words>
  <Application>Microsoft Macintosh PowerPoint</Application>
  <PresentationFormat>全屏显示(4:3)</PresentationFormat>
  <Paragraphs>471</Paragraphs>
  <Slides>42</Slides>
  <Notes>42</Notes>
  <HiddenSlides>2</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42</vt:i4>
      </vt:variant>
    </vt:vector>
  </HeadingPairs>
  <TitlesOfParts>
    <vt:vector size="54" baseType="lpstr">
      <vt:lpstr>Apple Chancery</vt:lpstr>
      <vt:lpstr>Comic Sans MS</vt:lpstr>
      <vt:lpstr>Courier New</vt:lpstr>
      <vt:lpstr>HanziPen SC</vt:lpstr>
      <vt:lpstr>Microsoft Sans Serif</vt:lpstr>
      <vt:lpstr>Microsoft YaHei</vt:lpstr>
      <vt:lpstr>STKaiti</vt:lpstr>
      <vt:lpstr>Symbol</vt:lpstr>
      <vt:lpstr>Wingdings</vt:lpstr>
      <vt:lpstr>宋体</vt:lpstr>
      <vt:lpstr>Arial</vt:lpstr>
      <vt:lpstr>Fabian</vt:lpstr>
      <vt:lpstr>PowerPoint 演示文稿</vt:lpstr>
      <vt:lpstr>Overview</vt:lpstr>
      <vt:lpstr>Motivation</vt:lpstr>
      <vt:lpstr>Usual solution</vt:lpstr>
      <vt:lpstr>Usual solution</vt:lpstr>
      <vt:lpstr>Usual solution</vt:lpstr>
      <vt:lpstr>Solution: An ontology</vt:lpstr>
      <vt:lpstr>Solution: An ontology</vt:lpstr>
      <vt:lpstr>Structure</vt:lpstr>
      <vt:lpstr>Solution: An ontology</vt:lpstr>
      <vt:lpstr>Motivation</vt:lpstr>
      <vt:lpstr>Where do we get the ontology from?</vt:lpstr>
      <vt:lpstr>Where do we get the ontology from?</vt:lpstr>
      <vt:lpstr>Exploiting the Wikipedia category system</vt:lpstr>
      <vt:lpstr>Exploiting the Wikipedia category system</vt:lpstr>
      <vt:lpstr>Exploiting the Wikipedia category system</vt:lpstr>
      <vt:lpstr>Exploiting the Wikipedia category system</vt:lpstr>
      <vt:lpstr>Thematic vs Conceptual Categories</vt:lpstr>
      <vt:lpstr>The Upper Model</vt:lpstr>
      <vt:lpstr>The Upper Model: From Wikipedia?</vt:lpstr>
      <vt:lpstr>The Upper Model: From WordNet?</vt:lpstr>
      <vt:lpstr>The Upper Model: From WordNet?</vt:lpstr>
      <vt:lpstr>The YAGO ontology</vt:lpstr>
      <vt:lpstr>The YAGO ontology: Accuracy</vt:lpstr>
      <vt:lpstr>The YAGO ontology: Number of Facts</vt:lpstr>
      <vt:lpstr>The Yago Model: Why binary is not enough</vt:lpstr>
      <vt:lpstr>The Yago Model: Why binary is not enough</vt:lpstr>
      <vt:lpstr>The Yago model formally</vt:lpstr>
      <vt:lpstr>The Yago model: Logical aspects</vt:lpstr>
      <vt:lpstr>The Yago model: Logical aspects</vt:lpstr>
      <vt:lpstr>Enriching YAGO </vt:lpstr>
      <vt:lpstr>PowerPoint 演示文稿</vt:lpstr>
      <vt:lpstr>Other singers of Elvis' generation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Applications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34</cp:revision>
  <dcterms:created xsi:type="dcterms:W3CDTF">2016-11-09T07:02:57Z</dcterms:created>
  <dcterms:modified xsi:type="dcterms:W3CDTF">2016-11-11T01:46:35Z</dcterms:modified>
</cp:coreProperties>
</file>