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324" r:id="rId4"/>
    <p:sldId id="373" r:id="rId5"/>
    <p:sldId id="371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</p:sldIdLst>
  <p:sldSz cx="9144000" cy="6858000" type="screen4x3"/>
  <p:notesSz cx="6921500" cy="10083800"/>
  <p:custDataLst>
    <p:tags r:id="rId1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76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CCECFF"/>
    <a:srgbClr val="FFFFCC"/>
    <a:srgbClr val="008000"/>
    <a:srgbClr val="008DA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5" autoAdjust="0"/>
    <p:restoredTop sz="93692" autoAdjust="0"/>
  </p:normalViewPr>
  <p:slideViewPr>
    <p:cSldViewPr snapToGrid="0">
      <p:cViewPr>
        <p:scale>
          <a:sx n="106" d="100"/>
          <a:sy n="106" d="100"/>
        </p:scale>
        <p:origin x="14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788" y="-96"/>
      </p:cViewPr>
      <p:guideLst>
        <p:guide orient="horz" pos="3176"/>
        <p:guide pos="2180"/>
      </p:guideLst>
    </p:cSldViewPr>
  </p:notesViewPr>
  <p:gridSpacing cx="72237" cy="72237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defTabSz="971550">
              <a:defRPr sz="1300"/>
            </a:lvl1pPr>
          </a:lstStyle>
          <a:p>
            <a:endParaRPr lang="de-DE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1125" y="0"/>
            <a:ext cx="299878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algn="r" defTabSz="971550">
              <a:defRPr sz="1300"/>
            </a:lvl1pPr>
          </a:lstStyle>
          <a:p>
            <a:endParaRPr lang="de-DE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77388"/>
            <a:ext cx="299878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defTabSz="971550">
              <a:defRPr sz="1300"/>
            </a:lvl1pPr>
          </a:lstStyle>
          <a:p>
            <a:endParaRPr lang="de-DE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1125" y="9577388"/>
            <a:ext cx="299878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algn="r" defTabSz="971550">
              <a:defRPr sz="1300"/>
            </a:lvl1pPr>
          </a:lstStyle>
          <a:p>
            <a:fld id="{6B8FB7C1-4444-5347-B519-6A4796341DC8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276667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defTabSz="971550">
              <a:defRPr sz="1300"/>
            </a:lvl1pPr>
          </a:lstStyle>
          <a:p>
            <a:endParaRPr lang="de-DE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1125" y="0"/>
            <a:ext cx="299878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algn="r" defTabSz="971550">
              <a:defRPr sz="1300"/>
            </a:lvl1pPr>
          </a:lstStyle>
          <a:p>
            <a:endParaRPr lang="de-DE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5650"/>
            <a:ext cx="5041900" cy="3781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2150" y="4789488"/>
            <a:ext cx="5537200" cy="453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/>
              <a:t>Textmasterformate durch Klicken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77388"/>
            <a:ext cx="299878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defTabSz="971550">
              <a:defRPr sz="1300"/>
            </a:lvl1pPr>
          </a:lstStyle>
          <a:p>
            <a:endParaRPr lang="de-DE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1125" y="9577388"/>
            <a:ext cx="299878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algn="r" defTabSz="971550">
              <a:defRPr sz="1300"/>
            </a:lvl1pPr>
          </a:lstStyle>
          <a:p>
            <a:fld id="{D105F92E-2F70-6B41-BCA4-48A3556170B9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128265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E178C9-8DCF-2A40-BBDF-BD75786FC3C7}" type="slidenum">
              <a:rPr lang="de-DE" altLang="zh-CN"/>
              <a:pPr/>
              <a:t>1</a:t>
            </a:fld>
            <a:endParaRPr lang="de-DE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Talk a little slower</a:t>
            </a:r>
          </a:p>
          <a:p>
            <a:r>
              <a:rPr lang="en-US" altLang="zh-CN"/>
              <a:t>Add more background knowledge</a:t>
            </a:r>
          </a:p>
          <a:p>
            <a:r>
              <a:rPr lang="en-US" altLang="zh-CN"/>
              <a:t>Explain that 6E6 facts is the base</a:t>
            </a:r>
          </a:p>
          <a:p>
            <a:r>
              <a:rPr lang="en-US" altLang="zh-CN"/>
              <a:t>Explain the evaluation in detail (Wilson interval)</a:t>
            </a:r>
          </a:p>
        </p:txBody>
      </p:sp>
    </p:spTree>
    <p:extLst>
      <p:ext uri="{BB962C8B-B14F-4D97-AF65-F5344CB8AC3E}">
        <p14:creationId xmlns:p14="http://schemas.microsoft.com/office/powerpoint/2010/main" val="1446278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A59D2-8D86-134F-9572-566A8EAD0B45}" type="slidenum">
              <a:rPr lang="de-DE" altLang="zh-CN"/>
              <a:pPr/>
              <a:t>10</a:t>
            </a:fld>
            <a:endParaRPr lang="de-DE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7980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A59D2-8D86-134F-9572-566A8EAD0B45}" type="slidenum">
              <a:rPr lang="de-DE" altLang="zh-CN"/>
              <a:pPr/>
              <a:t>11</a:t>
            </a:fld>
            <a:endParaRPr lang="de-DE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3920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A59D2-8D86-134F-9572-566A8EAD0B45}" type="slidenum">
              <a:rPr lang="de-DE" altLang="zh-CN"/>
              <a:pPr/>
              <a:t>12</a:t>
            </a:fld>
            <a:endParaRPr lang="de-DE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4135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A59D2-8D86-134F-9572-566A8EAD0B45}" type="slidenum">
              <a:rPr lang="de-DE" altLang="zh-CN"/>
              <a:pPr/>
              <a:t>13</a:t>
            </a:fld>
            <a:endParaRPr lang="de-DE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6093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A59D2-8D86-134F-9572-566A8EAD0B45}" type="slidenum">
              <a:rPr lang="de-DE" altLang="zh-CN"/>
              <a:pPr/>
              <a:t>14</a:t>
            </a:fld>
            <a:endParaRPr lang="de-DE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990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A59D2-8D86-134F-9572-566A8EAD0B45}" type="slidenum">
              <a:rPr lang="de-DE" altLang="zh-CN"/>
              <a:pPr/>
              <a:t>2</a:t>
            </a:fld>
            <a:endParaRPr lang="de-DE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5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04B728-32B3-7E41-847C-0CD0C34AEA19}" type="slidenum">
              <a:rPr lang="de-DE" altLang="zh-CN"/>
              <a:pPr/>
              <a:t>3</a:t>
            </a:fld>
            <a:endParaRPr lang="de-DE" altLang="zh-CN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4312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04B728-32B3-7E41-847C-0CD0C34AEA19}" type="slidenum">
              <a:rPr lang="de-DE" altLang="zh-CN"/>
              <a:pPr/>
              <a:t>4</a:t>
            </a:fld>
            <a:endParaRPr lang="de-DE" altLang="zh-CN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3514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A59D2-8D86-134F-9572-566A8EAD0B45}" type="slidenum">
              <a:rPr lang="de-DE" altLang="zh-CN"/>
              <a:pPr/>
              <a:t>5</a:t>
            </a:fld>
            <a:endParaRPr lang="de-DE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193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A59D2-8D86-134F-9572-566A8EAD0B45}" type="slidenum">
              <a:rPr lang="de-DE" altLang="zh-CN"/>
              <a:pPr/>
              <a:t>6</a:t>
            </a:fld>
            <a:endParaRPr lang="de-DE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2416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A59D2-8D86-134F-9572-566A8EAD0B45}" type="slidenum">
              <a:rPr lang="de-DE" altLang="zh-CN"/>
              <a:pPr/>
              <a:t>7</a:t>
            </a:fld>
            <a:endParaRPr lang="de-DE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0949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A59D2-8D86-134F-9572-566A8EAD0B45}" type="slidenum">
              <a:rPr lang="de-DE" altLang="zh-CN"/>
              <a:pPr/>
              <a:t>8</a:t>
            </a:fld>
            <a:endParaRPr lang="de-DE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141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A59D2-8D86-134F-9572-566A8EAD0B45}" type="slidenum">
              <a:rPr lang="de-DE" altLang="zh-CN"/>
              <a:pPr/>
              <a:t>9</a:t>
            </a:fld>
            <a:endParaRPr lang="de-DE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827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YAGO - A Core of Semantic Knowledge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E9073C-6209-3346-B9D7-19976C948CD3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34160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YAGO - A Core of Semantic Knowledge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1C338C-7DE5-5442-94A2-2CB66CCCC0BC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44576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YAGO - A Core of Semantic Knowledge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6EC682-51C8-1145-ACD8-7BC610543734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88504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YAGO - A Core of Semantic Knowledge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064DE6-F120-814F-B210-5D3EA76E0584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476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YAGO - A Core of Semantic Knowledge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0AAD5B-FF6F-114E-8240-D250663B3889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93315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YAGO - A Core of Semantic Knowledge</a:t>
            </a: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6F3F64-F5D3-C643-84F1-E17FC004DC62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33552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YAGO - A Core of Semantic Knowledge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04682E-C828-374E-BF91-EF91C067E6D1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2711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YAGO - A Core of Semantic Knowledge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9FE140-B0B6-DE4A-AF87-EC20176F6926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3815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YAGO - A Core of Semantic Knowledge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B54587-9722-F04B-A4EF-AF2FCC5CE43F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92004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YAGO - A Core of Semantic Knowledge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60E150-E010-A945-AC16-9FF08530FC74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06362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25663" y="6453188"/>
            <a:ext cx="59055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de-DE" altLang="zh-CN" dirty="0"/>
              <a:t>YAGO - A Core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Semantic</a:t>
            </a:r>
            <a:r>
              <a:rPr lang="de-DE" altLang="zh-CN" dirty="0"/>
              <a:t> Knowledge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32890" y="6454775"/>
            <a:ext cx="1244424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altLang="zh-CN" smtClean="0"/>
              <a:t>2016.11.11</a:t>
            </a:r>
            <a:endParaRPr lang="de-DE" altLang="zh-CN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412750" y="6451600"/>
            <a:ext cx="1871663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1400" dirty="0" smtClean="0">
                <a:solidFill>
                  <a:schemeClr val="bg2"/>
                </a:solidFill>
              </a:rPr>
              <a:t>Wu </a:t>
            </a:r>
            <a:r>
              <a:rPr lang="en-US" altLang="zh-CN" sz="1400" dirty="0" err="1" smtClean="0">
                <a:solidFill>
                  <a:schemeClr val="bg2"/>
                </a:solidFill>
              </a:rPr>
              <a:t>Yuting</a:t>
            </a:r>
            <a:endParaRPr lang="de-DE" altLang="zh-CN" sz="1400" dirty="0">
              <a:solidFill>
                <a:schemeClr val="bg2"/>
              </a:solidFill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614363" y="1268413"/>
            <a:ext cx="7915275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ر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ر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ر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ر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ر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YAGO - A Core of Semantic Knowledge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4A104D-12F7-9C48-B0C4-3CA6BB5089C9}" type="slidenum">
              <a:rPr lang="de-DE" altLang="zh-CN"/>
              <a:pPr/>
              <a:t>1</a:t>
            </a:fld>
            <a:endParaRPr lang="de-DE" altLang="zh-CN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80474" y="1782562"/>
            <a:ext cx="8626642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 dirty="0"/>
              <a:t>YAGO2: Exploring and Querying World Knowledge in </a:t>
            </a:r>
            <a:r>
              <a:rPr lang="en-US" altLang="zh-CN" sz="2600" dirty="0" smtClean="0"/>
              <a:t> </a:t>
            </a:r>
          </a:p>
          <a:p>
            <a:pPr algn="ctr">
              <a:spcBef>
                <a:spcPct val="50000"/>
              </a:spcBef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           Time</a:t>
            </a:r>
            <a:r>
              <a:rPr lang="en-US" altLang="zh-CN" sz="2600" dirty="0"/>
              <a:t>, </a:t>
            </a:r>
            <a:r>
              <a:rPr lang="en-US" altLang="zh-CN" sz="2600" dirty="0" smtClean="0"/>
              <a:t>Space, Context</a:t>
            </a:r>
            <a:r>
              <a:rPr lang="en-US" altLang="zh-CN" sz="2600" dirty="0"/>
              <a:t>, and Many Languages </a:t>
            </a:r>
          </a:p>
          <a:p>
            <a:pPr algn="ctr">
              <a:spcBef>
                <a:spcPct val="50000"/>
              </a:spcBef>
            </a:pPr>
            <a:endParaRPr lang="en-US" altLang="zh-CN" sz="2600" dirty="0"/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596566" y="3379081"/>
            <a:ext cx="821055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800" b="1" dirty="0" smtClean="0">
                <a:solidFill>
                  <a:srgbClr val="0000FF"/>
                </a:solidFill>
                <a:latin typeface="Arial"/>
                <a:ea typeface="Arial" charset="0"/>
                <a:cs typeface="Arial" charset="0"/>
              </a:rPr>
              <a:t> </a:t>
            </a:r>
            <a:r>
              <a:rPr lang="en-US" altLang="zh-CN" sz="1800" dirty="0" smtClean="0"/>
              <a:t>Johannes </a:t>
            </a:r>
            <a:r>
              <a:rPr lang="en-US" altLang="zh-CN" sz="1800" dirty="0" err="1" smtClean="0"/>
              <a:t>Hoffart</a:t>
            </a:r>
            <a:r>
              <a:rPr lang="en-US" altLang="zh-CN" sz="1800" dirty="0" smtClean="0"/>
              <a:t>, </a:t>
            </a:r>
            <a:r>
              <a:rPr lang="en-US" altLang="zh-CN" sz="1800" dirty="0"/>
              <a:t>Fabian M. </a:t>
            </a:r>
            <a:r>
              <a:rPr lang="en-US" altLang="zh-CN" sz="1800" dirty="0" err="1" smtClean="0"/>
              <a:t>Suchanek</a:t>
            </a:r>
            <a:r>
              <a:rPr lang="en-US" altLang="zh-CN" sz="1800" dirty="0" smtClean="0"/>
              <a:t>, </a:t>
            </a:r>
            <a:r>
              <a:rPr lang="en-US" altLang="zh-CN" sz="1800" dirty="0"/>
              <a:t>Klaus </a:t>
            </a:r>
            <a:r>
              <a:rPr lang="en-US" altLang="zh-CN" sz="1800" dirty="0" err="1" smtClean="0"/>
              <a:t>Berberich</a:t>
            </a:r>
            <a:r>
              <a:rPr lang="en-US" altLang="zh-CN" sz="1800" dirty="0" smtClean="0"/>
              <a:t>, </a:t>
            </a:r>
            <a:r>
              <a:rPr lang="en-US" altLang="zh-CN" sz="1800" dirty="0"/>
              <a:t>Gerhard </a:t>
            </a:r>
            <a:r>
              <a:rPr lang="en-US" altLang="zh-CN" sz="1800" dirty="0" err="1" smtClean="0"/>
              <a:t>Weikum</a:t>
            </a:r>
            <a:r>
              <a:rPr lang="en-US" altLang="zh-CN" sz="1800" dirty="0" smtClean="0"/>
              <a:t> </a:t>
            </a:r>
          </a:p>
          <a:p>
            <a:pPr algn="ctr"/>
            <a:endParaRPr lang="en-US" altLang="zh-CN" sz="1800" dirty="0"/>
          </a:p>
          <a:p>
            <a:pPr algn="ctr"/>
            <a:r>
              <a:rPr lang="en-US" altLang="zh-CN" sz="1800" dirty="0" smtClean="0"/>
              <a:t>Max </a:t>
            </a:r>
            <a:r>
              <a:rPr lang="en-US" altLang="zh-CN" sz="1800" dirty="0"/>
              <a:t>Planck Institute for Informatics, Germany </a:t>
            </a:r>
            <a:endParaRPr lang="en-US" altLang="zh-CN" sz="1800" dirty="0"/>
          </a:p>
          <a:p>
            <a:pPr algn="ctr">
              <a:spcBef>
                <a:spcPct val="50000"/>
              </a:spcBef>
            </a:pPr>
            <a:endParaRPr lang="zh-CN" altLang="en-US" sz="2000" dirty="0" smtClean="0"/>
          </a:p>
          <a:p>
            <a:pPr algn="ctr">
              <a:spcBef>
                <a:spcPct val="50000"/>
              </a:spcBef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                                                                           </a:t>
            </a:r>
            <a:r>
              <a:rPr lang="zh-CN" altLang="en-US" sz="2000" dirty="0" smtClean="0">
                <a:latin typeface="STKaiti" charset="-122"/>
                <a:ea typeface="STKaiti" charset="-122"/>
                <a:cs typeface="STKaiti" charset="-122"/>
              </a:rPr>
              <a:t>吴雨婷   </a:t>
            </a:r>
            <a:r>
              <a:rPr lang="en-US" altLang="zh-CN" sz="2000" dirty="0" smtClean="0">
                <a:latin typeface="STKaiti" charset="-122"/>
                <a:ea typeface="STKaiti" charset="-122"/>
                <a:cs typeface="STKaiti" charset="-122"/>
              </a:rPr>
              <a:t>2016.11.16</a:t>
            </a:r>
            <a:endParaRPr lang="de-DE" altLang="zh-CN" sz="2000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YAGO - A Core of Semantic Knowledge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C145DB-C9D7-D649-9EB1-CE121E09D348}" type="slidenum">
              <a:rPr lang="de-DE" altLang="zh-CN"/>
              <a:pPr/>
              <a:t>10</a:t>
            </a:fld>
            <a:endParaRPr lang="de-DE" altLang="zh-CN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67144"/>
            <a:ext cx="6191250" cy="777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600" dirty="0"/>
              <a:t>GEO-SPATIAL DIMENSION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02303"/>
            <a:ext cx="8675687" cy="480818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ar-SA" altLang="zh-CN" sz="1800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 </a:t>
            </a:r>
            <a:r>
              <a:rPr lang="en-US" altLang="zh-CN" sz="1600" dirty="0"/>
              <a:t>we introduce a new class </a:t>
            </a:r>
            <a:r>
              <a:rPr lang="en-US" altLang="zh-CN" sz="1600" dirty="0" err="1">
                <a:solidFill>
                  <a:srgbClr val="0070C0"/>
                </a:solidFill>
              </a:rPr>
              <a:t>yagoGeoEntity</a:t>
            </a:r>
            <a:r>
              <a:rPr lang="en-US" altLang="zh-CN" sz="1600" dirty="0"/>
              <a:t>, which groups together all </a:t>
            </a:r>
            <a:r>
              <a:rPr lang="en-US" altLang="zh-CN" sz="1600" dirty="0" smtClean="0">
                <a:solidFill>
                  <a:srgbClr val="FF0000"/>
                </a:solidFill>
              </a:rPr>
              <a:t>geo-entities</a:t>
            </a:r>
            <a:r>
              <a:rPr lang="en-US" altLang="zh-CN" sz="1600" dirty="0" smtClean="0"/>
              <a:t>,</a:t>
            </a:r>
            <a:endParaRPr lang="en-US" altLang="zh-CN" sz="1600" dirty="0"/>
          </a:p>
          <a:p>
            <a:pPr algn="l"/>
            <a:r>
              <a:rPr lang="en-US" altLang="zh-CN" sz="1600" dirty="0" smtClean="0"/>
              <a:t>     introduce </a:t>
            </a:r>
            <a:r>
              <a:rPr lang="en-US" altLang="zh-CN" sz="1600" dirty="0"/>
              <a:t>a special data type to store geographical coordinates, </a:t>
            </a:r>
            <a:r>
              <a:rPr lang="en-US" altLang="zh-CN" sz="1600" dirty="0" err="1">
                <a:solidFill>
                  <a:srgbClr val="0070C0"/>
                </a:solidFill>
              </a:rPr>
              <a:t>yagoGeoCoordinates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.</a:t>
            </a:r>
          </a:p>
          <a:p>
            <a:pPr algn="l"/>
            <a:r>
              <a:rPr lang="en-US" altLang="zh-CN" sz="1600" dirty="0" smtClean="0"/>
              <a:t>   Each </a:t>
            </a:r>
            <a:r>
              <a:rPr lang="en-US" altLang="zh-CN" sz="1600" dirty="0"/>
              <a:t>instance of </a:t>
            </a:r>
            <a:r>
              <a:rPr lang="en-US" altLang="zh-CN" sz="1600" dirty="0" err="1">
                <a:solidFill>
                  <a:srgbClr val="0070C0"/>
                </a:solidFill>
              </a:rPr>
              <a:t>yagoGeoEntity</a:t>
            </a:r>
            <a:r>
              <a:rPr lang="en-US" altLang="zh-CN" sz="1600" dirty="0"/>
              <a:t> is directly </a:t>
            </a:r>
            <a:r>
              <a:rPr lang="en-US" altLang="zh-CN" sz="1600" dirty="0" smtClean="0"/>
              <a:t>connected </a:t>
            </a:r>
            <a:r>
              <a:rPr lang="en-US" altLang="zh-CN" sz="1600" dirty="0"/>
              <a:t>to its geographical coordinates by the </a:t>
            </a:r>
            <a:r>
              <a:rPr lang="en-US" altLang="zh-CN" sz="1600" dirty="0" err="1">
                <a:solidFill>
                  <a:srgbClr val="0070C0"/>
                </a:solidFill>
              </a:rPr>
              <a:t>hasGeoCoordinates</a:t>
            </a:r>
            <a:r>
              <a:rPr lang="en-US" altLang="zh-CN" sz="1600" dirty="0"/>
              <a:t> relation. </a:t>
            </a:r>
            <a:endParaRPr lang="en-US" altLang="zh-CN" sz="1600" dirty="0" smtClean="0"/>
          </a:p>
          <a:p>
            <a:pPr algn="l"/>
            <a:endParaRPr lang="en-US" altLang="zh-CN" sz="1600" dirty="0">
              <a:latin typeface="+mn-ea"/>
            </a:endParaRPr>
          </a:p>
          <a:p>
            <a:pPr algn="l"/>
            <a:r>
              <a:rPr lang="ar-SA" altLang="zh-CN" sz="1600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YAGO2 harvests geo-entities from two sources </a:t>
            </a:r>
            <a:r>
              <a:rPr lang="en-US" altLang="zh-CN" sz="1600" dirty="0" smtClean="0"/>
              <a:t>: </a:t>
            </a:r>
            <a:r>
              <a:rPr lang="en-US" altLang="zh-CN" sz="1600" dirty="0" smtClean="0">
                <a:solidFill>
                  <a:srgbClr val="FF0000"/>
                </a:solidFill>
              </a:rPr>
              <a:t>Wikipedia </a:t>
            </a:r>
            <a:r>
              <a:rPr lang="en-US" altLang="zh-CN" sz="1600" dirty="0" smtClean="0"/>
              <a:t> and  </a:t>
            </a:r>
            <a:r>
              <a:rPr lang="en-US" altLang="zh-CN" sz="1600" dirty="0" err="1">
                <a:solidFill>
                  <a:srgbClr val="FF0000"/>
                </a:solidFill>
              </a:rPr>
              <a:t>GeoNames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l"/>
            <a:r>
              <a:rPr lang="en-US" altLang="zh-CN" sz="1600" dirty="0" smtClean="0"/>
              <a:t>  we </a:t>
            </a:r>
            <a:r>
              <a:rPr lang="en-US" altLang="zh-CN" sz="1600" dirty="0"/>
              <a:t>need to match the individual geo-entities that exist both in Wikipedia and Geo- Names, so that we do not duplicate </a:t>
            </a:r>
            <a:r>
              <a:rPr lang="en-US" altLang="zh-CN" sz="1600" dirty="0" smtClean="0"/>
              <a:t>these </a:t>
            </a:r>
            <a:r>
              <a:rPr lang="en-US" altLang="zh-CN" sz="1600" dirty="0"/>
              <a:t>entities when extracting them from the respective repositories. </a:t>
            </a:r>
            <a:endParaRPr lang="en-US" altLang="zh-CN" sz="1600" dirty="0" smtClean="0"/>
          </a:p>
          <a:p>
            <a:pPr algn="l"/>
            <a:r>
              <a:rPr lang="en-US" altLang="zh-CN" sz="1600" dirty="0" smtClean="0"/>
              <a:t> </a:t>
            </a:r>
            <a:r>
              <a:rPr lang="ar-SA" altLang="zh-CN" sz="1600" b="1" dirty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sz="1600" dirty="0" smtClean="0"/>
              <a:t>   We </a:t>
            </a:r>
            <a:r>
              <a:rPr lang="en-US" altLang="zh-CN" sz="1600" dirty="0"/>
              <a:t>deal with the spatial dimension similarly to how we deal with time: a location is assigned to both </a:t>
            </a:r>
            <a:r>
              <a:rPr lang="en-US" altLang="zh-CN" sz="1600" dirty="0">
                <a:solidFill>
                  <a:srgbClr val="FF0000"/>
                </a:solidFill>
              </a:rPr>
              <a:t>entities</a:t>
            </a:r>
            <a:r>
              <a:rPr lang="en-US" altLang="zh-CN" sz="1600" dirty="0"/>
              <a:t> and </a:t>
            </a:r>
            <a:r>
              <a:rPr lang="en-US" altLang="zh-CN" sz="1600" dirty="0" smtClean="0">
                <a:solidFill>
                  <a:srgbClr val="FF0000"/>
                </a:solidFill>
              </a:rPr>
              <a:t>facts</a:t>
            </a:r>
            <a:r>
              <a:rPr lang="en-US" altLang="zh-CN" sz="1600" dirty="0" smtClean="0"/>
              <a:t>.</a:t>
            </a:r>
          </a:p>
          <a:p>
            <a:pPr algn="l"/>
            <a:r>
              <a:rPr lang="en-US" altLang="zh-CN" sz="1600" dirty="0" smtClean="0">
                <a:solidFill>
                  <a:srgbClr val="0070C0"/>
                </a:solidFill>
              </a:rPr>
              <a:t>    Entities:   </a:t>
            </a:r>
            <a:r>
              <a:rPr lang="en-US" altLang="zh-CN" sz="1600" dirty="0"/>
              <a:t>w</a:t>
            </a:r>
            <a:r>
              <a:rPr lang="en-US" altLang="zh-CN" sz="1600" dirty="0" smtClean="0"/>
              <a:t>e </a:t>
            </a:r>
            <a:r>
              <a:rPr lang="en-US" altLang="zh-CN" sz="1600" dirty="0"/>
              <a:t>have </a:t>
            </a:r>
            <a:r>
              <a:rPr lang="en-US" altLang="zh-CN" sz="1600" dirty="0" smtClean="0"/>
              <a:t>spatial </a:t>
            </a:r>
            <a:r>
              <a:rPr lang="en-US" altLang="zh-CN" sz="1600" dirty="0"/>
              <a:t>data in our knowledge base for </a:t>
            </a:r>
            <a:r>
              <a:rPr lang="en-US" altLang="zh-CN" sz="1600" dirty="0" smtClean="0">
                <a:solidFill>
                  <a:srgbClr val="FF0000"/>
                </a:solidFill>
              </a:rPr>
              <a:t>events</a:t>
            </a:r>
            <a:r>
              <a:rPr lang="en-US" altLang="zh-CN" sz="1600" dirty="0" smtClean="0"/>
              <a:t>, </a:t>
            </a:r>
            <a:r>
              <a:rPr lang="en-US" altLang="zh-CN" sz="1600" dirty="0" smtClean="0">
                <a:solidFill>
                  <a:srgbClr val="FF0000"/>
                </a:solidFill>
              </a:rPr>
              <a:t>groups, artifacts.</a:t>
            </a:r>
            <a:endParaRPr lang="en-US" altLang="zh-CN" sz="1600" dirty="0" smtClean="0"/>
          </a:p>
          <a:p>
            <a:pPr algn="l"/>
            <a:r>
              <a:rPr lang="en-US" altLang="zh-CN" sz="1600" dirty="0"/>
              <a:t> </a:t>
            </a:r>
            <a:r>
              <a:rPr lang="en-US" altLang="zh-CN" sz="1600" dirty="0" smtClean="0"/>
              <a:t>   We </a:t>
            </a:r>
            <a:r>
              <a:rPr lang="en-US" altLang="zh-CN" sz="1600" dirty="0"/>
              <a:t>define a new relation to treat all entities in a uniform way: </a:t>
            </a:r>
            <a:r>
              <a:rPr lang="en-US" altLang="zh-CN" sz="1600" dirty="0" err="1">
                <a:solidFill>
                  <a:srgbClr val="FF0000"/>
                </a:solidFill>
              </a:rPr>
              <a:t>placedIn</a:t>
            </a:r>
            <a:r>
              <a:rPr lang="en-US" altLang="zh-CN" sz="1600" dirty="0"/>
              <a:t>. Both </a:t>
            </a:r>
            <a:r>
              <a:rPr lang="en-US" altLang="zh-CN" sz="1600" dirty="0" err="1">
                <a:solidFill>
                  <a:srgbClr val="FF0000"/>
                </a:solidFill>
              </a:rPr>
              <a:t>isLocatedIn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/>
              <a:t>and </a:t>
            </a:r>
            <a:r>
              <a:rPr lang="en-US" altLang="zh-CN" sz="1600" dirty="0" err="1">
                <a:solidFill>
                  <a:srgbClr val="FF0000"/>
                </a:solidFill>
              </a:rPr>
              <a:t>happenedIn</a:t>
            </a:r>
            <a:r>
              <a:rPr lang="en-US" altLang="zh-CN" sz="1600" dirty="0"/>
              <a:t> are defined as sub-properties of this new </a:t>
            </a:r>
            <a:r>
              <a:rPr lang="en-US" altLang="zh-CN" sz="1600" dirty="0" smtClean="0"/>
              <a:t>relation.</a:t>
            </a:r>
          </a:p>
          <a:p>
            <a:pPr algn="l"/>
            <a:endParaRPr lang="en-US" altLang="zh-CN" sz="1600" dirty="0" smtClean="0"/>
          </a:p>
          <a:p>
            <a:pPr algn="l"/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Facts:     </a:t>
            </a:r>
            <a:r>
              <a:rPr lang="en-US" altLang="zh-CN" sz="1600" dirty="0" smtClean="0"/>
              <a:t>#</a:t>
            </a:r>
            <a:r>
              <a:rPr lang="en-US" altLang="zh-CN" sz="1600" dirty="0"/>
              <a:t>1: </a:t>
            </a:r>
            <a:r>
              <a:rPr lang="en-US" altLang="zh-CN" sz="1600" dirty="0" err="1"/>
              <a:t>LeonardCohen</a:t>
            </a:r>
            <a:r>
              <a:rPr lang="en-US" altLang="zh-CN" sz="1600" dirty="0"/>
              <a:t> </a:t>
            </a:r>
            <a:r>
              <a:rPr lang="en-US" altLang="zh-CN" sz="1600" dirty="0" err="1">
                <a:solidFill>
                  <a:srgbClr val="0070C0"/>
                </a:solidFill>
              </a:rPr>
              <a:t>wasBornOnDate</a:t>
            </a:r>
            <a:r>
              <a:rPr lang="en-US" altLang="zh-CN" sz="1600" dirty="0"/>
              <a:t> 1934, </a:t>
            </a:r>
            <a:r>
              <a:rPr lang="en-US" altLang="zh-CN" sz="1600" dirty="0" smtClean="0"/>
              <a:t> we </a:t>
            </a:r>
            <a:r>
              <a:rPr lang="en-US" altLang="zh-CN" sz="1600" dirty="0"/>
              <a:t>would write its location as </a:t>
            </a:r>
            <a:endParaRPr lang="en-US" altLang="zh-CN" sz="1600" dirty="0" smtClean="0"/>
          </a:p>
          <a:p>
            <a:r>
              <a:rPr lang="en-US" altLang="zh-CN" sz="1600" dirty="0" smtClean="0"/>
              <a:t>#</a:t>
            </a:r>
            <a:r>
              <a:rPr lang="en-US" altLang="zh-CN" sz="1600" dirty="0"/>
              <a:t>1 </a:t>
            </a:r>
            <a:r>
              <a:rPr lang="en-US" altLang="zh-CN" sz="1600" dirty="0" err="1">
                <a:solidFill>
                  <a:srgbClr val="0070C0"/>
                </a:solidFill>
              </a:rPr>
              <a:t>occursIn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Montreal</a:t>
            </a:r>
            <a:endParaRPr lang="en-US" altLang="zh-CN" sz="1600" dirty="0"/>
          </a:p>
          <a:p>
            <a:pPr algn="l"/>
            <a:endParaRPr lang="en-US" altLang="zh-CN" sz="1600" dirty="0">
              <a:solidFill>
                <a:srgbClr val="0070C0"/>
              </a:solidFill>
            </a:endParaRPr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r>
              <a:rPr lang="en-US" altLang="zh-CN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316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YAGO - A Core of Semantic Knowledge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C145DB-C9D7-D649-9EB1-CE121E09D348}" type="slidenum">
              <a:rPr lang="de-DE" altLang="zh-CN"/>
              <a:pPr/>
              <a:t>11</a:t>
            </a:fld>
            <a:endParaRPr lang="de-DE" altLang="zh-CN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67144"/>
            <a:ext cx="6191250" cy="777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600" dirty="0"/>
              <a:t>GEO-SPATIAL DIMENSION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02303"/>
            <a:ext cx="8675687" cy="480818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ar-SA" altLang="zh-CN" sz="1800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 </a:t>
            </a:r>
            <a:r>
              <a:rPr lang="en-US" altLang="zh-CN" sz="1600" dirty="0"/>
              <a:t>Some facts occur in a place that is indicated by their </a:t>
            </a:r>
            <a:r>
              <a:rPr lang="en-US" altLang="zh-CN" sz="1600" dirty="0" smtClean="0"/>
              <a:t>subject </a:t>
            </a:r>
            <a:r>
              <a:rPr lang="en-US" altLang="zh-CN" sz="1600" dirty="0"/>
              <a:t>or </a:t>
            </a:r>
            <a:r>
              <a:rPr lang="en-US" altLang="zh-CN" sz="1600" dirty="0" smtClean="0"/>
              <a:t>object.</a:t>
            </a:r>
          </a:p>
          <a:p>
            <a:r>
              <a:rPr lang="en-US" altLang="zh-CN" sz="1600" dirty="0" err="1" smtClean="0">
                <a:solidFill>
                  <a:srgbClr val="0070C0"/>
                </a:solidFill>
              </a:rPr>
              <a:t>relationLocatedByObject</a:t>
            </a:r>
            <a:r>
              <a:rPr lang="en-US" altLang="zh-CN" sz="1600" dirty="0" smtClean="0"/>
              <a:t>  (</a:t>
            </a:r>
            <a:r>
              <a:rPr lang="en-US" altLang="zh-CN" sz="1600" dirty="0" err="1"/>
              <a:t>wasBornIn</a:t>
            </a:r>
            <a:r>
              <a:rPr lang="en-US" altLang="zh-CN" sz="1600" dirty="0"/>
              <a:t>, </a:t>
            </a:r>
            <a:r>
              <a:rPr lang="en-US" altLang="zh-CN" sz="1600" dirty="0" err="1" smtClean="0"/>
              <a:t>diedIn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err="1" smtClean="0">
                <a:solidFill>
                  <a:srgbClr val="0070C0"/>
                </a:solidFill>
              </a:rPr>
              <a:t>relationLocatedBySubject</a:t>
            </a:r>
            <a:r>
              <a:rPr lang="en-US" altLang="zh-CN" sz="1600" dirty="0" smtClean="0"/>
              <a:t>   (</a:t>
            </a:r>
            <a:r>
              <a:rPr lang="en-US" altLang="zh-CN" sz="1600" dirty="0" err="1"/>
              <a:t>hasMayor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)</a:t>
            </a:r>
            <a:endParaRPr lang="en-US" altLang="zh-CN" sz="1600" dirty="0"/>
          </a:p>
          <a:p>
            <a:pPr algn="l"/>
            <a:r>
              <a:rPr lang="en-US" altLang="zh-CN" sz="1600" dirty="0" smtClean="0"/>
              <a:t> </a:t>
            </a:r>
            <a:r>
              <a:rPr lang="en-US" altLang="zh-CN" sz="1600" dirty="0"/>
              <a:t>We can transfer the location of the fact argument to the fact itself by </a:t>
            </a:r>
            <a:r>
              <a:rPr lang="en-US" altLang="zh-CN" sz="1600" dirty="0">
                <a:solidFill>
                  <a:srgbClr val="FF0000"/>
                </a:solidFill>
              </a:rPr>
              <a:t>an implication rule</a:t>
            </a:r>
            <a:r>
              <a:rPr lang="en-US" altLang="zh-CN" sz="1600" dirty="0"/>
              <a:t>. </a:t>
            </a:r>
            <a:endParaRPr lang="en-US" altLang="zh-CN" sz="1600" dirty="0"/>
          </a:p>
          <a:p>
            <a:pPr algn="l"/>
            <a:endParaRPr lang="en-US" altLang="zh-CN" sz="1600" dirty="0">
              <a:latin typeface="+mn-ea"/>
            </a:endParaRPr>
          </a:p>
          <a:p>
            <a:pPr algn="l"/>
            <a:r>
              <a:rPr lang="ar-SA" altLang="zh-CN" sz="1600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 </a:t>
            </a:r>
            <a:r>
              <a:rPr lang="en-US" altLang="zh-CN" sz="1600" dirty="0" err="1">
                <a:solidFill>
                  <a:srgbClr val="0070C0"/>
                </a:solidFill>
              </a:rPr>
              <a:t>timeToLocation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 which </a:t>
            </a:r>
            <a:r>
              <a:rPr lang="en-US" altLang="zh-CN" sz="1600" dirty="0"/>
              <a:t>holds </a:t>
            </a:r>
            <a:r>
              <a:rPr lang="en-US" altLang="zh-CN" sz="1600" dirty="0" smtClean="0"/>
              <a:t>between </a:t>
            </a:r>
            <a:r>
              <a:rPr lang="en-US" altLang="zh-CN" sz="1600" dirty="0"/>
              <a:t>two relations </a:t>
            </a:r>
            <a:endParaRPr lang="en-US" altLang="zh-CN" sz="1600" dirty="0" smtClean="0"/>
          </a:p>
          <a:p>
            <a:pPr algn="l"/>
            <a:r>
              <a:rPr lang="en-US" altLang="zh-CN" sz="1600" dirty="0" smtClean="0"/>
              <a:t>                          </a:t>
            </a:r>
            <a:r>
              <a:rPr lang="en-US" altLang="zh-CN" sz="1600" dirty="0" smtClean="0">
                <a:solidFill>
                  <a:srgbClr val="0070C0"/>
                </a:solidFill>
              </a:rPr>
              <a:t> 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diedOnDate</a:t>
            </a:r>
            <a:r>
              <a:rPr lang="en-US" altLang="zh-CN" sz="1600" dirty="0" smtClean="0">
                <a:solidFill>
                  <a:srgbClr val="0070C0"/>
                </a:solidFill>
              </a:rPr>
              <a:t>/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diedIn</a:t>
            </a:r>
            <a:r>
              <a:rPr lang="en-US" altLang="zh-CN" sz="1600" dirty="0" smtClean="0">
                <a:solidFill>
                  <a:srgbClr val="0070C0"/>
                </a:solidFill>
              </a:rPr>
              <a:t> 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  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happenedOnDate</a:t>
            </a:r>
            <a:r>
              <a:rPr lang="en-US" altLang="zh-CN" sz="1600" dirty="0" smtClean="0">
                <a:solidFill>
                  <a:srgbClr val="0070C0"/>
                </a:solidFill>
              </a:rPr>
              <a:t>/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happenedIn</a:t>
            </a:r>
            <a:r>
              <a:rPr lang="en-US" altLang="zh-CN" sz="1600" dirty="0" smtClean="0"/>
              <a:t> </a:t>
            </a:r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>
              <a:solidFill>
                <a:srgbClr val="0070C0"/>
              </a:solidFill>
            </a:endParaRPr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marL="609600" indent="-609600" algn="l">
              <a:spcBef>
                <a:spcPct val="50000"/>
              </a:spcBef>
              <a:buClr>
                <a:schemeClr val="tx1"/>
              </a:buClr>
            </a:pPr>
            <a:endParaRPr lang="en-US" altLang="zh-CN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57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YAGO - A Core of Semantic Knowledge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C145DB-C9D7-D649-9EB1-CE121E09D348}" type="slidenum">
              <a:rPr lang="de-DE" altLang="zh-CN"/>
              <a:pPr/>
              <a:t>12</a:t>
            </a:fld>
            <a:endParaRPr lang="de-DE" altLang="zh-CN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67144"/>
            <a:ext cx="6191250" cy="777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600" dirty="0"/>
              <a:t>TEXTUAL DIMENSION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02303"/>
            <a:ext cx="8509001" cy="480818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ar-SA" altLang="zh-CN" sz="1800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 </a:t>
            </a:r>
            <a:r>
              <a:rPr lang="en-US" altLang="zh-CN" sz="1600" dirty="0"/>
              <a:t>For each entity, YAGO2 contains contextual information. </a:t>
            </a:r>
            <a:endParaRPr lang="en-US" altLang="zh-CN" sz="1600" dirty="0" smtClean="0"/>
          </a:p>
          <a:p>
            <a:pPr algn="l"/>
            <a:r>
              <a:rPr lang="en-US" altLang="zh-CN" sz="1600" dirty="0" smtClean="0"/>
              <a:t>     This </a:t>
            </a:r>
            <a:r>
              <a:rPr lang="en-US" altLang="zh-CN" sz="1600" dirty="0"/>
              <a:t>context is gathered by our extractors from </a:t>
            </a:r>
            <a:r>
              <a:rPr lang="en-US" altLang="zh-CN" sz="1600" dirty="0">
                <a:solidFill>
                  <a:srgbClr val="FF0000"/>
                </a:solidFill>
              </a:rPr>
              <a:t>Wikipedia. 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600" dirty="0" smtClean="0"/>
              <a:t>     They </a:t>
            </a:r>
            <a:r>
              <a:rPr lang="en-US" altLang="zh-CN" sz="1600" dirty="0"/>
              <a:t>include the following relations, with an entity and a string as arguments: </a:t>
            </a:r>
            <a:endParaRPr lang="en-US" altLang="zh-CN" sz="1600" dirty="0"/>
          </a:p>
          <a:p>
            <a:pPr algn="l"/>
            <a:endParaRPr lang="en-US" altLang="zh-CN" sz="1600" dirty="0">
              <a:latin typeface="+mn-ea"/>
            </a:endParaRPr>
          </a:p>
          <a:p>
            <a:r>
              <a:rPr lang="ar-SA" altLang="zh-CN" sz="1600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 </a:t>
            </a:r>
            <a:r>
              <a:rPr lang="en-US" altLang="zh-CN" sz="1600" b="1" dirty="0" err="1"/>
              <a:t>hasWikipediaAnchorText</a:t>
            </a:r>
            <a:r>
              <a:rPr lang="en-US" altLang="zh-CN" sz="1600" b="1" dirty="0"/>
              <a:t> </a:t>
            </a:r>
            <a:r>
              <a:rPr lang="en-US" altLang="zh-CN" sz="1600" b="1" dirty="0" smtClean="0"/>
              <a:t> </a:t>
            </a:r>
            <a:r>
              <a:rPr lang="en-US" altLang="zh-CN" sz="1600" dirty="0" smtClean="0"/>
              <a:t>links </a:t>
            </a:r>
            <a:r>
              <a:rPr lang="en-US" altLang="zh-CN" sz="1600" dirty="0"/>
              <a:t>an entity to a string that occurs as anchor text </a:t>
            </a:r>
            <a:endParaRPr lang="en-US" altLang="zh-CN" sz="1600" dirty="0" smtClean="0"/>
          </a:p>
          <a:p>
            <a:r>
              <a:rPr lang="en-US" altLang="zh-CN" sz="1600" dirty="0" smtClean="0"/>
              <a:t>in </a:t>
            </a:r>
            <a:r>
              <a:rPr lang="en-US" altLang="zh-CN" sz="1600" dirty="0"/>
              <a:t>the entity’s article. </a:t>
            </a:r>
            <a:endParaRPr lang="en-US" altLang="zh-CN" sz="1600" dirty="0"/>
          </a:p>
          <a:p>
            <a:pPr algn="l"/>
            <a:endParaRPr lang="en-US" altLang="zh-CN" sz="1600" dirty="0"/>
          </a:p>
          <a:p>
            <a:r>
              <a:rPr lang="ar-SA" altLang="zh-CN" sz="1600" b="1" dirty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sz="1600" dirty="0"/>
              <a:t> </a:t>
            </a:r>
            <a:r>
              <a:rPr lang="zh-CN" altLang="en-US" sz="1600" dirty="0"/>
              <a:t> </a:t>
            </a:r>
            <a:r>
              <a:rPr lang="en-US" altLang="zh-CN" sz="1600" dirty="0"/>
              <a:t> </a:t>
            </a:r>
            <a:r>
              <a:rPr lang="en-US" altLang="zh-CN" sz="1600" b="1" dirty="0" err="1"/>
              <a:t>hasWikipediaCategory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links </a:t>
            </a:r>
            <a:r>
              <a:rPr lang="en-US" altLang="zh-CN" sz="1600" dirty="0"/>
              <a:t>an entity to the name of a category 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              in </a:t>
            </a:r>
            <a:r>
              <a:rPr lang="en-US" altLang="zh-CN" sz="1600" dirty="0"/>
              <a:t>which Wikipedia places the article. </a:t>
            </a:r>
            <a:endParaRPr lang="en-US" altLang="zh-CN" sz="1600" dirty="0"/>
          </a:p>
          <a:p>
            <a:pPr algn="l"/>
            <a:endParaRPr lang="en-US" altLang="zh-CN" sz="1600" dirty="0"/>
          </a:p>
          <a:p>
            <a:r>
              <a:rPr lang="ar-SA" altLang="zh-CN" sz="1600" b="1" dirty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sz="1600" dirty="0" smtClean="0"/>
              <a:t>  </a:t>
            </a:r>
            <a:r>
              <a:rPr lang="en-US" altLang="zh-CN" sz="1600" b="1" dirty="0" err="1" smtClean="0"/>
              <a:t>hasCitationTitle</a:t>
            </a:r>
            <a:r>
              <a:rPr lang="en-US" altLang="zh-CN" sz="1600" b="1" dirty="0" smtClean="0"/>
              <a:t> 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links an entity to a title of a reference 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on </a:t>
            </a:r>
            <a:r>
              <a:rPr lang="en-US" altLang="zh-CN" sz="1600" dirty="0"/>
              <a:t>the Wikipedia page. </a:t>
            </a:r>
          </a:p>
          <a:p>
            <a:endParaRPr lang="en-US" altLang="zh-CN" sz="1600" dirty="0">
              <a:solidFill>
                <a:srgbClr val="0070C0"/>
              </a:solidFill>
            </a:endParaRPr>
          </a:p>
          <a:p>
            <a:pPr algn="just"/>
            <a:r>
              <a:rPr lang="en-US" altLang="zh-CN" sz="1600" dirty="0" smtClean="0"/>
              <a:t>     All </a:t>
            </a:r>
            <a:r>
              <a:rPr lang="en-US" altLang="zh-CN" sz="1600" dirty="0"/>
              <a:t>of these relations are sub-properties of the relation </a:t>
            </a:r>
            <a:r>
              <a:rPr lang="en-US" altLang="zh-CN" sz="1600" dirty="0" err="1">
                <a:solidFill>
                  <a:srgbClr val="0070C0"/>
                </a:solidFill>
              </a:rPr>
              <a:t>hasContext</a:t>
            </a:r>
            <a:r>
              <a:rPr lang="en-US" altLang="zh-CN" sz="1600" dirty="0"/>
              <a:t>. This relation provides a wealth of keywords and </a:t>
            </a:r>
            <a:r>
              <a:rPr lang="en-US" altLang="zh-CN" sz="1600" dirty="0" err="1"/>
              <a:t>keyphrases</a:t>
            </a:r>
            <a:r>
              <a:rPr lang="en-US" altLang="zh-CN" sz="1600" dirty="0"/>
              <a:t> associated with the entity. We extract more than 82 million context facts for the YAGO2 entities in total. </a:t>
            </a:r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marL="609600" indent="-609600" algn="l">
              <a:spcBef>
                <a:spcPct val="50000"/>
              </a:spcBef>
              <a:buClr>
                <a:schemeClr val="tx1"/>
              </a:buClr>
            </a:pPr>
            <a:endParaRPr lang="en-US" altLang="zh-CN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51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YAGO - A Core of Semantic Knowledge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C145DB-C9D7-D649-9EB1-CE121E09D348}" type="slidenum">
              <a:rPr lang="de-DE" altLang="zh-CN"/>
              <a:pPr/>
              <a:t>13</a:t>
            </a:fld>
            <a:endParaRPr lang="de-DE" altLang="zh-CN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67144"/>
            <a:ext cx="6191250" cy="777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600" dirty="0"/>
              <a:t>TEXTUAL DIMENSION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02303"/>
            <a:ext cx="8509001" cy="480818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ar-SA" altLang="zh-CN" sz="1800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 </a:t>
            </a:r>
            <a:r>
              <a:rPr lang="en-US" altLang="zh-CN" sz="1600" dirty="0"/>
              <a:t>For individual entities, we extract multilingual translations from inter- language links in </a:t>
            </a:r>
            <a:endParaRPr lang="en-US" altLang="zh-CN" sz="1600" dirty="0" smtClean="0"/>
          </a:p>
          <a:p>
            <a:pPr algn="l"/>
            <a:r>
              <a:rPr lang="en-US" altLang="zh-CN" sz="1600" dirty="0"/>
              <a:t> </a:t>
            </a:r>
            <a:r>
              <a:rPr lang="en-US" altLang="zh-CN" sz="1600" dirty="0" smtClean="0"/>
              <a:t>    Wikipedia </a:t>
            </a:r>
            <a:r>
              <a:rPr lang="en-US" altLang="zh-CN" sz="1600" dirty="0"/>
              <a:t>articles. </a:t>
            </a:r>
            <a:endParaRPr lang="en-US" altLang="zh-CN" sz="1600" dirty="0" smtClean="0"/>
          </a:p>
          <a:p>
            <a:pPr algn="l"/>
            <a:r>
              <a:rPr lang="en-US" altLang="zh-CN" sz="1600" dirty="0" smtClean="0"/>
              <a:t>     YAGO2 represents these non- English entity names through reified facts. </a:t>
            </a:r>
          </a:p>
          <a:p>
            <a:pPr algn="l"/>
            <a:r>
              <a:rPr lang="en-US" altLang="zh-CN" sz="1600" dirty="0" smtClean="0"/>
              <a:t>     For example, we have the reified fact #</a:t>
            </a:r>
            <a:r>
              <a:rPr lang="en-US" altLang="zh-CN" sz="1600" dirty="0"/>
              <a:t>1: </a:t>
            </a:r>
            <a:r>
              <a:rPr lang="en-US" altLang="zh-CN" sz="1600" dirty="0" err="1">
                <a:solidFill>
                  <a:srgbClr val="0070C0"/>
                </a:solidFill>
              </a:rPr>
              <a:t>BattleAtWaterloo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70C0"/>
                </a:solidFill>
              </a:rPr>
              <a:t>isCalled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70C0"/>
                </a:solidFill>
              </a:rPr>
              <a:t>SchlachtBeiWaterloo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/>
              <a:t>with the </a:t>
            </a:r>
            <a:r>
              <a:rPr lang="en-US" altLang="zh-CN" sz="1600" dirty="0" smtClean="0"/>
              <a:t>associated </a:t>
            </a:r>
            <a:r>
              <a:rPr lang="en-US" altLang="zh-CN" sz="1600" dirty="0"/>
              <a:t>fact </a:t>
            </a:r>
            <a:r>
              <a:rPr lang="en-US" altLang="zh-CN" sz="1600" dirty="0">
                <a:solidFill>
                  <a:srgbClr val="0070C0"/>
                </a:solidFill>
              </a:rPr>
              <a:t>#1 </a:t>
            </a:r>
            <a:r>
              <a:rPr lang="en-US" altLang="zh-CN" sz="1600" dirty="0" err="1">
                <a:solidFill>
                  <a:srgbClr val="0070C0"/>
                </a:solidFill>
              </a:rPr>
              <a:t>inLanguage</a:t>
            </a:r>
            <a:r>
              <a:rPr lang="en-US" altLang="zh-CN" sz="1600" dirty="0">
                <a:solidFill>
                  <a:srgbClr val="0070C0"/>
                </a:solidFill>
              </a:rPr>
              <a:t> German. 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 algn="l"/>
            <a:endParaRPr lang="en-US" altLang="zh-CN" sz="1600" dirty="0">
              <a:latin typeface="+mn-ea"/>
            </a:endParaRPr>
          </a:p>
          <a:p>
            <a:pPr algn="l"/>
            <a:r>
              <a:rPr lang="ar-SA" altLang="zh-CN" sz="1600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Multilingual </a:t>
            </a:r>
            <a:r>
              <a:rPr lang="en-US" altLang="zh-CN" sz="1600" dirty="0"/>
              <a:t>class names are obtained by integrating UWN </a:t>
            </a:r>
            <a:r>
              <a:rPr lang="en-US" altLang="zh-CN" sz="1600" dirty="0" smtClean="0"/>
              <a:t>into </a:t>
            </a:r>
            <a:r>
              <a:rPr lang="en-US" altLang="zh-CN" sz="1600" dirty="0"/>
              <a:t>YAGO </a:t>
            </a:r>
            <a:endParaRPr lang="en-US" altLang="zh-CN" sz="1600" dirty="0"/>
          </a:p>
          <a:p>
            <a:pPr algn="l"/>
            <a:r>
              <a:rPr lang="en-US" altLang="zh-CN" sz="1600" dirty="0" smtClean="0"/>
              <a:t>   UWN </a:t>
            </a:r>
            <a:r>
              <a:rPr lang="en-US" altLang="zh-CN" sz="1600" dirty="0"/>
              <a:t>maps words and word senses of </a:t>
            </a:r>
            <a:r>
              <a:rPr lang="en-US" altLang="zh-CN" sz="1600" dirty="0" err="1"/>
              <a:t>WordNet</a:t>
            </a:r>
            <a:r>
              <a:rPr lang="en-US" altLang="zh-CN" sz="1600" dirty="0"/>
              <a:t> to their counterparts in other languages, providing over 1.5 </a:t>
            </a:r>
            <a:r>
              <a:rPr lang="en-US" altLang="zh-CN" sz="1600" dirty="0" smtClean="0"/>
              <a:t>million </a:t>
            </a:r>
            <a:r>
              <a:rPr lang="en-US" altLang="zh-CN" sz="1600" dirty="0"/>
              <a:t>translations and sense assignments for 800,000 words in over 200 languages at a precision of 90%. </a:t>
            </a:r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marL="609600" indent="-609600" algn="l">
              <a:spcBef>
                <a:spcPct val="50000"/>
              </a:spcBef>
              <a:buClr>
                <a:schemeClr val="tx1"/>
              </a:buClr>
            </a:pPr>
            <a:endParaRPr lang="en-US" altLang="zh-CN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0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YAGO - A Core of Semantic Knowledge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C145DB-C9D7-D649-9EB1-CE121E09D348}" type="slidenum">
              <a:rPr lang="de-DE" altLang="zh-CN"/>
              <a:pPr/>
              <a:t>14</a:t>
            </a:fld>
            <a:endParaRPr lang="de-DE" altLang="zh-CN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67144"/>
            <a:ext cx="6191250" cy="777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600" dirty="0" smtClean="0"/>
              <a:t>SPOTLX </a:t>
            </a:r>
            <a:r>
              <a:rPr lang="en-US" altLang="zh-CN" sz="2600" dirty="0"/>
              <a:t>Representation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02303"/>
            <a:ext cx="8509001" cy="480818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ar-SA" altLang="zh-CN" sz="1800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 </a:t>
            </a:r>
            <a:r>
              <a:rPr lang="en-US" altLang="zh-CN" sz="1600" dirty="0"/>
              <a:t>To facilitate the querying of YAGO, </a:t>
            </a:r>
            <a:endParaRPr lang="en-US" altLang="zh-CN" sz="1600" dirty="0" smtClean="0"/>
          </a:p>
          <a:p>
            <a:pPr algn="l"/>
            <a:r>
              <a:rPr lang="en-US" altLang="zh-CN" sz="1600" dirty="0" smtClean="0"/>
              <a:t>we </a:t>
            </a:r>
            <a:r>
              <a:rPr lang="en-US" altLang="zh-CN" sz="1600" dirty="0"/>
              <a:t>have added to each triple of </a:t>
            </a:r>
            <a:r>
              <a:rPr lang="en-US" altLang="zh-CN" sz="1600" dirty="0">
                <a:solidFill>
                  <a:srgbClr val="FF0000"/>
                </a:solidFill>
              </a:rPr>
              <a:t>S</a:t>
            </a:r>
            <a:r>
              <a:rPr lang="en-US" altLang="zh-CN" sz="1600" dirty="0"/>
              <a:t>ubject, </a:t>
            </a:r>
            <a:r>
              <a:rPr lang="en-US" altLang="zh-CN" sz="1600" dirty="0">
                <a:solidFill>
                  <a:srgbClr val="FF0000"/>
                </a:solidFill>
              </a:rPr>
              <a:t>P</a:t>
            </a:r>
            <a:r>
              <a:rPr lang="en-US" altLang="zh-CN" sz="1600" dirty="0"/>
              <a:t>redicate, and </a:t>
            </a:r>
            <a:r>
              <a:rPr lang="en-US" altLang="zh-CN" sz="1600" dirty="0">
                <a:solidFill>
                  <a:srgbClr val="FF0000"/>
                </a:solidFill>
              </a:rPr>
              <a:t>O</a:t>
            </a:r>
            <a:r>
              <a:rPr lang="en-US" altLang="zh-CN" sz="1600" dirty="0"/>
              <a:t>bject in YAGO2 three more dimensions: </a:t>
            </a:r>
            <a:r>
              <a:rPr lang="en-US" altLang="zh-CN" sz="1600" dirty="0">
                <a:solidFill>
                  <a:srgbClr val="FF0000"/>
                </a:solidFill>
              </a:rPr>
              <a:t>T</a:t>
            </a:r>
            <a:r>
              <a:rPr lang="en-US" altLang="zh-CN" sz="1600" dirty="0"/>
              <a:t>ime, </a:t>
            </a:r>
            <a:r>
              <a:rPr lang="en-US" altLang="zh-CN" sz="1600" dirty="0">
                <a:solidFill>
                  <a:srgbClr val="FF0000"/>
                </a:solidFill>
              </a:rPr>
              <a:t>L</a:t>
            </a:r>
            <a:r>
              <a:rPr lang="en-US" altLang="zh-CN" sz="1600" dirty="0"/>
              <a:t>ocation, and </a:t>
            </a:r>
            <a:r>
              <a:rPr lang="en-US" altLang="zh-CN" sz="1600" dirty="0" err="1"/>
              <a:t>conte</a:t>
            </a:r>
            <a:r>
              <a:rPr lang="en-US" altLang="zh-CN" sz="1600" dirty="0" err="1">
                <a:solidFill>
                  <a:srgbClr val="FF0000"/>
                </a:solidFill>
              </a:rPr>
              <a:t>X</a:t>
            </a:r>
            <a:r>
              <a:rPr lang="en-US" altLang="zh-CN" sz="1600" dirty="0" err="1"/>
              <a:t>t</a:t>
            </a:r>
            <a:r>
              <a:rPr lang="en-US" altLang="zh-CN" sz="1600" dirty="0"/>
              <a:t>. This yields a 6-tuple representation, </a:t>
            </a:r>
            <a:endParaRPr lang="en-US" altLang="zh-CN" sz="1600" dirty="0" smtClean="0"/>
          </a:p>
          <a:p>
            <a:r>
              <a:rPr lang="en-US" altLang="zh-CN" sz="1600" dirty="0" smtClean="0"/>
              <a:t>which </a:t>
            </a:r>
            <a:r>
              <a:rPr lang="en-US" altLang="zh-CN" sz="1600" dirty="0"/>
              <a:t>we call </a:t>
            </a:r>
            <a:r>
              <a:rPr lang="en-US" altLang="zh-CN" sz="1600" dirty="0">
                <a:solidFill>
                  <a:srgbClr val="FF0000"/>
                </a:solidFill>
              </a:rPr>
              <a:t>SPOTLX</a:t>
            </a:r>
            <a:r>
              <a:rPr lang="en-US" altLang="zh-CN" sz="1600" dirty="0"/>
              <a:t>. </a:t>
            </a:r>
            <a:endParaRPr lang="en-US" altLang="zh-CN" sz="1600" dirty="0"/>
          </a:p>
          <a:p>
            <a:pPr algn="l"/>
            <a:r>
              <a:rPr lang="en-US" altLang="zh-CN" sz="1600" dirty="0" smtClean="0"/>
              <a:t>     </a:t>
            </a:r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marL="609600" indent="-609600" algn="l">
              <a:spcBef>
                <a:spcPct val="50000"/>
              </a:spcBef>
              <a:buClr>
                <a:schemeClr val="tx1"/>
              </a:buClr>
            </a:pPr>
            <a:endParaRPr lang="en-US" altLang="zh-CN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6271"/>
            <a:ext cx="9144000" cy="489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7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YAGO - A Core of Semantic Knowledge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C145DB-C9D7-D649-9EB1-CE121E09D348}" type="slidenum">
              <a:rPr lang="de-DE" altLang="zh-CN"/>
              <a:pPr/>
              <a:t>2</a:t>
            </a:fld>
            <a:endParaRPr lang="de-DE" altLang="zh-CN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74638"/>
            <a:ext cx="6191250" cy="777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600"/>
              <a:t>Overview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73238"/>
            <a:ext cx="4610100" cy="3317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algn="l">
              <a:spcBef>
                <a:spcPct val="50000"/>
              </a:spcBef>
              <a:buClr>
                <a:schemeClr val="tx1"/>
              </a:buClr>
            </a:pPr>
            <a:r>
              <a:rPr lang="ar-SA" altLang="zh-CN" b="1" dirty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dirty="0"/>
              <a:t>   Motivation</a:t>
            </a:r>
          </a:p>
          <a:p>
            <a:pPr marL="609600" indent="-609600" algn="l">
              <a:spcBef>
                <a:spcPct val="50000"/>
              </a:spcBef>
              <a:buClr>
                <a:schemeClr val="tx1"/>
              </a:buClr>
            </a:pPr>
            <a:r>
              <a:rPr lang="ar-SA" altLang="zh-CN" b="1" dirty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dirty="0"/>
              <a:t>   </a:t>
            </a:r>
            <a:r>
              <a:rPr lang="en-US" altLang="zh-CN" dirty="0" smtClean="0"/>
              <a:t>Extraction  Architecture</a:t>
            </a:r>
          </a:p>
          <a:p>
            <a:pPr marL="609600" indent="-609600" algn="l">
              <a:spcBef>
                <a:spcPct val="50000"/>
              </a:spcBef>
              <a:buClr>
                <a:schemeClr val="tx1"/>
              </a:buClr>
            </a:pPr>
            <a:r>
              <a:rPr lang="ar-SA" altLang="zh-CN" sz="2400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sz="2400" dirty="0" smtClean="0"/>
              <a:t>   </a:t>
            </a:r>
            <a:r>
              <a:rPr lang="en-US" altLang="zh-CN" dirty="0" smtClean="0"/>
              <a:t>Temporal Dimension</a:t>
            </a:r>
          </a:p>
          <a:p>
            <a:pPr marL="609600" indent="-609600" algn="l">
              <a:spcBef>
                <a:spcPct val="50000"/>
              </a:spcBef>
              <a:buClr>
                <a:schemeClr val="tx1"/>
              </a:buClr>
            </a:pPr>
            <a:r>
              <a:rPr lang="ar-SA" altLang="zh-CN" sz="2400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sz="2400" dirty="0" smtClean="0"/>
              <a:t>   </a:t>
            </a:r>
            <a:r>
              <a:rPr lang="en-US" altLang="zh-CN" dirty="0" smtClean="0"/>
              <a:t>Geo-Spatial Dimension</a:t>
            </a:r>
          </a:p>
          <a:p>
            <a:pPr marL="609600" indent="-609600" algn="l">
              <a:spcBef>
                <a:spcPct val="50000"/>
              </a:spcBef>
              <a:buClr>
                <a:schemeClr val="tx1"/>
              </a:buClr>
            </a:pPr>
            <a:r>
              <a:rPr lang="ar-SA" altLang="zh-CN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dirty="0"/>
              <a:t>   </a:t>
            </a:r>
            <a:r>
              <a:rPr lang="en-US" altLang="zh-CN" dirty="0" smtClean="0"/>
              <a:t>Textual Dimension</a:t>
            </a:r>
          </a:p>
          <a:p>
            <a:pPr marL="609600" indent="-609600" algn="l">
              <a:spcBef>
                <a:spcPct val="50000"/>
              </a:spcBef>
              <a:buClr>
                <a:schemeClr val="tx1"/>
              </a:buClr>
            </a:pPr>
            <a:r>
              <a:rPr lang="ar-SA" altLang="zh-CN" b="1" dirty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dirty="0"/>
              <a:t>   </a:t>
            </a:r>
            <a:r>
              <a:rPr lang="en-US" altLang="zh-CN" dirty="0" smtClean="0"/>
              <a:t>Demo</a:t>
            </a:r>
            <a:endParaRPr lang="en-US" altLang="zh-CN" dirty="0"/>
          </a:p>
          <a:p>
            <a:pPr marL="609600" indent="-609600" algn="l">
              <a:spcBef>
                <a:spcPct val="50000"/>
              </a:spcBef>
              <a:buClr>
                <a:schemeClr val="tx1"/>
              </a:buClr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YAGO - A Core of Semantic Knowledge</a:t>
            </a:r>
          </a:p>
        </p:txBody>
      </p:sp>
      <p:sp>
        <p:nvSpPr>
          <p:cNvPr id="9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E44361-3B0D-4F47-A475-112662CC262E}" type="slidenum">
              <a:rPr lang="de-DE" altLang="zh-CN"/>
              <a:pPr/>
              <a:t>3</a:t>
            </a:fld>
            <a:endParaRPr lang="de-DE" altLang="zh-CN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74638"/>
            <a:ext cx="6191250" cy="777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600"/>
              <a:t>Motivation</a:t>
            </a:r>
          </a:p>
        </p:txBody>
      </p:sp>
      <p:sp>
        <p:nvSpPr>
          <p:cNvPr id="323595" name="Text Box 11"/>
          <p:cNvSpPr txBox="1">
            <a:spLocks noChangeArrowheads="1"/>
          </p:cNvSpPr>
          <p:nvPr/>
        </p:nvSpPr>
        <p:spPr bwMode="auto">
          <a:xfrm>
            <a:off x="468313" y="1597193"/>
            <a:ext cx="836286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ar-SA" altLang="zh-CN" b="1" dirty="0">
                <a:solidFill>
                  <a:srgbClr val="0000FF"/>
                </a:solidFill>
                <a:latin typeface="Arial"/>
                <a:ea typeface="Arial" charset="0"/>
                <a:cs typeface="Arial" charset="0"/>
              </a:rPr>
              <a:t>ر </a:t>
            </a:r>
            <a:r>
              <a:rPr lang="en-US" altLang="zh-CN" b="1" dirty="0" smtClean="0">
                <a:solidFill>
                  <a:srgbClr val="0000FF"/>
                </a:solidFill>
                <a:latin typeface="Arial"/>
                <a:ea typeface="Arial" charset="0"/>
                <a:cs typeface="Arial" charset="0"/>
              </a:rPr>
              <a:t> </a:t>
            </a:r>
            <a:r>
              <a:rPr lang="en-US" altLang="zh-CN" sz="2000" dirty="0" smtClean="0"/>
              <a:t>Current </a:t>
            </a:r>
            <a:r>
              <a:rPr lang="en-US" altLang="zh-CN" sz="2000" dirty="0"/>
              <a:t>knowledge bases are still mostly blind to the </a:t>
            </a:r>
            <a:r>
              <a:rPr lang="en-US" altLang="zh-CN" sz="2000" dirty="0">
                <a:solidFill>
                  <a:srgbClr val="FF0000"/>
                </a:solidFill>
              </a:rPr>
              <a:t>temporal </a:t>
            </a:r>
            <a:r>
              <a:rPr lang="en-US" altLang="zh-CN" sz="2000" dirty="0"/>
              <a:t>dimension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spatial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dimension.</a:t>
            </a:r>
            <a:endParaRPr lang="en-US" altLang="zh-CN" sz="2000" dirty="0"/>
          </a:p>
        </p:txBody>
      </p:sp>
      <p:sp>
        <p:nvSpPr>
          <p:cNvPr id="2" name="椭圆 1"/>
          <p:cNvSpPr/>
          <p:nvPr/>
        </p:nvSpPr>
        <p:spPr>
          <a:xfrm>
            <a:off x="1299411" y="3200400"/>
            <a:ext cx="360947" cy="360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三角形 2"/>
          <p:cNvSpPr/>
          <p:nvPr/>
        </p:nvSpPr>
        <p:spPr>
          <a:xfrm>
            <a:off x="1287379" y="3561347"/>
            <a:ext cx="372979" cy="5654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414421" y="3200400"/>
            <a:ext cx="1495843" cy="1046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86611" y="3313257"/>
            <a:ext cx="131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 smtClean="0"/>
              <a:t>Birth dates</a:t>
            </a:r>
            <a:endParaRPr kumimoji="1" lang="zh-CN" altLang="en-US" sz="1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486611" y="3773151"/>
            <a:ext cx="1423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smtClean="0"/>
              <a:t>Death dates</a:t>
            </a:r>
            <a:endParaRPr kumimoji="1" lang="zh-CN" altLang="en-US" sz="1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414421" y="2726458"/>
            <a:ext cx="156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smtClean="0"/>
              <a:t>KB may store</a:t>
            </a:r>
            <a:endParaRPr kumimoji="1" lang="zh-CN" altLang="en-US" sz="1800" dirty="0"/>
          </a:p>
        </p:txBody>
      </p:sp>
      <p:sp>
        <p:nvSpPr>
          <p:cNvPr id="6" name="虚尾箭头 5"/>
          <p:cNvSpPr/>
          <p:nvPr/>
        </p:nvSpPr>
        <p:spPr>
          <a:xfrm>
            <a:off x="4223212" y="3561347"/>
            <a:ext cx="810041" cy="3964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346201" y="3313257"/>
            <a:ext cx="3631113" cy="93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346201" y="3380873"/>
            <a:ext cx="3669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/>
              <a:t>this yields a time span demarcating the person’s existence and the events that this person can participate in </a:t>
            </a:r>
            <a:endParaRPr lang="en-US" altLang="zh-CN" sz="1600" dirty="0"/>
          </a:p>
          <a:p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62959" y="2752567"/>
            <a:ext cx="156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smtClean="0"/>
              <a:t>People</a:t>
            </a:r>
            <a:endParaRPr kumimoji="1" lang="zh-CN" altLang="en-US" sz="1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062959" y="4993105"/>
            <a:ext cx="7383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Similar problems can </a:t>
            </a:r>
            <a:r>
              <a:rPr kumimoji="1" lang="en-US" altLang="zh-CN" smtClean="0"/>
              <a:t>be observed at the spatial level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YAGO - A Core of Semantic Knowledge</a:t>
            </a:r>
          </a:p>
        </p:txBody>
      </p:sp>
      <p:sp>
        <p:nvSpPr>
          <p:cNvPr id="9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E44361-3B0D-4F47-A475-112662CC262E}" type="slidenum">
              <a:rPr lang="de-DE" altLang="zh-CN"/>
              <a:pPr/>
              <a:t>4</a:t>
            </a:fld>
            <a:endParaRPr lang="de-DE" altLang="zh-CN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74638"/>
            <a:ext cx="6191250" cy="777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600"/>
              <a:t>Motivation</a:t>
            </a:r>
          </a:p>
        </p:txBody>
      </p:sp>
      <p:sp>
        <p:nvSpPr>
          <p:cNvPr id="323595" name="Text Box 11"/>
          <p:cNvSpPr txBox="1">
            <a:spLocks noChangeArrowheads="1"/>
          </p:cNvSpPr>
          <p:nvPr/>
        </p:nvSpPr>
        <p:spPr bwMode="auto">
          <a:xfrm>
            <a:off x="468313" y="1813301"/>
            <a:ext cx="836286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ar-SA" altLang="zh-CN" b="1" dirty="0">
                <a:solidFill>
                  <a:srgbClr val="0000FF"/>
                </a:solidFill>
                <a:latin typeface="Arial"/>
                <a:ea typeface="Arial" charset="0"/>
                <a:cs typeface="Arial" charset="0"/>
              </a:rPr>
              <a:t>ر </a:t>
            </a:r>
            <a:r>
              <a:rPr lang="en-US" altLang="zh-CN" sz="2000" dirty="0" smtClean="0"/>
              <a:t>A </a:t>
            </a:r>
            <a:r>
              <a:rPr lang="en-US" altLang="zh-CN" sz="2000" dirty="0"/>
              <a:t>time- and space-aware knowledge base could correctly locate this event on both dimensions. </a:t>
            </a:r>
            <a:endParaRPr lang="en-US" altLang="zh-CN" sz="2000" dirty="0"/>
          </a:p>
        </p:txBody>
      </p:sp>
      <p:sp>
        <p:nvSpPr>
          <p:cNvPr id="5" name="圆角矩形 4"/>
          <p:cNvSpPr/>
          <p:nvPr/>
        </p:nvSpPr>
        <p:spPr>
          <a:xfrm>
            <a:off x="3466682" y="3342203"/>
            <a:ext cx="2573171" cy="131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56918" y="3410870"/>
            <a:ext cx="140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 smtClean="0"/>
              <a:t>a time(1969)</a:t>
            </a:r>
            <a:endParaRPr kumimoji="1" lang="zh-CN" altLang="en-US" sz="1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538872" y="3796371"/>
            <a:ext cx="214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smtClean="0"/>
              <a:t>a place(White Lake)</a:t>
            </a:r>
            <a:endParaRPr kumimoji="1" lang="zh-CN" altLang="en-US" sz="1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979950" y="3576154"/>
            <a:ext cx="156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smtClean="0"/>
              <a:t>conveys</a:t>
            </a:r>
            <a:endParaRPr kumimoji="1" lang="zh-CN" altLang="en-US" sz="1800" dirty="0"/>
          </a:p>
        </p:txBody>
      </p:sp>
      <p:sp>
        <p:nvSpPr>
          <p:cNvPr id="6" name="虚尾箭头 5"/>
          <p:cNvSpPr/>
          <p:nvPr/>
        </p:nvSpPr>
        <p:spPr>
          <a:xfrm>
            <a:off x="2009400" y="3850677"/>
            <a:ext cx="1154905" cy="3964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466682" y="4992288"/>
            <a:ext cx="4059903" cy="787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54713" y="5096977"/>
            <a:ext cx="4163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We could for example ask for “all </a:t>
            </a:r>
            <a:r>
              <a:rPr lang="en-US" altLang="zh-CN" sz="1600" dirty="0" smtClean="0"/>
              <a:t>musicians </a:t>
            </a:r>
            <a:r>
              <a:rPr lang="en-US" altLang="zh-CN" sz="1600" dirty="0"/>
              <a:t>born in the vicinity of Woodstock”. </a:t>
            </a:r>
          </a:p>
          <a:p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0789" y="3773151"/>
            <a:ext cx="180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</a:t>
            </a:r>
            <a:r>
              <a:rPr lang="en-US" altLang="zh-CN" sz="2000" dirty="0"/>
              <a:t>Woodstock</a:t>
            </a:r>
            <a:r>
              <a:rPr lang="en-US" altLang="zh-CN" dirty="0" smtClean="0"/>
              <a:t>”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546221" y="4165747"/>
            <a:ext cx="279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a duration (a few days</a:t>
            </a:r>
            <a:r>
              <a:rPr lang="en-US" altLang="zh-CN" sz="1800" dirty="0" smtClean="0"/>
              <a:t>)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2146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YAGO - A Core of Semantic Knowledge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C145DB-C9D7-D649-9EB1-CE121E09D348}" type="slidenum">
              <a:rPr lang="de-DE" altLang="zh-CN"/>
              <a:pPr/>
              <a:t>5</a:t>
            </a:fld>
            <a:endParaRPr lang="de-DE" altLang="zh-CN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67144"/>
            <a:ext cx="6191250" cy="777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600" dirty="0"/>
              <a:t>Extensible Extraction Architecture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02303"/>
            <a:ext cx="8509001" cy="480818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ar-SA" altLang="zh-CN" sz="1800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 </a:t>
            </a:r>
            <a:r>
              <a:rPr lang="en-US" altLang="zh-CN" sz="1600" dirty="0">
                <a:latin typeface="+mn-ea"/>
              </a:rPr>
              <a:t>the new architecture is based on declarative rules </a:t>
            </a:r>
          </a:p>
          <a:p>
            <a:r>
              <a:rPr lang="ar-SA" altLang="zh-CN" sz="1600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Factual rules </a:t>
            </a:r>
            <a:r>
              <a:rPr lang="en-US" altLang="zh-CN" sz="1600" dirty="0"/>
              <a:t>are simply additional facts for the YAGO2 knowledge base. </a:t>
            </a:r>
            <a:endParaRPr lang="en-US" altLang="zh-CN" sz="1600" dirty="0" smtClean="0"/>
          </a:p>
          <a:p>
            <a:r>
              <a:rPr lang="en-US" altLang="zh-CN" sz="1600" dirty="0">
                <a:solidFill>
                  <a:srgbClr val="0070C0"/>
                </a:solidFill>
              </a:rPr>
              <a:t>"</a:t>
            </a:r>
            <a:r>
              <a:rPr lang="en-US" altLang="zh-CN" sz="1600" dirty="0" smtClean="0">
                <a:solidFill>
                  <a:srgbClr val="0070C0"/>
                </a:solidFill>
              </a:rPr>
              <a:t>capital”  </a:t>
            </a:r>
            <a:r>
              <a:rPr lang="en-US" altLang="zh-CN" sz="1600" dirty="0" err="1">
                <a:solidFill>
                  <a:srgbClr val="0070C0"/>
                </a:solidFill>
              </a:rPr>
              <a:t>hasPreferredMeaning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wordnet_capital_108518505 </a:t>
            </a:r>
          </a:p>
          <a:p>
            <a:endParaRPr lang="en-US" altLang="zh-CN" sz="1600" dirty="0"/>
          </a:p>
          <a:p>
            <a:r>
              <a:rPr lang="ar-SA" altLang="zh-CN" sz="1600" b="1" dirty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sz="1600" b="1" dirty="0">
                <a:solidFill>
                  <a:srgbClr val="0000FF"/>
                </a:solidFill>
                <a:ea typeface="Arial" charset="0"/>
                <a:cs typeface="Arial" charset="0"/>
              </a:rPr>
              <a:t>  </a:t>
            </a:r>
            <a:r>
              <a:rPr lang="en-US" altLang="zh-CN" sz="1600" b="1" dirty="0">
                <a:ea typeface="Arial" charset="0"/>
                <a:cs typeface="Arial" charset="0"/>
              </a:rPr>
              <a:t>Implication </a:t>
            </a:r>
            <a:r>
              <a:rPr lang="en-US" altLang="zh-CN" sz="1600" b="1" dirty="0">
                <a:ea typeface="Arial" charset="0"/>
                <a:cs typeface="Arial" charset="0"/>
              </a:rPr>
              <a:t>rules </a:t>
            </a:r>
            <a:r>
              <a:rPr lang="en-US" altLang="zh-CN" sz="1600" dirty="0">
                <a:ea typeface="Arial" charset="0"/>
                <a:cs typeface="Arial" charset="0"/>
              </a:rPr>
              <a:t>say that if certain facts appear in the knowledge base, then </a:t>
            </a:r>
            <a:endParaRPr lang="en-US" altLang="zh-CN" sz="1600" dirty="0" smtClean="0">
              <a:ea typeface="Arial" charset="0"/>
              <a:cs typeface="Arial" charset="0"/>
            </a:endParaRPr>
          </a:p>
          <a:p>
            <a:pPr algn="l"/>
            <a:r>
              <a:rPr lang="en-US" altLang="zh-CN" sz="1600" dirty="0"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ea typeface="Arial" charset="0"/>
                <a:cs typeface="Arial" charset="0"/>
              </a:rPr>
              <a:t>    another </a:t>
            </a:r>
            <a:r>
              <a:rPr lang="en-US" altLang="zh-CN" sz="1600" dirty="0">
                <a:ea typeface="Arial" charset="0"/>
                <a:cs typeface="Arial" charset="0"/>
              </a:rPr>
              <a:t>fact shall be added. </a:t>
            </a:r>
            <a:endParaRPr lang="en-US" altLang="zh-CN" sz="1600" dirty="0" smtClean="0">
              <a:ea typeface="Arial" charset="0"/>
              <a:cs typeface="Arial" charset="0"/>
            </a:endParaRPr>
          </a:p>
          <a:p>
            <a:r>
              <a:rPr lang="en-US" altLang="zh-CN" sz="1600" dirty="0">
                <a:solidFill>
                  <a:srgbClr val="0070C0"/>
                </a:solidFill>
              </a:rPr>
              <a:t>"$1 $2 $3; $2 </a:t>
            </a:r>
            <a:r>
              <a:rPr lang="en-US" altLang="zh-CN" sz="1600" dirty="0" smtClean="0">
                <a:solidFill>
                  <a:srgbClr val="0070C0"/>
                </a:solidFill>
              </a:rPr>
              <a:t> 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subpropertyOf</a:t>
            </a:r>
            <a:r>
              <a:rPr lang="en-US" altLang="zh-CN" sz="1600" dirty="0" smtClean="0">
                <a:solidFill>
                  <a:srgbClr val="0070C0"/>
                </a:solidFill>
              </a:rPr>
              <a:t>  $</a:t>
            </a:r>
            <a:r>
              <a:rPr lang="en-US" altLang="zh-CN" sz="1600" dirty="0">
                <a:solidFill>
                  <a:srgbClr val="0070C0"/>
                </a:solidFill>
              </a:rPr>
              <a:t>4;" implies "$1 $4 $</a:t>
            </a:r>
            <a:r>
              <a:rPr lang="en-US" altLang="zh-CN" sz="1600" dirty="0" smtClean="0">
                <a:solidFill>
                  <a:srgbClr val="0070C0"/>
                </a:solidFill>
              </a:rPr>
              <a:t>3” </a:t>
            </a:r>
          </a:p>
          <a:p>
            <a:endParaRPr lang="en-US" altLang="zh-CN" sz="16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ar-SA" altLang="zh-CN" sz="1600" b="1" dirty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sz="1600" dirty="0" smtClean="0"/>
              <a:t>   </a:t>
            </a:r>
            <a:r>
              <a:rPr lang="en-US" altLang="zh-CN" sz="1600" b="1" dirty="0"/>
              <a:t>Replacement rules </a:t>
            </a:r>
            <a:r>
              <a:rPr lang="en-US" altLang="zh-CN" sz="1600" dirty="0"/>
              <a:t>say that if a part of the source text matches a </a:t>
            </a:r>
            <a:r>
              <a:rPr lang="en-US" altLang="zh-CN" sz="1600" dirty="0" smtClean="0"/>
              <a:t>specified </a:t>
            </a:r>
          </a:p>
          <a:p>
            <a:pPr algn="l"/>
            <a:r>
              <a:rPr lang="en-US" altLang="zh-CN" sz="1600" dirty="0" smtClean="0"/>
              <a:t>        regular expression, it should be replaced by a certain string. </a:t>
            </a:r>
          </a:p>
          <a:p>
            <a:r>
              <a:rPr lang="en-US" altLang="zh-CN" sz="1600" dirty="0">
                <a:solidFill>
                  <a:srgbClr val="0070C0"/>
                </a:solidFill>
              </a:rPr>
              <a:t>"\{\{USA\}\}" </a:t>
            </a:r>
            <a:r>
              <a:rPr lang="en-US" altLang="zh-CN" sz="1600" dirty="0" smtClean="0">
                <a:solidFill>
                  <a:srgbClr val="0070C0"/>
                </a:solidFill>
              </a:rPr>
              <a:t> replace  "[[</a:t>
            </a:r>
            <a:r>
              <a:rPr lang="en-US" altLang="zh-CN" sz="1600" dirty="0">
                <a:solidFill>
                  <a:srgbClr val="0070C0"/>
                </a:solidFill>
              </a:rPr>
              <a:t>United States</a:t>
            </a:r>
            <a:r>
              <a:rPr lang="en-US" altLang="zh-CN" sz="1600" dirty="0" smtClean="0">
                <a:solidFill>
                  <a:srgbClr val="0070C0"/>
                </a:solidFill>
              </a:rPr>
              <a:t>]]” </a:t>
            </a:r>
          </a:p>
          <a:p>
            <a:endParaRPr lang="en-US" altLang="zh-CN" sz="1600" dirty="0" smtClean="0"/>
          </a:p>
          <a:p>
            <a:pPr marL="609600" indent="-609600">
              <a:spcBef>
                <a:spcPct val="50000"/>
              </a:spcBef>
              <a:buClr>
                <a:schemeClr val="tx1"/>
              </a:buClr>
            </a:pPr>
            <a:r>
              <a:rPr lang="ar-SA" altLang="zh-CN" sz="1600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sz="1600" dirty="0" smtClean="0"/>
              <a:t>    </a:t>
            </a:r>
            <a:r>
              <a:rPr lang="en-US" altLang="zh-CN" sz="1600" b="1" dirty="0"/>
              <a:t>Extraction rules </a:t>
            </a:r>
            <a:r>
              <a:rPr lang="en-US" altLang="zh-CN" sz="1600" dirty="0"/>
              <a:t>say that if a part of the source text matches a spec- </a:t>
            </a:r>
            <a:r>
              <a:rPr lang="en-US" altLang="zh-CN" sz="1600" dirty="0" err="1" smtClean="0"/>
              <a:t>ified</a:t>
            </a:r>
            <a:r>
              <a:rPr lang="en-US" altLang="zh-CN" sz="1600" dirty="0" smtClean="0"/>
              <a:t> </a:t>
            </a:r>
          </a:p>
          <a:p>
            <a:pPr marL="609600" indent="-609600"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 dirty="0" smtClean="0"/>
              <a:t>         regular expression, a sequence of facts shall be generated. </a:t>
            </a:r>
          </a:p>
          <a:p>
            <a:pPr marL="609600" indent="-609600"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 dirty="0">
                <a:solidFill>
                  <a:srgbClr val="0070C0"/>
                </a:solidFill>
              </a:rPr>
              <a:t>"\[\[Category:(.+) births\]\]" pattern "$0 </a:t>
            </a:r>
            <a:r>
              <a:rPr lang="en-US" altLang="zh-CN" sz="1600" dirty="0" err="1">
                <a:solidFill>
                  <a:srgbClr val="0070C0"/>
                </a:solidFill>
              </a:rPr>
              <a:t>wasBornOnDate</a:t>
            </a:r>
            <a:r>
              <a:rPr lang="en-US" altLang="zh-CN" sz="1600" dirty="0">
                <a:solidFill>
                  <a:srgbClr val="0070C0"/>
                </a:solidFill>
              </a:rPr>
              <a:t> Date($1)" 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 marL="609600" indent="-609600">
              <a:spcBef>
                <a:spcPct val="50000"/>
              </a:spcBef>
              <a:buClr>
                <a:schemeClr val="tx1"/>
              </a:buClr>
            </a:pPr>
            <a:endParaRPr lang="en-US" altLang="zh-CN" sz="1800" dirty="0" smtClean="0"/>
          </a:p>
          <a:p>
            <a:pPr marL="609600" indent="-609600" algn="l">
              <a:spcBef>
                <a:spcPct val="50000"/>
              </a:spcBef>
              <a:buClr>
                <a:schemeClr val="tx1"/>
              </a:buClr>
            </a:pPr>
            <a:r>
              <a:rPr lang="ar-SA" altLang="zh-CN" sz="1800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endParaRPr lang="en-US" altLang="zh-CN" sz="2000" dirty="0" smtClean="0">
              <a:latin typeface="Apple Chancery" charset="0"/>
              <a:ea typeface="Apple Chancery" charset="0"/>
              <a:cs typeface="Apple Chancery" charset="0"/>
            </a:endParaRPr>
          </a:p>
          <a:p>
            <a:pPr marL="609600" indent="-609600" algn="l">
              <a:spcBef>
                <a:spcPct val="50000"/>
              </a:spcBef>
              <a:buClr>
                <a:schemeClr val="tx1"/>
              </a:buClr>
            </a:pPr>
            <a:endParaRPr lang="en-US" altLang="zh-CN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YAGO - A Core of Semantic Knowledge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C145DB-C9D7-D649-9EB1-CE121E09D348}" type="slidenum">
              <a:rPr lang="de-DE" altLang="zh-CN"/>
              <a:pPr/>
              <a:t>6</a:t>
            </a:fld>
            <a:endParaRPr lang="de-DE" altLang="zh-CN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67144"/>
            <a:ext cx="6191250" cy="777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600" dirty="0"/>
              <a:t>TEMPORAL DIMENSION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02303"/>
            <a:ext cx="8509001" cy="480818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ar-SA" altLang="zh-CN" sz="1800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 </a:t>
            </a:r>
            <a:r>
              <a:rPr lang="en-US" altLang="zh-CN" sz="1600" dirty="0">
                <a:latin typeface="+mn-ea"/>
              </a:rPr>
              <a:t>We consider temporal information for both entities and facts </a:t>
            </a:r>
          </a:p>
          <a:p>
            <a:r>
              <a:rPr lang="ar-SA" altLang="zh-CN" sz="1600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Entities</a:t>
            </a:r>
            <a:r>
              <a:rPr lang="en-US" altLang="zh-CN" sz="1600" dirty="0"/>
              <a:t> are assigned a time span to denote their existence in time </a:t>
            </a:r>
            <a:endParaRPr lang="en-US" altLang="zh-CN" sz="1600" dirty="0" smtClean="0"/>
          </a:p>
          <a:p>
            <a:pPr algn="l"/>
            <a:r>
              <a:rPr lang="en-US" altLang="zh-CN" sz="1600" dirty="0" smtClean="0"/>
              <a:t>                     </a:t>
            </a:r>
            <a:r>
              <a:rPr lang="en-US" altLang="zh-CN" sz="1600" dirty="0" smtClean="0">
                <a:solidFill>
                  <a:srgbClr val="0070C0"/>
                </a:solidFill>
              </a:rPr>
              <a:t> e.g. Elvis </a:t>
            </a:r>
            <a:r>
              <a:rPr lang="en-US" altLang="zh-CN" sz="1600" dirty="0">
                <a:solidFill>
                  <a:srgbClr val="0070C0"/>
                </a:solidFill>
              </a:rPr>
              <a:t>Presley is associated with 1935-01-08 as his birthdate 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algn="l"/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                         and </a:t>
            </a:r>
            <a:r>
              <a:rPr lang="en-US" altLang="zh-CN" sz="1600" dirty="0">
                <a:solidFill>
                  <a:srgbClr val="0070C0"/>
                </a:solidFill>
              </a:rPr>
              <a:t>1977-08-16 as his time of death </a:t>
            </a:r>
          </a:p>
          <a:p>
            <a:endParaRPr lang="en-US" altLang="zh-CN" sz="1600" dirty="0"/>
          </a:p>
          <a:p>
            <a:r>
              <a:rPr lang="ar-SA" altLang="zh-CN" sz="1600" b="1" dirty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sz="1600" b="1" dirty="0">
                <a:solidFill>
                  <a:srgbClr val="0000FF"/>
                </a:solidFill>
                <a:ea typeface="Arial" charset="0"/>
                <a:cs typeface="Arial" charset="0"/>
              </a:rPr>
              <a:t>  </a:t>
            </a:r>
            <a:r>
              <a:rPr lang="en-US" altLang="zh-CN" sz="1600" b="1" dirty="0"/>
              <a:t>Facts</a:t>
            </a:r>
            <a:r>
              <a:rPr lang="en-US" altLang="zh-CN" sz="1600" dirty="0"/>
              <a:t> are assigned a time point if they are instantaneous events, or a time span if they </a:t>
            </a:r>
            <a:endParaRPr lang="en-US" altLang="zh-CN" sz="1600" dirty="0" smtClean="0"/>
          </a:p>
          <a:p>
            <a:pPr algn="l"/>
            <a:r>
              <a:rPr lang="en-US" altLang="zh-CN" sz="1600" dirty="0"/>
              <a:t> </a:t>
            </a:r>
            <a:r>
              <a:rPr lang="en-US" altLang="zh-CN" sz="1600" dirty="0" smtClean="0"/>
              <a:t>     have </a:t>
            </a:r>
            <a:r>
              <a:rPr lang="en-US" altLang="zh-CN" sz="1600" dirty="0"/>
              <a:t>an extended duration with known begin and end. </a:t>
            </a:r>
            <a:endParaRPr lang="en-US" altLang="zh-CN" sz="1600" dirty="0" smtClean="0"/>
          </a:p>
          <a:p>
            <a:pPr algn="just"/>
            <a:r>
              <a:rPr lang="en-US" altLang="zh-CN" sz="1600" dirty="0" smtClean="0"/>
              <a:t>      </a:t>
            </a:r>
            <a:r>
              <a:rPr lang="en-US" altLang="zh-CN" sz="1600" dirty="0" smtClean="0">
                <a:solidFill>
                  <a:srgbClr val="0070C0"/>
                </a:solidFill>
              </a:rPr>
              <a:t>    e.g. The </a:t>
            </a:r>
            <a:r>
              <a:rPr lang="en-US" altLang="zh-CN" sz="1600" dirty="0">
                <a:solidFill>
                  <a:srgbClr val="0070C0"/>
                </a:solidFill>
              </a:rPr>
              <a:t>fact </a:t>
            </a:r>
            <a:r>
              <a:rPr lang="en-US" altLang="zh-CN" sz="1600" dirty="0" err="1">
                <a:solidFill>
                  <a:srgbClr val="0070C0"/>
                </a:solidFill>
              </a:rPr>
              <a:t>BobDylan</a:t>
            </a:r>
            <a:r>
              <a:rPr lang="en-US" altLang="zh-CN" sz="1600" dirty="0">
                <a:solidFill>
                  <a:srgbClr val="0070C0"/>
                </a:solidFill>
              </a:rPr>
              <a:t> created </a:t>
            </a:r>
            <a:r>
              <a:rPr lang="en-US" altLang="zh-CN" sz="1600" dirty="0" err="1">
                <a:solidFill>
                  <a:srgbClr val="0070C0"/>
                </a:solidFill>
              </a:rPr>
              <a:t>BlondeOnBlonde</a:t>
            </a:r>
            <a:r>
              <a:rPr lang="en-US" altLang="zh-CN" sz="1600" dirty="0">
                <a:solidFill>
                  <a:srgbClr val="0070C0"/>
                </a:solidFill>
              </a:rPr>
              <a:t> is associated with the time point 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algn="just"/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             1966-05-16 </a:t>
            </a:r>
            <a:r>
              <a:rPr lang="en-US" altLang="zh-CN" sz="1600" dirty="0">
                <a:solidFill>
                  <a:srgbClr val="0070C0"/>
                </a:solidFill>
              </a:rPr>
              <a:t>(the release date of this album). The fact </a:t>
            </a:r>
            <a:r>
              <a:rPr lang="en-US" altLang="zh-CN" sz="1600" dirty="0" err="1">
                <a:solidFill>
                  <a:srgbClr val="0070C0"/>
                </a:solidFill>
              </a:rPr>
              <a:t>BobDylan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70C0"/>
                </a:solidFill>
              </a:rPr>
              <a:t>isMarriedTo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algn="just"/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             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SaraLowndes</a:t>
            </a:r>
            <a:r>
              <a:rPr lang="en-US" altLang="zh-CN" sz="1600" dirty="0" smtClean="0">
                <a:solidFill>
                  <a:srgbClr val="0070C0"/>
                </a:solidFill>
              </a:rPr>
              <a:t> </a:t>
            </a:r>
            <a:r>
              <a:rPr lang="en-US" altLang="zh-CN" sz="1600" dirty="0">
                <a:solidFill>
                  <a:srgbClr val="0070C0"/>
                </a:solidFill>
              </a:rPr>
              <a:t>is associated with the time span from 1965-##-## to 1977-##-##. 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marL="609600" indent="-609600" algn="l">
              <a:spcBef>
                <a:spcPct val="50000"/>
              </a:spcBef>
              <a:buClr>
                <a:schemeClr val="tx1"/>
              </a:buClr>
            </a:pPr>
            <a:endParaRPr lang="en-US" altLang="zh-CN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3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YAGO - A Core of Semantic Knowledge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C145DB-C9D7-D649-9EB1-CE121E09D348}" type="slidenum">
              <a:rPr lang="de-DE" altLang="zh-CN"/>
              <a:pPr/>
              <a:t>7</a:t>
            </a:fld>
            <a:endParaRPr lang="de-DE" altLang="zh-CN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67144"/>
            <a:ext cx="6191250" cy="777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600" dirty="0"/>
              <a:t>Entities and Time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02303"/>
            <a:ext cx="8509001" cy="480818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ar-SA" altLang="zh-CN" sz="1800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 </a:t>
            </a:r>
            <a:r>
              <a:rPr lang="en-US" altLang="zh-CN" sz="1600" dirty="0">
                <a:latin typeface="+mn-ea"/>
              </a:rPr>
              <a:t>we focused on the following four major entity types </a:t>
            </a:r>
          </a:p>
          <a:p>
            <a:r>
              <a:rPr lang="ar-SA" altLang="zh-CN" sz="1600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People </a:t>
            </a:r>
            <a:r>
              <a:rPr lang="en-US" altLang="zh-CN" sz="1600" dirty="0" smtClean="0"/>
              <a:t>where</a:t>
            </a:r>
            <a:r>
              <a:rPr lang="en-US" altLang="zh-CN" sz="1600" b="1" dirty="0" smtClean="0"/>
              <a:t> </a:t>
            </a:r>
            <a:r>
              <a:rPr lang="en-US" altLang="zh-CN" sz="1600" dirty="0" smtClean="0"/>
              <a:t>the </a:t>
            </a:r>
            <a:r>
              <a:rPr lang="en-US" altLang="zh-CN" sz="1600" dirty="0"/>
              <a:t>relations </a:t>
            </a:r>
            <a:r>
              <a:rPr lang="en-US" altLang="zh-CN" sz="1600" dirty="0" err="1"/>
              <a:t>wasBornOnDate</a:t>
            </a:r>
            <a:r>
              <a:rPr lang="en-US" altLang="zh-CN" sz="1600" dirty="0"/>
              <a:t> and </a:t>
            </a:r>
            <a:r>
              <a:rPr lang="en-US" altLang="zh-CN" sz="1600" dirty="0" err="1"/>
              <a:t>diedOnDate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pPr algn="l"/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demarcate </a:t>
            </a:r>
            <a:r>
              <a:rPr lang="en-US" altLang="zh-CN" sz="1600" dirty="0"/>
              <a:t>their existence times; </a:t>
            </a:r>
          </a:p>
          <a:p>
            <a:r>
              <a:rPr lang="ar-SA" altLang="zh-CN" sz="1600" b="1" dirty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sz="1600" b="1" dirty="0">
                <a:solidFill>
                  <a:srgbClr val="0000FF"/>
                </a:solidFill>
                <a:ea typeface="Arial" charset="0"/>
                <a:cs typeface="Arial" charset="0"/>
              </a:rPr>
              <a:t> </a:t>
            </a:r>
            <a:r>
              <a:rPr lang="en-US" altLang="zh-CN" sz="1600" b="1" dirty="0"/>
              <a:t>Groups</a:t>
            </a:r>
            <a:r>
              <a:rPr lang="en-US" altLang="zh-CN" sz="1600" dirty="0"/>
              <a:t> such as music bands, football clubs, universities, or companies, </a:t>
            </a:r>
            <a:endParaRPr lang="en-US" altLang="zh-CN" sz="1600" dirty="0" smtClean="0"/>
          </a:p>
          <a:p>
            <a:pPr algn="l"/>
            <a:r>
              <a:rPr lang="en-US" altLang="zh-CN" sz="1600" dirty="0"/>
              <a:t> </a:t>
            </a:r>
            <a:r>
              <a:rPr lang="en-US" altLang="zh-CN" sz="1600" dirty="0" smtClean="0"/>
              <a:t>                where </a:t>
            </a:r>
            <a:r>
              <a:rPr lang="en-US" altLang="zh-CN" sz="1600" dirty="0"/>
              <a:t>the relations </a:t>
            </a:r>
            <a:r>
              <a:rPr lang="en-US" altLang="zh-CN" sz="1600" dirty="0" err="1"/>
              <a:t>wasCreatedOnDate</a:t>
            </a:r>
            <a:r>
              <a:rPr lang="en-US" altLang="zh-CN" sz="1600" dirty="0"/>
              <a:t> and </a:t>
            </a:r>
            <a:r>
              <a:rPr lang="en-US" altLang="zh-CN" sz="1600" dirty="0" err="1"/>
              <a:t>wasDestroyedOnDate</a:t>
            </a:r>
            <a:r>
              <a:rPr lang="en-US" altLang="zh-CN" sz="1600" dirty="0"/>
              <a:t> demarcate </a:t>
            </a:r>
            <a:endParaRPr lang="en-US" altLang="zh-CN" sz="1600" dirty="0" smtClean="0"/>
          </a:p>
          <a:p>
            <a:pPr algn="l"/>
            <a:r>
              <a:rPr lang="en-US" altLang="zh-CN" sz="1600" dirty="0"/>
              <a:t> </a:t>
            </a:r>
            <a:r>
              <a:rPr lang="en-US" altLang="zh-CN" sz="1600" dirty="0" smtClean="0"/>
              <a:t>                their </a:t>
            </a:r>
            <a:r>
              <a:rPr lang="en-US" altLang="zh-CN" sz="1600" dirty="0"/>
              <a:t>existence times; </a:t>
            </a:r>
            <a:endParaRPr lang="en-US" altLang="zh-CN" sz="16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ar-SA" altLang="zh-CN" sz="1600" b="1" dirty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sz="1600" dirty="0" smtClean="0"/>
              <a:t>   </a:t>
            </a:r>
            <a:r>
              <a:rPr lang="en-US" altLang="zh-CN" sz="1600" b="1" dirty="0"/>
              <a:t>Artifacts </a:t>
            </a:r>
            <a:r>
              <a:rPr lang="en-US" altLang="zh-CN" sz="1600" dirty="0"/>
              <a:t>such as buildings, paintings, books, music songs or albums, </a:t>
            </a:r>
            <a:endParaRPr lang="en-US" altLang="zh-CN" sz="1600" dirty="0" smtClean="0"/>
          </a:p>
          <a:p>
            <a:pPr algn="l"/>
            <a:r>
              <a:rPr lang="en-US" altLang="zh-CN" sz="1600" dirty="0"/>
              <a:t> </a:t>
            </a:r>
            <a:r>
              <a:rPr lang="en-US" altLang="zh-CN" sz="1600" dirty="0" smtClean="0"/>
              <a:t>                   where </a:t>
            </a:r>
            <a:r>
              <a:rPr lang="en-US" altLang="zh-CN" sz="1600" dirty="0"/>
              <a:t>the relations </a:t>
            </a:r>
            <a:r>
              <a:rPr lang="en-US" altLang="zh-CN" sz="1600" dirty="0" err="1"/>
              <a:t>wasCreatedOnDate</a:t>
            </a:r>
            <a:r>
              <a:rPr lang="en-US" altLang="zh-CN" sz="1600" dirty="0"/>
              <a:t> and </a:t>
            </a:r>
            <a:r>
              <a:rPr lang="en-US" altLang="zh-CN" sz="1600" dirty="0" err="1"/>
              <a:t>wasDestroyedOnDate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demarcate </a:t>
            </a:r>
          </a:p>
          <a:p>
            <a:pPr algn="l"/>
            <a:r>
              <a:rPr lang="en-US" altLang="zh-CN" sz="1600" dirty="0"/>
              <a:t> </a:t>
            </a:r>
            <a:r>
              <a:rPr lang="en-US" altLang="zh-CN" sz="1600" dirty="0" smtClean="0"/>
              <a:t>                   their </a:t>
            </a:r>
            <a:r>
              <a:rPr lang="en-US" altLang="zh-CN" sz="1600" dirty="0"/>
              <a:t>existence times; </a:t>
            </a:r>
            <a:endParaRPr lang="en-US" altLang="zh-CN" sz="1600" dirty="0" smtClean="0"/>
          </a:p>
          <a:p>
            <a:pPr marL="609600" indent="-609600">
              <a:spcBef>
                <a:spcPct val="50000"/>
              </a:spcBef>
              <a:buClr>
                <a:schemeClr val="tx1"/>
              </a:buClr>
            </a:pPr>
            <a:r>
              <a:rPr lang="ar-SA" altLang="zh-CN" sz="1600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sz="1600" dirty="0"/>
              <a:t>  </a:t>
            </a:r>
            <a:r>
              <a:rPr lang="en-US" altLang="zh-CN" sz="1600" b="1" dirty="0"/>
              <a:t> Events </a:t>
            </a:r>
            <a:r>
              <a:rPr lang="en-US" altLang="zh-CN" sz="1600" dirty="0"/>
              <a:t>such as wars, sports competitions </a:t>
            </a:r>
            <a:r>
              <a:rPr lang="en-US" altLang="zh-CN" sz="1600" dirty="0" smtClean="0"/>
              <a:t>where </a:t>
            </a:r>
            <a:r>
              <a:rPr lang="en-US" altLang="zh-CN" sz="1600" dirty="0"/>
              <a:t>the </a:t>
            </a:r>
            <a:r>
              <a:rPr lang="en-US" altLang="zh-CN" sz="1600" dirty="0" smtClean="0"/>
              <a:t>relations </a:t>
            </a:r>
          </a:p>
          <a:p>
            <a:pPr marL="609600" indent="-609600"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</a:t>
            </a:r>
            <a:r>
              <a:rPr lang="en-US" altLang="zh-CN" sz="1600" dirty="0" err="1" smtClean="0"/>
              <a:t>startedOnDate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and </a:t>
            </a:r>
            <a:r>
              <a:rPr lang="en-US" altLang="zh-CN" sz="1600" dirty="0" err="1"/>
              <a:t>endedOnDate</a:t>
            </a:r>
            <a:r>
              <a:rPr lang="en-US" altLang="zh-CN" sz="1600" dirty="0"/>
              <a:t> demarcate their existence times. </a:t>
            </a:r>
          </a:p>
          <a:p>
            <a:pPr lvl="0" algn="l"/>
            <a:endParaRPr lang="en-US" altLang="zh-CN" sz="1800" dirty="0"/>
          </a:p>
          <a:p>
            <a:pPr lvl="0" algn="l"/>
            <a:r>
              <a:rPr lang="en-US" altLang="zh-CN" sz="1600" dirty="0" smtClean="0">
                <a:solidFill>
                  <a:srgbClr val="000000"/>
                </a:solidFill>
                <a:latin typeface=""/>
              </a:rPr>
              <a:t>We introduce </a:t>
            </a:r>
            <a:r>
              <a:rPr lang="en-US" altLang="zh-CN" sz="1600" dirty="0">
                <a:solidFill>
                  <a:srgbClr val="000000"/>
                </a:solidFill>
                <a:latin typeface=""/>
              </a:rPr>
              <a:t>two generic entity-time relations :</a:t>
            </a:r>
          </a:p>
          <a:p>
            <a:pPr lvl="0"/>
            <a:r>
              <a:rPr lang="en-US" altLang="zh-CN" sz="1600" dirty="0">
                <a:solidFill>
                  <a:srgbClr val="000000"/>
                </a:solidFill>
                <a:latin typeface=""/>
              </a:rPr>
              <a:t> </a:t>
            </a:r>
            <a:r>
              <a:rPr lang="en-US" altLang="zh-CN" sz="1600" dirty="0" err="1">
                <a:solidFill>
                  <a:srgbClr val="0070C0"/>
                </a:solidFill>
                <a:latin typeface=""/>
              </a:rPr>
              <a:t>startsExistingOnDate</a:t>
            </a:r>
            <a:r>
              <a:rPr lang="en-US" altLang="zh-CN" sz="1600" dirty="0">
                <a:solidFill>
                  <a:srgbClr val="0070C0"/>
                </a:solidFill>
                <a:latin typeface=""/>
              </a:rPr>
              <a:t>  and  </a:t>
            </a:r>
            <a:r>
              <a:rPr lang="en-US" altLang="zh-CN" sz="1600" dirty="0" err="1">
                <a:solidFill>
                  <a:srgbClr val="0070C0"/>
                </a:solidFill>
                <a:latin typeface=""/>
              </a:rPr>
              <a:t>endsExistingOnDate</a:t>
            </a:r>
            <a:r>
              <a:rPr lang="en-US" altLang="zh-CN" sz="1600" dirty="0">
                <a:solidFill>
                  <a:srgbClr val="0070C0"/>
                </a:solidFill>
                <a:latin typeface=""/>
              </a:rPr>
              <a:t> </a:t>
            </a:r>
          </a:p>
          <a:p>
            <a:pPr lvl="0" algn="l"/>
            <a:r>
              <a:rPr lang="en-US" altLang="zh-CN" sz="1600" dirty="0">
                <a:solidFill>
                  <a:srgbClr val="000000"/>
                </a:solidFill>
                <a:latin typeface=""/>
              </a:rPr>
              <a:t>     </a:t>
            </a:r>
            <a:r>
              <a:rPr lang="en-US" altLang="zh-CN" sz="1600" dirty="0">
                <a:solidFill>
                  <a:srgbClr val="000000"/>
                </a:solidFill>
              </a:rPr>
              <a:t>certain relations are sub-properties of the generic ones: </a:t>
            </a:r>
          </a:p>
          <a:p>
            <a:pPr lvl="0"/>
            <a:r>
              <a:rPr lang="en-US" altLang="zh-CN" sz="1600" dirty="0" err="1">
                <a:solidFill>
                  <a:srgbClr val="0070C0"/>
                </a:solidFill>
              </a:rPr>
              <a:t>wasBornOnDate</a:t>
            </a:r>
            <a:r>
              <a:rPr lang="en-US" altLang="zh-CN" sz="1600" dirty="0">
                <a:solidFill>
                  <a:srgbClr val="0070C0"/>
                </a:solidFill>
              </a:rPr>
              <a:t>  </a:t>
            </a:r>
            <a:r>
              <a:rPr lang="en-US" altLang="zh-CN" sz="1600" dirty="0" err="1">
                <a:solidFill>
                  <a:srgbClr val="0070C0"/>
                </a:solidFill>
              </a:rPr>
              <a:t>subpropertyOf</a:t>
            </a:r>
            <a:r>
              <a:rPr lang="en-US" altLang="zh-CN" sz="1600" dirty="0">
                <a:solidFill>
                  <a:srgbClr val="0070C0"/>
                </a:solidFill>
              </a:rPr>
              <a:t>  </a:t>
            </a:r>
            <a:r>
              <a:rPr lang="en-US" altLang="zh-CN" sz="1600" dirty="0" err="1">
                <a:solidFill>
                  <a:srgbClr val="0070C0"/>
                </a:solidFill>
              </a:rPr>
              <a:t>startsExistingOnDate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</a:p>
          <a:p>
            <a:pPr marL="609600" indent="-609600" algn="l">
              <a:spcBef>
                <a:spcPct val="50000"/>
              </a:spcBef>
              <a:buClr>
                <a:schemeClr val="tx1"/>
              </a:buClr>
            </a:pPr>
            <a:endParaRPr lang="en-US" altLang="zh-CN" sz="2000" dirty="0" smtClean="0">
              <a:latin typeface="Apple Chancery" charset="0"/>
              <a:ea typeface="Apple Chancery" charset="0"/>
              <a:cs typeface="Apple Chancery" charset="0"/>
            </a:endParaRPr>
          </a:p>
          <a:p>
            <a:pPr marL="609600" indent="-609600" algn="l">
              <a:spcBef>
                <a:spcPct val="50000"/>
              </a:spcBef>
              <a:buClr>
                <a:schemeClr val="tx1"/>
              </a:buClr>
            </a:pPr>
            <a:endParaRPr lang="en-US" altLang="zh-CN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YAGO - A Core of Semantic Knowledge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C145DB-C9D7-D649-9EB1-CE121E09D348}" type="slidenum">
              <a:rPr lang="de-DE" altLang="zh-CN"/>
              <a:pPr/>
              <a:t>8</a:t>
            </a:fld>
            <a:endParaRPr lang="de-DE" altLang="zh-CN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67144"/>
            <a:ext cx="6191250" cy="777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600" dirty="0" smtClean="0"/>
              <a:t>Facts </a:t>
            </a:r>
            <a:r>
              <a:rPr lang="en-US" altLang="zh-CN" sz="2600" dirty="0"/>
              <a:t>and Time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02303"/>
            <a:ext cx="8509001" cy="480818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ar-SA" altLang="zh-CN" sz="1800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 </a:t>
            </a:r>
            <a:r>
              <a:rPr lang="en-US" altLang="zh-CN" sz="1600" dirty="0"/>
              <a:t>Facts with an Extracted Time </a:t>
            </a:r>
            <a:endParaRPr lang="en-US" altLang="zh-CN" sz="1600" dirty="0"/>
          </a:p>
          <a:p>
            <a:pPr algn="l"/>
            <a:r>
              <a:rPr lang="en-US" altLang="zh-CN" sz="1600" dirty="0" smtClean="0"/>
              <a:t>    we </a:t>
            </a:r>
            <a:r>
              <a:rPr lang="en-US" altLang="zh-CN" sz="1600" dirty="0"/>
              <a:t>introduce two new relations, </a:t>
            </a:r>
            <a:r>
              <a:rPr lang="en-US" altLang="zh-CN" sz="1600" dirty="0" err="1">
                <a:solidFill>
                  <a:srgbClr val="0070C0"/>
                </a:solidFill>
              </a:rPr>
              <a:t>occursSince</a:t>
            </a:r>
            <a:r>
              <a:rPr lang="en-US" altLang="zh-CN" sz="1600" dirty="0"/>
              <a:t> and </a:t>
            </a:r>
            <a:r>
              <a:rPr lang="en-US" altLang="zh-CN" sz="1600" dirty="0" err="1">
                <a:solidFill>
                  <a:srgbClr val="0070C0"/>
                </a:solidFill>
              </a:rPr>
              <a:t>occursUntil</a:t>
            </a:r>
            <a:r>
              <a:rPr lang="en-US" altLang="zh-CN" sz="1600" dirty="0"/>
              <a:t>, each with a (reified) fact and an instance of </a:t>
            </a:r>
            <a:r>
              <a:rPr lang="en-US" altLang="zh-CN" sz="1600" dirty="0" err="1"/>
              <a:t>yagoDate</a:t>
            </a:r>
            <a:r>
              <a:rPr lang="en-US" altLang="zh-CN" sz="1600" dirty="0"/>
              <a:t> as </a:t>
            </a:r>
            <a:r>
              <a:rPr lang="en-US" altLang="zh-CN" sz="1600" dirty="0" smtClean="0"/>
              <a:t>arguments. 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#2 </a:t>
            </a:r>
            <a:r>
              <a:rPr lang="en-US" altLang="zh-CN" sz="1600" dirty="0" err="1">
                <a:solidFill>
                  <a:srgbClr val="0070C0"/>
                </a:solidFill>
                <a:latin typeface="+mn-ea"/>
              </a:rPr>
              <a:t>occursSince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 2009-01-20 and #2 </a:t>
            </a:r>
            <a:r>
              <a:rPr lang="en-US" altLang="zh-CN" sz="1600" dirty="0" err="1">
                <a:solidFill>
                  <a:srgbClr val="0070C0"/>
                </a:solidFill>
                <a:latin typeface="+mn-ea"/>
              </a:rPr>
              <a:t>occursUntil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  <a:latin typeface="+mn-ea"/>
              </a:rPr>
              <a:t>2010-01-20 </a:t>
            </a:r>
          </a:p>
          <a:p>
            <a:pPr algn="l"/>
            <a:r>
              <a:rPr lang="en-US" altLang="zh-CN" sz="1600" dirty="0" smtClean="0"/>
              <a:t>   If </a:t>
            </a:r>
            <a:r>
              <a:rPr lang="en-US" altLang="zh-CN" sz="1600" dirty="0"/>
              <a:t>the same fact occurs more than once, then YAGO2 will contain it </a:t>
            </a:r>
            <a:r>
              <a:rPr lang="en-US" altLang="zh-CN" sz="1600" dirty="0" smtClean="0"/>
              <a:t>multiple </a:t>
            </a:r>
            <a:r>
              <a:rPr lang="en-US" altLang="zh-CN" sz="1600" dirty="0"/>
              <a:t>times with different ids. 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  <a:p>
            <a:pPr algn="l"/>
            <a:endParaRPr lang="en-US" altLang="zh-CN" sz="1600" dirty="0"/>
          </a:p>
          <a:p>
            <a:pPr algn="l"/>
            <a:r>
              <a:rPr lang="ar-SA" altLang="zh-CN" sz="1600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ر</a:t>
            </a:r>
            <a:r>
              <a:rPr lang="en-US" altLang="zh-CN" sz="1600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 </a:t>
            </a:r>
            <a:r>
              <a:rPr lang="en-US" altLang="zh-CN" sz="1600" dirty="0"/>
              <a:t>Facts with a Deduced Time </a:t>
            </a:r>
            <a:endParaRPr lang="en-US" altLang="zh-CN" sz="1600" dirty="0" smtClean="0"/>
          </a:p>
          <a:p>
            <a:pPr algn="l"/>
            <a:r>
              <a:rPr lang="en-US" altLang="zh-CN" sz="1600" dirty="0" smtClean="0"/>
              <a:t>   In </a:t>
            </a:r>
            <a:r>
              <a:rPr lang="en-US" altLang="zh-CN" sz="1600" dirty="0"/>
              <a:t>some cases, the entities that appear in a fact may </a:t>
            </a:r>
            <a:r>
              <a:rPr lang="en-US" altLang="zh-CN" sz="1600" dirty="0" smtClean="0"/>
              <a:t>indicate </a:t>
            </a:r>
            <a:r>
              <a:rPr lang="en-US" altLang="zh-CN" sz="1600" dirty="0"/>
              <a:t>its occurrence time. </a:t>
            </a:r>
            <a:endParaRPr lang="en-US" altLang="zh-CN" sz="1600" dirty="0"/>
          </a:p>
          <a:p>
            <a:pPr algn="l"/>
            <a:r>
              <a:rPr lang="en-US" altLang="zh-CN" sz="1600" dirty="0" smtClean="0"/>
              <a:t>   e.g. </a:t>
            </a:r>
            <a:r>
              <a:rPr lang="en-US" altLang="zh-CN" sz="1600" dirty="0"/>
              <a:t>F</a:t>
            </a:r>
            <a:r>
              <a:rPr lang="en-US" altLang="zh-CN" sz="1600" dirty="0" smtClean="0"/>
              <a:t>or 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ElvisPresley</a:t>
            </a:r>
            <a:r>
              <a:rPr lang="en-US" altLang="zh-CN" sz="1600" dirty="0" smtClean="0">
                <a:solidFill>
                  <a:srgbClr val="0070C0"/>
                </a:solidFill>
              </a:rPr>
              <a:t> </a:t>
            </a:r>
            <a:r>
              <a:rPr lang="en-US" altLang="zh-CN" sz="1600" dirty="0" err="1">
                <a:solidFill>
                  <a:srgbClr val="0070C0"/>
                </a:solidFill>
              </a:rPr>
              <a:t>diedIn</a:t>
            </a:r>
            <a:r>
              <a:rPr lang="en-US" altLang="zh-CN" sz="1600" dirty="0">
                <a:solidFill>
                  <a:srgbClr val="0070C0"/>
                </a:solidFill>
              </a:rPr>
              <a:t> Memphis </a:t>
            </a:r>
            <a:r>
              <a:rPr lang="en-US" altLang="zh-CN" sz="1600" dirty="0"/>
              <a:t>we would want the death date of the subject as the occurrence </a:t>
            </a:r>
            <a:r>
              <a:rPr lang="en-US" altLang="zh-CN" sz="1600" dirty="0" smtClean="0"/>
              <a:t>time. </a:t>
            </a:r>
            <a:endParaRPr lang="en-US" altLang="zh-CN" sz="1600" dirty="0"/>
          </a:p>
          <a:p>
            <a:pPr algn="l"/>
            <a:r>
              <a:rPr lang="en-US" altLang="zh-CN" sz="1600" dirty="0" smtClean="0"/>
              <a:t>   (</a:t>
            </a:r>
            <a:r>
              <a:rPr lang="en-US" altLang="zh-CN" sz="1600" dirty="0"/>
              <a:t>such as </a:t>
            </a:r>
            <a:r>
              <a:rPr lang="en-US" altLang="zh-CN" sz="1600" dirty="0" err="1"/>
              <a:t>wasBornIn</a:t>
            </a:r>
            <a:r>
              <a:rPr lang="en-US" altLang="zh-CN" sz="1600" dirty="0"/>
              <a:t>) instances of the new class </a:t>
            </a:r>
            <a:r>
              <a:rPr lang="en-US" altLang="zh-CN" sz="1600" dirty="0" err="1" smtClean="0">
                <a:solidFill>
                  <a:srgbClr val="0070C0"/>
                </a:solidFill>
              </a:rPr>
              <a:t>subjectStartRelation</a:t>
            </a:r>
            <a:r>
              <a:rPr lang="en-US" altLang="zh-CN" sz="1600" dirty="0" smtClean="0">
                <a:solidFill>
                  <a:srgbClr val="0070C0"/>
                </a:solidFill>
              </a:rPr>
              <a:t> ;</a:t>
            </a:r>
          </a:p>
          <a:p>
            <a:pPr algn="l"/>
            <a:r>
              <a:rPr lang="en-US" altLang="zh-CN" sz="1600" dirty="0" smtClean="0"/>
              <a:t>   (</a:t>
            </a:r>
            <a:r>
              <a:rPr lang="en-US" altLang="zh-CN" sz="1600" dirty="0"/>
              <a:t>such as created) instances of </a:t>
            </a:r>
            <a:r>
              <a:rPr lang="en-US" altLang="zh-CN" sz="1600" dirty="0" err="1">
                <a:solidFill>
                  <a:srgbClr val="0070C0"/>
                </a:solidFill>
              </a:rPr>
              <a:t>objectStartRelation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pPr algn="l"/>
            <a:endParaRPr lang="en-US" altLang="zh-CN" sz="1600" dirty="0"/>
          </a:p>
          <a:p>
            <a:pPr algn="l"/>
            <a:r>
              <a:rPr lang="en-US" altLang="zh-CN" sz="1600" dirty="0" smtClean="0"/>
              <a:t>   Then, it </a:t>
            </a:r>
            <a:r>
              <a:rPr lang="en-US" altLang="zh-CN" sz="1600" dirty="0"/>
              <a:t>suffices to introduce an implication rule to propagate the start of the existence time of the entity to the occurrence time of the fact. </a:t>
            </a:r>
            <a:endParaRPr lang="en-US" altLang="zh-CN" sz="1600" dirty="0"/>
          </a:p>
          <a:p>
            <a:pPr algn="l"/>
            <a:endParaRPr lang="en-US" altLang="zh-CN" sz="1600" dirty="0">
              <a:solidFill>
                <a:srgbClr val="0070C0"/>
              </a:solidFill>
            </a:endParaRPr>
          </a:p>
          <a:p>
            <a:pPr algn="l"/>
            <a:endParaRPr lang="en-US" altLang="zh-CN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7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YAGO - A Core of Semantic Knowledge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C145DB-C9D7-D649-9EB1-CE121E09D348}" type="slidenum">
              <a:rPr lang="de-DE" altLang="zh-CN"/>
              <a:pPr/>
              <a:t>9</a:t>
            </a:fld>
            <a:endParaRPr lang="de-DE" altLang="zh-CN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723" y="443081"/>
            <a:ext cx="6191250" cy="777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600" smtClean="0"/>
              <a:t>An Example</a:t>
            </a:r>
            <a:endParaRPr lang="en-US" altLang="zh-CN" sz="2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053" y="1347631"/>
            <a:ext cx="5729371" cy="1771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053" y="3127036"/>
            <a:ext cx="5883442" cy="15113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872" y="4903130"/>
            <a:ext cx="5989387" cy="1455984"/>
          </a:xfrm>
          <a:prstGeom prst="rect">
            <a:avLst/>
          </a:prstGeom>
        </p:spPr>
      </p:pic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-1483811" y="1728270"/>
            <a:ext cx="6858000" cy="1655762"/>
          </a:xfrm>
        </p:spPr>
        <p:txBody>
          <a:bodyPr/>
          <a:lstStyle/>
          <a:p>
            <a:r>
              <a:rPr lang="en-US" altLang="zh-CN" dirty="0"/>
              <a:t>Permanent </a:t>
            </a:r>
            <a:r>
              <a:rPr lang="en-US" altLang="zh-CN" dirty="0" smtClean="0"/>
              <a:t>relation</a:t>
            </a:r>
            <a:r>
              <a:rPr lang="en-US" altLang="zh-CN" dirty="0" smtClean="0"/>
              <a:t>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Creation </a:t>
            </a:r>
            <a:r>
              <a:rPr lang="en-US" altLang="zh-CN" dirty="0"/>
              <a:t>relations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Destruction relations </a:t>
            </a:r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05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IZE" val="10"/>
  <p:tag name="PREAMBLE" val="\documentclass{article}&#10;\pagestyle{empty}&#10;\usepackage{xspace,amssymb,amsfonts,amsmath}&#10;\usepackage{color}&#10;\usepackage{TeX4PPT}&#10;"/>
  <p:tag name="MAGPC" val="200"/>
</p:tagLst>
</file>

<file path=ppt/theme/theme1.xml><?xml version="1.0" encoding="utf-8"?>
<a:theme xmlns:a="http://schemas.openxmlformats.org/drawingml/2006/main" name="Fabian">
  <a:themeElements>
    <a:clrScheme name="Fabia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bi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Fabia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bia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bia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bia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bia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bia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bia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bia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bia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bia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bia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bia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Fabian</Template>
  <TotalTime>2909</TotalTime>
  <Words>1406</Words>
  <Application>Microsoft Macintosh PowerPoint</Application>
  <PresentationFormat>全屏显示(4:3)</PresentationFormat>
  <Paragraphs>224</Paragraphs>
  <Slides>14</Slides>
  <Notes>14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Apple Chancery</vt:lpstr>
      <vt:lpstr>Microsoft YaHei</vt:lpstr>
      <vt:lpstr>STKaiti</vt:lpstr>
      <vt:lpstr>宋体</vt:lpstr>
      <vt:lpstr>Arial</vt:lpstr>
      <vt:lpstr>Fabian</vt:lpstr>
      <vt:lpstr>PowerPoint 演示文稿</vt:lpstr>
      <vt:lpstr>Overview</vt:lpstr>
      <vt:lpstr>Motivation</vt:lpstr>
      <vt:lpstr>Motivation</vt:lpstr>
      <vt:lpstr>Extensible Extraction Architecture </vt:lpstr>
      <vt:lpstr>TEMPORAL DIMENSION </vt:lpstr>
      <vt:lpstr>Entities and Time </vt:lpstr>
      <vt:lpstr>Facts and Time </vt:lpstr>
      <vt:lpstr>An Example</vt:lpstr>
      <vt:lpstr>GEO-SPATIAL DIMENSION </vt:lpstr>
      <vt:lpstr>GEO-SPATIAL DIMENSION </vt:lpstr>
      <vt:lpstr>TEXTUAL DIMENSION </vt:lpstr>
      <vt:lpstr>TEXTUAL DIMENSION </vt:lpstr>
      <vt:lpstr>SPOTLX Representation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63</cp:revision>
  <dcterms:created xsi:type="dcterms:W3CDTF">2016-11-09T07:02:57Z</dcterms:created>
  <dcterms:modified xsi:type="dcterms:W3CDTF">2016-11-16T11:42:31Z</dcterms:modified>
</cp:coreProperties>
</file>