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67" r:id="rId2"/>
    <p:sldId id="291" r:id="rId3"/>
    <p:sldId id="311" r:id="rId4"/>
    <p:sldId id="308" r:id="rId5"/>
    <p:sldId id="320" r:id="rId6"/>
    <p:sldId id="321" r:id="rId7"/>
    <p:sldId id="323" r:id="rId8"/>
    <p:sldId id="326" r:id="rId9"/>
    <p:sldId id="324" r:id="rId10"/>
    <p:sldId id="327" r:id="rId11"/>
    <p:sldId id="328" r:id="rId12"/>
  </p:sldIdLst>
  <p:sldSz cx="12188825" cy="6858000"/>
  <p:notesSz cx="6858000" cy="9144000"/>
  <p:embeddedFontLst>
    <p:embeddedFont>
      <p:font typeface="Lato" panose="020F0502020204030203" pitchFamily="34" charset="0"/>
      <p:regular r:id="rId14"/>
      <p:bold r:id="rId15"/>
      <p:italic r:id="rId16"/>
      <p:boldItalic r:id="rId17"/>
    </p:embeddedFont>
    <p:embeddedFont>
      <p:font typeface="Aller" panose="02000503030000020004"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Lato Semibold" panose="020F0502020204030203" pitchFamily="34" charset="0"/>
      <p:bold r:id="rId28"/>
      <p:boldItalic r:id="rId29"/>
    </p:embeddedFont>
    <p:embeddedFont>
      <p:font typeface="Lato Light" panose="020F0502020204030203" pitchFamily="34" charset="0"/>
      <p:regular r:id="rId30"/>
      <p:italic r:id="rId31"/>
    </p:embeddedFont>
    <p:embeddedFont>
      <p:font typeface="Lato Regular" panose="020F0502020204030203" pitchFamily="34" charset="0"/>
      <p:regular r:id="rId32"/>
    </p:embeddedFont>
    <p:embeddedFont>
      <p:font typeface="Cambria Math" panose="02040503050406030204" pitchFamily="18"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55" userDrawn="1">
          <p15:clr>
            <a:srgbClr val="A4A3A4"/>
          </p15:clr>
        </p15:guide>
        <p15:guide id="3" pos="35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E9D8B"/>
    <a:srgbClr val="7D0063"/>
    <a:srgbClr val="EC4371"/>
    <a:srgbClr val="003478"/>
    <a:srgbClr val="E98300"/>
    <a:srgbClr val="00693C"/>
    <a:srgbClr val="5B8F22"/>
    <a:srgbClr val="0066A1"/>
    <a:srgbClr val="E8255A"/>
    <a:srgbClr val="C21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3" autoAdjust="0"/>
    <p:restoredTop sz="98635" autoAdjust="0"/>
  </p:normalViewPr>
  <p:slideViewPr>
    <p:cSldViewPr snapToGrid="0" snapToObjects="1">
      <p:cViewPr varScale="1">
        <p:scale>
          <a:sx n="88" d="100"/>
          <a:sy n="88" d="100"/>
        </p:scale>
        <p:origin x="490" y="62"/>
      </p:cViewPr>
      <p:guideLst>
        <p:guide orient="horz" pos="2160"/>
        <p:guide pos="3455"/>
        <p:guide pos="3599"/>
      </p:guideLst>
    </p:cSldViewPr>
  </p:slideViewPr>
  <p:notesTextViewPr>
    <p:cViewPr>
      <p:scale>
        <a:sx n="100" d="100"/>
        <a:sy n="100" d="100"/>
      </p:scale>
      <p:origin x="0" y="0"/>
    </p:cViewPr>
  </p:notesTextViewPr>
  <p:sorterViewPr>
    <p:cViewPr>
      <p:scale>
        <a:sx n="66" d="100"/>
        <a:sy n="66" d="100"/>
      </p:scale>
      <p:origin x="0" y="18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F3703-11AF-8E4C-AF1F-4DECB1478514}" type="datetimeFigureOut">
              <a:rPr lang="en-US" smtClean="0"/>
              <a:t>1/13/2018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5D164-FA3F-2547-ADEC-B3F05C2D7A08}" type="slidenum">
              <a:rPr lang="en-US" smtClean="0"/>
              <a:t>‹#›</a:t>
            </a:fld>
            <a:endParaRPr lang="en-US"/>
          </a:p>
        </p:txBody>
      </p:sp>
    </p:spTree>
    <p:extLst>
      <p:ext uri="{BB962C8B-B14F-4D97-AF65-F5344CB8AC3E}">
        <p14:creationId xmlns:p14="http://schemas.microsoft.com/office/powerpoint/2010/main" val="27464727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DCD7A-33D0-C84A-A24E-3921F7E64CFB}" type="slidenum">
              <a:rPr lang="en-US" smtClean="0"/>
              <a:t>8</a:t>
            </a:fld>
            <a:endParaRPr lang="en-US"/>
          </a:p>
        </p:txBody>
      </p:sp>
    </p:spTree>
    <p:extLst>
      <p:ext uri="{BB962C8B-B14F-4D97-AF65-F5344CB8AC3E}">
        <p14:creationId xmlns:p14="http://schemas.microsoft.com/office/powerpoint/2010/main" val="404455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91058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88825" cy="3397249"/>
          </a:xfrm>
          <a:prstGeom prst="rect">
            <a:avLst/>
          </a:prstGeom>
          <a:solidFill>
            <a:srgbClr val="F2F2F2"/>
          </a:solidFill>
        </p:spPr>
        <p:txBody>
          <a:bodyPr vert="horz"/>
          <a:lstStyle>
            <a:lvl1pPr marL="0" indent="0">
              <a:buNone/>
              <a:defRPr sz="1800"/>
            </a:lvl1pPr>
          </a:lstStyle>
          <a:p>
            <a:endParaRPr lang="en-US"/>
          </a:p>
        </p:txBody>
      </p:sp>
      <p:sp>
        <p:nvSpPr>
          <p:cNvPr id="5" name="Picture Placeholder 3"/>
          <p:cNvSpPr>
            <a:spLocks noGrp="1"/>
          </p:cNvSpPr>
          <p:nvPr>
            <p:ph type="pic" sz="quarter" idx="11"/>
          </p:nvPr>
        </p:nvSpPr>
        <p:spPr>
          <a:xfrm>
            <a:off x="0" y="3403600"/>
            <a:ext cx="7200900" cy="3454400"/>
          </a:xfrm>
          <a:prstGeom prst="rect">
            <a:avLst/>
          </a:pr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3528389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00" fill="hold"/>
                                        <p:tgtEl>
                                          <p:spTgt spid="4"/>
                                        </p:tgtEl>
                                        <p:attrNameLst>
                                          <p:attrName>ppt_x</p:attrName>
                                        </p:attrNameLst>
                                      </p:cBhvr>
                                      <p:tavLst>
                                        <p:tav tm="0">
                                          <p:val>
                                            <p:strVal val="1+#ppt_w/2"/>
                                          </p:val>
                                        </p:tav>
                                        <p:tav tm="100000">
                                          <p:val>
                                            <p:strVal val="#ppt_x"/>
                                          </p:val>
                                        </p:tav>
                                      </p:tavLst>
                                    </p:anim>
                                    <p:anim calcmode="lin" valueType="num">
                                      <p:cBhvr additive="base">
                                        <p:cTn id="8" dur="7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5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00" fill="hold"/>
                                        <p:tgtEl>
                                          <p:spTgt spid="5"/>
                                        </p:tgtEl>
                                        <p:attrNameLst>
                                          <p:attrName>ppt_x</p:attrName>
                                        </p:attrNameLst>
                                      </p:cBhvr>
                                      <p:tavLst>
                                        <p:tav tm="0">
                                          <p:val>
                                            <p:strVal val="0-#ppt_w/2"/>
                                          </p:val>
                                        </p:tav>
                                        <p:tav tm="100000">
                                          <p:val>
                                            <p:strVal val="#ppt_x"/>
                                          </p:val>
                                        </p:tav>
                                      </p:tavLst>
                                    </p:anim>
                                    <p:anim calcmode="lin" valueType="num">
                                      <p:cBhvr additive="base">
                                        <p:cTn id="12" dur="7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105314" cy="6858000"/>
          </a:xfrm>
          <a:custGeom>
            <a:avLst/>
            <a:gdLst>
              <a:gd name="connsiteX0" fmla="*/ 0 w 4973445"/>
              <a:gd name="connsiteY0" fmla="*/ 0 h 6858000"/>
              <a:gd name="connsiteX1" fmla="*/ 4973445 w 4973445"/>
              <a:gd name="connsiteY1" fmla="*/ 0 h 6858000"/>
              <a:gd name="connsiteX2" fmla="*/ 4973445 w 4973445"/>
              <a:gd name="connsiteY2" fmla="*/ 6858000 h 6858000"/>
              <a:gd name="connsiteX3" fmla="*/ 0 w 49734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73445" h="6858000">
                <a:moveTo>
                  <a:pt x="0" y="0"/>
                </a:moveTo>
                <a:lnTo>
                  <a:pt x="4973445" y="0"/>
                </a:lnTo>
                <a:lnTo>
                  <a:pt x="4973445" y="6858000"/>
                </a:lnTo>
                <a:lnTo>
                  <a:pt x="0" y="6858000"/>
                </a:lnTo>
                <a:close/>
              </a:path>
            </a:pathLst>
          </a:custGeom>
          <a:solidFill>
            <a:srgbClr val="F2F2F2"/>
          </a:solidFill>
          <a:ln>
            <a:noFill/>
          </a:ln>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2358386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700" fill="hold"/>
                                        <p:tgtEl>
                                          <p:spTgt spid="9"/>
                                        </p:tgtEl>
                                        <p:attrNameLst>
                                          <p:attrName>ppt_x</p:attrName>
                                        </p:attrNameLst>
                                      </p:cBhvr>
                                      <p:tavLst>
                                        <p:tav tm="0">
                                          <p:val>
                                            <p:strVal val="0-#ppt_w/2"/>
                                          </p:val>
                                        </p:tav>
                                        <p:tav tm="100000">
                                          <p:val>
                                            <p:strVal val="#ppt_x"/>
                                          </p:val>
                                        </p:tav>
                                      </p:tavLst>
                                    </p:anim>
                                    <p:anim calcmode="lin" valueType="num">
                                      <p:cBhvr additive="base">
                                        <p:cTn id="8" dur="17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2118631"/>
            <a:ext cx="5459442" cy="4739370"/>
          </a:xfrm>
          <a:prstGeom prst="rtTriangle">
            <a:avLst/>
          </a:pr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562809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459442" cy="4739370"/>
          </a:xfrm>
          <a:custGeom>
            <a:avLst/>
            <a:gdLst>
              <a:gd name="connsiteX0" fmla="*/ 0 w 5459442"/>
              <a:gd name="connsiteY0" fmla="*/ 0 h 4739370"/>
              <a:gd name="connsiteX1" fmla="*/ 5459442 w 5459442"/>
              <a:gd name="connsiteY1" fmla="*/ 0 h 4739370"/>
              <a:gd name="connsiteX2" fmla="*/ 5459442 w 5459442"/>
              <a:gd name="connsiteY2" fmla="*/ 4739370 h 4739370"/>
              <a:gd name="connsiteX3" fmla="*/ 0 w 5459442"/>
              <a:gd name="connsiteY3" fmla="*/ 4739370 h 4739370"/>
              <a:gd name="connsiteX4" fmla="*/ 0 w 5459442"/>
              <a:gd name="connsiteY4" fmla="*/ 0 h 4739370"/>
              <a:gd name="connsiteX0" fmla="*/ 0 w 5459442"/>
              <a:gd name="connsiteY0" fmla="*/ 0 h 4739370"/>
              <a:gd name="connsiteX1" fmla="*/ 5459442 w 5459442"/>
              <a:gd name="connsiteY1" fmla="*/ 0 h 4739370"/>
              <a:gd name="connsiteX2" fmla="*/ 0 w 5459442"/>
              <a:gd name="connsiteY2" fmla="*/ 4739370 h 4739370"/>
              <a:gd name="connsiteX3" fmla="*/ 0 w 5459442"/>
              <a:gd name="connsiteY3" fmla="*/ 0 h 4739370"/>
            </a:gdLst>
            <a:ahLst/>
            <a:cxnLst>
              <a:cxn ang="0">
                <a:pos x="connsiteX0" y="connsiteY0"/>
              </a:cxn>
              <a:cxn ang="0">
                <a:pos x="connsiteX1" y="connsiteY1"/>
              </a:cxn>
              <a:cxn ang="0">
                <a:pos x="connsiteX2" y="connsiteY2"/>
              </a:cxn>
              <a:cxn ang="0">
                <a:pos x="connsiteX3" y="connsiteY3"/>
              </a:cxn>
            </a:cxnLst>
            <a:rect l="l" t="t" r="r" b="b"/>
            <a:pathLst>
              <a:path w="5459442" h="4739370">
                <a:moveTo>
                  <a:pt x="0" y="0"/>
                </a:moveTo>
                <a:lnTo>
                  <a:pt x="5459442" y="0"/>
                </a:lnTo>
                <a:lnTo>
                  <a:pt x="0" y="4739370"/>
                </a:lnTo>
                <a:lnTo>
                  <a:pt x="0" y="0"/>
                </a:lnTo>
                <a:close/>
              </a:path>
            </a:pathLst>
          </a:cu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4102510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92243" y="1404936"/>
            <a:ext cx="2844800" cy="3521076"/>
          </a:xfrm>
          <a:prstGeom prst="parallelogram">
            <a:avLst>
              <a:gd name="adj" fmla="val 32737"/>
            </a:avLst>
          </a:prstGeom>
          <a:solidFill>
            <a:srgbClr val="F2F2F2"/>
          </a:solidFill>
        </p:spPr>
        <p:txBody>
          <a:bodyPr vert="horz"/>
          <a:lstStyle>
            <a:lvl1pPr marL="0" indent="0">
              <a:buNone/>
              <a:defRPr sz="1800"/>
            </a:lvl1pPr>
          </a:lstStyle>
          <a:p>
            <a:endParaRPr lang="en-US"/>
          </a:p>
        </p:txBody>
      </p:sp>
      <p:sp>
        <p:nvSpPr>
          <p:cNvPr id="5" name="Picture Placeholder 3"/>
          <p:cNvSpPr>
            <a:spLocks noGrp="1"/>
          </p:cNvSpPr>
          <p:nvPr>
            <p:ph type="pic" sz="quarter" idx="11"/>
          </p:nvPr>
        </p:nvSpPr>
        <p:spPr>
          <a:xfrm>
            <a:off x="5366906" y="2742669"/>
            <a:ext cx="2844800" cy="3521076"/>
          </a:xfrm>
          <a:prstGeom prst="parallelogram">
            <a:avLst>
              <a:gd name="adj" fmla="val 32737"/>
            </a:avLst>
          </a:prstGeom>
          <a:solidFill>
            <a:srgbClr val="F2F2F2"/>
          </a:solidFill>
        </p:spPr>
        <p:txBody>
          <a:bodyPr vert="horz"/>
          <a:lstStyle>
            <a:lvl1pPr marL="0" indent="0">
              <a:buNone/>
              <a:defRPr sz="1800"/>
            </a:lvl1pPr>
          </a:lstStyle>
          <a:p>
            <a:endParaRPr lang="en-US" dirty="0"/>
          </a:p>
        </p:txBody>
      </p:sp>
      <p:sp>
        <p:nvSpPr>
          <p:cNvPr id="6" name="Picture Placeholder 3"/>
          <p:cNvSpPr>
            <a:spLocks noGrp="1"/>
          </p:cNvSpPr>
          <p:nvPr>
            <p:ph type="pic" sz="quarter" idx="12"/>
          </p:nvPr>
        </p:nvSpPr>
        <p:spPr>
          <a:xfrm>
            <a:off x="7449525" y="2150002"/>
            <a:ext cx="2844800" cy="3521076"/>
          </a:xfrm>
          <a:prstGeom prst="parallelogram">
            <a:avLst>
              <a:gd name="adj" fmla="val 32737"/>
            </a:avLst>
          </a:prstGeom>
          <a:solidFill>
            <a:srgbClr val="F2F2F2"/>
          </a:solidFill>
        </p:spPr>
        <p:txBody>
          <a:bodyPr vert="horz"/>
          <a:lstStyle>
            <a:lvl1pPr marL="0" indent="0">
              <a:buNone/>
              <a:defRPr sz="1800"/>
            </a:lvl1pPr>
          </a:lstStyle>
          <a:p>
            <a:endParaRPr lang="en-US" dirty="0"/>
          </a:p>
        </p:txBody>
      </p:sp>
      <p:sp>
        <p:nvSpPr>
          <p:cNvPr id="7" name="Picture Placeholder 3"/>
          <p:cNvSpPr>
            <a:spLocks noGrp="1"/>
          </p:cNvSpPr>
          <p:nvPr>
            <p:ph type="pic" sz="quarter" idx="13"/>
          </p:nvPr>
        </p:nvSpPr>
        <p:spPr>
          <a:xfrm>
            <a:off x="9684531" y="982131"/>
            <a:ext cx="2844800" cy="3521076"/>
          </a:xfrm>
          <a:prstGeom prst="parallelogram">
            <a:avLst>
              <a:gd name="adj" fmla="val 32737"/>
            </a:avLst>
          </a:prstGeom>
          <a:solidFill>
            <a:srgbClr val="F2F2F2"/>
          </a:solidFill>
        </p:spPr>
        <p:txBody>
          <a:bodyPr vert="horz"/>
          <a:lstStyle>
            <a:lvl1pPr marL="0" indent="0">
              <a:buNone/>
              <a:defRPr sz="1800"/>
            </a:lvl1pPr>
          </a:lstStyle>
          <a:p>
            <a:endParaRPr lang="en-US" dirty="0"/>
          </a:p>
        </p:txBody>
      </p:sp>
    </p:spTree>
    <p:extLst>
      <p:ext uri="{BB962C8B-B14F-4D97-AF65-F5344CB8AC3E}">
        <p14:creationId xmlns:p14="http://schemas.microsoft.com/office/powerpoint/2010/main" val="523892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decel="5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1+#ppt_w/2"/>
                                          </p:val>
                                        </p:tav>
                                        <p:tav tm="100000">
                                          <p:val>
                                            <p:strVal val="#ppt_x"/>
                                          </p:val>
                                        </p:tav>
                                      </p:tavLst>
                                    </p:anim>
                                    <p:anim calcmode="lin" valueType="num">
                                      <p:cBhvr additive="base">
                                        <p:cTn id="12" dur="6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decel="50000"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600" fill="hold"/>
                                        <p:tgtEl>
                                          <p:spTgt spid="6"/>
                                        </p:tgtEl>
                                        <p:attrNameLst>
                                          <p:attrName>ppt_x</p:attrName>
                                        </p:attrNameLst>
                                      </p:cBhvr>
                                      <p:tavLst>
                                        <p:tav tm="0">
                                          <p:val>
                                            <p:strVal val="1+#ppt_w/2"/>
                                          </p:val>
                                        </p:tav>
                                        <p:tav tm="100000">
                                          <p:val>
                                            <p:strVal val="#ppt_x"/>
                                          </p:val>
                                        </p:tav>
                                      </p:tavLst>
                                    </p:anim>
                                    <p:anim calcmode="lin" valueType="num">
                                      <p:cBhvr additive="base">
                                        <p:cTn id="16" dur="6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6" decel="5000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600" fill="hold"/>
                                        <p:tgtEl>
                                          <p:spTgt spid="7"/>
                                        </p:tgtEl>
                                        <p:attrNameLst>
                                          <p:attrName>ppt_x</p:attrName>
                                        </p:attrNameLst>
                                      </p:cBhvr>
                                      <p:tavLst>
                                        <p:tav tm="0">
                                          <p:val>
                                            <p:strVal val="1+#ppt_w/2"/>
                                          </p:val>
                                        </p:tav>
                                        <p:tav tm="100000">
                                          <p:val>
                                            <p:strVal val="#ppt_x"/>
                                          </p:val>
                                        </p:tav>
                                      </p:tavLst>
                                    </p:anim>
                                    <p:anim calcmode="lin" valueType="num">
                                      <p:cBhvr additive="base">
                                        <p:cTn id="20" dur="6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403227" y="2797939"/>
            <a:ext cx="2979328" cy="4060061"/>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4279917" y="1912614"/>
            <a:ext cx="3628991" cy="4945385"/>
          </a:xfrm>
          <a:prstGeom prst="rect">
            <a:avLst/>
          </a:prstGeom>
        </p:spPr>
      </p:pic>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7806269" y="2797939"/>
            <a:ext cx="2979328" cy="4060061"/>
          </a:xfrm>
          <a:prstGeom prst="rect">
            <a:avLst/>
          </a:prstGeom>
        </p:spPr>
      </p:pic>
      <p:sp>
        <p:nvSpPr>
          <p:cNvPr id="7" name="Text Placeholder 2"/>
          <p:cNvSpPr>
            <a:spLocks noGrp="1"/>
          </p:cNvSpPr>
          <p:nvPr userDrawn="1">
            <p:ph type="body" sz="quarter" idx="13"/>
          </p:nvPr>
        </p:nvSpPr>
        <p:spPr>
          <a:xfrm>
            <a:off x="885825" y="596557"/>
            <a:ext cx="10448925" cy="616638"/>
          </a:xfrm>
          <a:prstGeom prst="rect">
            <a:avLst/>
          </a:prstGeom>
        </p:spPr>
        <p:txBody>
          <a:bodyPr vert="horz" anchor="ctr"/>
          <a:lstStyle>
            <a:lvl1pPr marL="0" indent="0" algn="ctr">
              <a:buNone/>
              <a:defRPr spc="300">
                <a:solidFill>
                  <a:schemeClr val="accent6"/>
                </a:solidFill>
                <a:latin typeface="Futura Md BT Medium"/>
                <a:cs typeface="Futura Md BT Medium"/>
              </a:defRPr>
            </a:lvl1pPr>
          </a:lstStyle>
          <a:p>
            <a:pPr lvl="0"/>
            <a:endParaRPr lang="en-US" dirty="0"/>
          </a:p>
        </p:txBody>
      </p:sp>
      <p:sp>
        <p:nvSpPr>
          <p:cNvPr id="8" name="Text Placeholder 2"/>
          <p:cNvSpPr>
            <a:spLocks noGrp="1"/>
          </p:cNvSpPr>
          <p:nvPr userDrawn="1">
            <p:ph type="body" sz="quarter" idx="14"/>
          </p:nvPr>
        </p:nvSpPr>
        <p:spPr>
          <a:xfrm>
            <a:off x="885825" y="1156300"/>
            <a:ext cx="10448925" cy="325471"/>
          </a:xfrm>
          <a:prstGeom prst="rect">
            <a:avLst/>
          </a:prstGeom>
        </p:spPr>
        <p:txBody>
          <a:bodyPr vert="horz" anchor="ctr"/>
          <a:lstStyle>
            <a:lvl1pPr marL="0" indent="0" algn="ctr">
              <a:buNone/>
              <a:defRPr sz="1400" spc="300">
                <a:solidFill>
                  <a:schemeClr val="tx1">
                    <a:lumMod val="65000"/>
                    <a:lumOff val="35000"/>
                  </a:schemeClr>
                </a:solidFill>
                <a:latin typeface="Futura Light BT"/>
                <a:cs typeface="Futura Light BT"/>
              </a:defRPr>
            </a:lvl1pPr>
          </a:lstStyle>
          <a:p>
            <a:pPr lvl="0"/>
            <a:endParaRPr lang="en-US" dirty="0"/>
          </a:p>
        </p:txBody>
      </p:sp>
      <p:sp>
        <p:nvSpPr>
          <p:cNvPr id="9" name="Picture Placeholder 30"/>
          <p:cNvSpPr>
            <a:spLocks noGrp="1"/>
          </p:cNvSpPr>
          <p:nvPr userDrawn="1">
            <p:ph type="pic" sz="quarter" idx="11"/>
          </p:nvPr>
        </p:nvSpPr>
        <p:spPr>
          <a:xfrm>
            <a:off x="1749268" y="3632200"/>
            <a:ext cx="2314732" cy="3225799"/>
          </a:xfrm>
          <a:prstGeom prst="round2SameRect">
            <a:avLst>
              <a:gd name="adj1" fmla="val 1705"/>
              <a:gd name="adj2" fmla="val 0"/>
            </a:avLst>
          </a:prstGeom>
          <a:solidFill>
            <a:srgbClr val="F2F2F2"/>
          </a:solidFill>
        </p:spPr>
        <p:txBody>
          <a:bodyPr wrap="square">
            <a:noAutofit/>
          </a:bodyPr>
          <a:lstStyle>
            <a:lvl1pPr marL="0" indent="0">
              <a:buNone/>
              <a:defRPr sz="1800"/>
            </a:lvl1pPr>
          </a:lstStyle>
          <a:p>
            <a:endParaRPr lang="fr-CA"/>
          </a:p>
        </p:txBody>
      </p:sp>
      <p:sp>
        <p:nvSpPr>
          <p:cNvPr id="12" name="Picture Placeholder 30"/>
          <p:cNvSpPr>
            <a:spLocks noGrp="1"/>
          </p:cNvSpPr>
          <p:nvPr userDrawn="1">
            <p:ph type="pic" sz="quarter" idx="15"/>
          </p:nvPr>
        </p:nvSpPr>
        <p:spPr>
          <a:xfrm>
            <a:off x="4687200" y="2921000"/>
            <a:ext cx="2856600" cy="3936999"/>
          </a:xfrm>
          <a:prstGeom prst="round2SameRect">
            <a:avLst>
              <a:gd name="adj1" fmla="val 1705"/>
              <a:gd name="adj2" fmla="val 0"/>
            </a:avLst>
          </a:prstGeom>
          <a:solidFill>
            <a:srgbClr val="F2F2F2"/>
          </a:solidFill>
        </p:spPr>
        <p:txBody>
          <a:bodyPr wrap="square">
            <a:noAutofit/>
          </a:bodyPr>
          <a:lstStyle>
            <a:lvl1pPr marL="0" indent="0">
              <a:buNone/>
              <a:defRPr sz="1800"/>
            </a:lvl1pPr>
          </a:lstStyle>
          <a:p>
            <a:endParaRPr lang="fr-CA"/>
          </a:p>
        </p:txBody>
      </p:sp>
      <p:sp>
        <p:nvSpPr>
          <p:cNvPr id="13" name="Picture Placeholder 30"/>
          <p:cNvSpPr>
            <a:spLocks noGrp="1"/>
          </p:cNvSpPr>
          <p:nvPr userDrawn="1">
            <p:ph type="pic" sz="quarter" idx="16"/>
          </p:nvPr>
        </p:nvSpPr>
        <p:spPr>
          <a:xfrm flipH="1">
            <a:off x="8141602" y="3632200"/>
            <a:ext cx="2314732" cy="3225799"/>
          </a:xfrm>
          <a:prstGeom prst="round2SameRect">
            <a:avLst>
              <a:gd name="adj1" fmla="val 1705"/>
              <a:gd name="adj2" fmla="val 0"/>
            </a:avLst>
          </a:prstGeom>
          <a:solidFill>
            <a:srgbClr val="F2F2F2"/>
          </a:solidFill>
        </p:spPr>
        <p:txBody>
          <a:bodyPr wrap="square">
            <a:noAutofit/>
          </a:bodyPr>
          <a:lstStyle>
            <a:lvl1pPr marL="0" indent="0">
              <a:buNone/>
              <a:defRPr sz="1800"/>
            </a:lvl1pPr>
          </a:lstStyle>
          <a:p>
            <a:endParaRPr lang="fr-CA"/>
          </a:p>
        </p:txBody>
      </p:sp>
    </p:spTree>
    <p:extLst>
      <p:ext uri="{BB962C8B-B14F-4D97-AF65-F5344CB8AC3E}">
        <p14:creationId xmlns:p14="http://schemas.microsoft.com/office/powerpoint/2010/main" val="539251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7">
                                            <p:txEl>
                                              <p:pRg st="0" end="0"/>
                                            </p:txEl>
                                          </p:spTgt>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8">
                                            <p:txEl>
                                              <p:pRg st="0" end="0"/>
                                            </p:txEl>
                                          </p:spTgt>
                                        </p:tgtEl>
                                      </p:cBhvr>
                                    </p:animEffect>
                                  </p:childTnLst>
                                </p:cTn>
                              </p:par>
                            </p:childTnLst>
                          </p:cTn>
                        </p:par>
                        <p:par>
                          <p:cTn id="13" fill="hold">
                            <p:stCondLst>
                              <p:cond delay="750"/>
                            </p:stCondLst>
                            <p:childTnLst>
                              <p:par>
                                <p:cTn id="14" presetID="2" presetClass="entr" presetSubtype="4"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600" fill="hold"/>
                                        <p:tgtEl>
                                          <p:spTgt spid="5"/>
                                        </p:tgtEl>
                                        <p:attrNameLst>
                                          <p:attrName>ppt_x</p:attrName>
                                        </p:attrNameLst>
                                      </p:cBhvr>
                                      <p:tavLst>
                                        <p:tav tm="0">
                                          <p:val>
                                            <p:strVal val="#ppt_x"/>
                                          </p:val>
                                        </p:tav>
                                        <p:tav tm="100000">
                                          <p:val>
                                            <p:strVal val="#ppt_x"/>
                                          </p:val>
                                        </p:tav>
                                      </p:tavLst>
                                    </p:anim>
                                    <p:anim calcmode="lin" valueType="num">
                                      <p:cBhvr additive="base">
                                        <p:cTn id="17" dur="6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5000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600" fill="hold"/>
                                        <p:tgtEl>
                                          <p:spTgt spid="12"/>
                                        </p:tgtEl>
                                        <p:attrNameLst>
                                          <p:attrName>ppt_x</p:attrName>
                                        </p:attrNameLst>
                                      </p:cBhvr>
                                      <p:tavLst>
                                        <p:tav tm="0">
                                          <p:val>
                                            <p:strVal val="#ppt_x"/>
                                          </p:val>
                                        </p:tav>
                                        <p:tav tm="100000">
                                          <p:val>
                                            <p:strVal val="#ppt_x"/>
                                          </p:val>
                                        </p:tav>
                                      </p:tavLst>
                                    </p:anim>
                                    <p:anim calcmode="lin" valueType="num">
                                      <p:cBhvr additive="base">
                                        <p:cTn id="21" dur="6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decel="5000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600" fill="hold"/>
                                        <p:tgtEl>
                                          <p:spTgt spid="4"/>
                                        </p:tgtEl>
                                        <p:attrNameLst>
                                          <p:attrName>ppt_x</p:attrName>
                                        </p:attrNameLst>
                                      </p:cBhvr>
                                      <p:tavLst>
                                        <p:tav tm="0">
                                          <p:val>
                                            <p:strVal val="#ppt_x"/>
                                          </p:val>
                                        </p:tav>
                                        <p:tav tm="100000">
                                          <p:val>
                                            <p:strVal val="#ppt_x"/>
                                          </p:val>
                                        </p:tav>
                                      </p:tavLst>
                                    </p:anim>
                                    <p:anim calcmode="lin" valueType="num">
                                      <p:cBhvr additive="base">
                                        <p:cTn id="25" dur="600" fill="hold"/>
                                        <p:tgtEl>
                                          <p:spTgt spid="4"/>
                                        </p:tgtEl>
                                        <p:attrNameLst>
                                          <p:attrName>ppt_y</p:attrName>
                                        </p:attrNameLst>
                                      </p:cBhvr>
                                      <p:tavLst>
                                        <p:tav tm="0">
                                          <p:val>
                                            <p:strVal val="1+#ppt_h/2"/>
                                          </p:val>
                                        </p:tav>
                                        <p:tav tm="100000">
                                          <p:val>
                                            <p:strVal val="#ppt_y"/>
                                          </p:val>
                                        </p:tav>
                                      </p:tavLst>
                                    </p:anim>
                                  </p:childTnLst>
                                </p:cTn>
                              </p:par>
                              <p:par>
                                <p:cTn id="26" presetID="2" presetClass="entr" presetSubtype="4" decel="50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600" fill="hold"/>
                                        <p:tgtEl>
                                          <p:spTgt spid="9"/>
                                        </p:tgtEl>
                                        <p:attrNameLst>
                                          <p:attrName>ppt_x</p:attrName>
                                        </p:attrNameLst>
                                      </p:cBhvr>
                                      <p:tavLst>
                                        <p:tav tm="0">
                                          <p:val>
                                            <p:strVal val="#ppt_x"/>
                                          </p:val>
                                        </p:tav>
                                        <p:tav tm="100000">
                                          <p:val>
                                            <p:strVal val="#ppt_x"/>
                                          </p:val>
                                        </p:tav>
                                      </p:tavLst>
                                    </p:anim>
                                    <p:anim calcmode="lin" valueType="num">
                                      <p:cBhvr additive="base">
                                        <p:cTn id="29" dur="6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decel="50000" fill="hold" nodeType="withEffect">
                                  <p:stCondLst>
                                    <p:cond delay="25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600" fill="hold"/>
                                        <p:tgtEl>
                                          <p:spTgt spid="6"/>
                                        </p:tgtEl>
                                        <p:attrNameLst>
                                          <p:attrName>ppt_x</p:attrName>
                                        </p:attrNameLst>
                                      </p:cBhvr>
                                      <p:tavLst>
                                        <p:tav tm="0">
                                          <p:val>
                                            <p:strVal val="#ppt_x"/>
                                          </p:val>
                                        </p:tav>
                                        <p:tav tm="100000">
                                          <p:val>
                                            <p:strVal val="#ppt_x"/>
                                          </p:val>
                                        </p:tav>
                                      </p:tavLst>
                                    </p:anim>
                                    <p:anim calcmode="lin" valueType="num">
                                      <p:cBhvr additive="base">
                                        <p:cTn id="33" dur="6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decel="50000" fill="hold" grpId="0" nodeType="withEffect">
                                  <p:stCondLst>
                                    <p:cond delay="25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600" fill="hold"/>
                                        <p:tgtEl>
                                          <p:spTgt spid="13"/>
                                        </p:tgtEl>
                                        <p:attrNameLst>
                                          <p:attrName>ppt_x</p:attrName>
                                        </p:attrNameLst>
                                      </p:cBhvr>
                                      <p:tavLst>
                                        <p:tav tm="0">
                                          <p:val>
                                            <p:strVal val="#ppt_x"/>
                                          </p:val>
                                        </p:tav>
                                        <p:tav tm="100000">
                                          <p:val>
                                            <p:strVal val="#ppt_x"/>
                                          </p:val>
                                        </p:tav>
                                      </p:tavLst>
                                    </p:anim>
                                    <p:anim calcmode="lin" valueType="num">
                                      <p:cBhvr additive="base">
                                        <p:cTn id="37" dur="6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1" decel="50000" fill="hold" nodeType="after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00" fill="hold"/>
                        <p:tgtEl>
                          <p:spTgt spid="7"/>
                        </p:tgtEl>
                        <p:attrNameLst>
                          <p:attrName>ppt_x</p:attrName>
                        </p:attrNameLst>
                      </p:cBhvr>
                      <p:tavLst>
                        <p:tav tm="0">
                          <p:val>
                            <p:strVal val="#ppt_x"/>
                          </p:val>
                        </p:tav>
                        <p:tav tm="100000">
                          <p:val>
                            <p:strVal val="#ppt_x"/>
                          </p:val>
                        </p:tav>
                      </p:tavLst>
                    </p:anim>
                    <p:anim calcmode="lin" valueType="num">
                      <p:cBhvr additive="base">
                        <p:cTn dur="700" fill="hold"/>
                        <p:tgtEl>
                          <p:spTgt spid="7"/>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2" presetClass="entr" presetSubtype="4"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P spid="9" grpId="0" animBg="1"/>
      <p:bldP spid="12" grpId="0" animBg="1"/>
      <p:bldP spid="1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26570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11200" y="364291"/>
            <a:ext cx="10802938" cy="462470"/>
          </a:xfrm>
          <a:prstGeom prst="rect">
            <a:avLst/>
          </a:prstGeom>
        </p:spPr>
        <p:txBody>
          <a:bodyPr vert="horz" anchor="ctr"/>
          <a:lstStyle>
            <a:lvl1pPr marL="0" indent="0" algn="ctr">
              <a:buNone/>
              <a:defRPr spc="200">
                <a:solidFill>
                  <a:schemeClr val="accent6"/>
                </a:solidFill>
                <a:latin typeface="Futura Md BT Medium"/>
                <a:cs typeface="Futura Md BT Medium"/>
              </a:defRPr>
            </a:lvl1pPr>
            <a:lvl2pPr algn="ctr">
              <a:defRPr>
                <a:latin typeface="Lato Semibold"/>
                <a:cs typeface="Lato Semibold"/>
              </a:defRPr>
            </a:lvl2pPr>
            <a:lvl3pPr algn="ctr">
              <a:defRPr>
                <a:latin typeface="Lato Semibold"/>
                <a:cs typeface="Lato Semibold"/>
              </a:defRPr>
            </a:lvl3pPr>
            <a:lvl4pPr algn="ctr">
              <a:defRPr>
                <a:latin typeface="Lato Semibold"/>
                <a:cs typeface="Lato Semibold"/>
              </a:defRPr>
            </a:lvl4pPr>
            <a:lvl5pPr algn="ctr">
              <a:defRPr>
                <a:latin typeface="Lato Semibold"/>
                <a:cs typeface="Lato Semibold"/>
              </a:defRPr>
            </a:lvl5pPr>
          </a:lstStyle>
          <a:p>
            <a:pPr lvl="0"/>
            <a:endParaRPr lang="en-US" dirty="0"/>
          </a:p>
        </p:txBody>
      </p:sp>
      <p:sp>
        <p:nvSpPr>
          <p:cNvPr id="4" name="Text Placeholder 2"/>
          <p:cNvSpPr>
            <a:spLocks noGrp="1"/>
          </p:cNvSpPr>
          <p:nvPr>
            <p:ph type="body" sz="quarter" idx="14"/>
          </p:nvPr>
        </p:nvSpPr>
        <p:spPr>
          <a:xfrm>
            <a:off x="711200" y="859831"/>
            <a:ext cx="10802938" cy="231235"/>
          </a:xfrm>
          <a:prstGeom prst="rect">
            <a:avLst/>
          </a:prstGeom>
        </p:spPr>
        <p:txBody>
          <a:bodyPr vert="horz" anchor="ctr"/>
          <a:lstStyle>
            <a:lvl1pPr marL="0" indent="0" algn="ctr">
              <a:buNone/>
              <a:defRPr sz="1200" spc="300">
                <a:latin typeface="Lato Regular"/>
                <a:cs typeface="Lato Regular"/>
              </a:defRPr>
            </a:lvl1pPr>
            <a:lvl2pPr algn="ctr">
              <a:defRPr>
                <a:latin typeface="Lato Semibold"/>
                <a:cs typeface="Lato Semibold"/>
              </a:defRPr>
            </a:lvl2pPr>
            <a:lvl3pPr algn="ctr">
              <a:defRPr>
                <a:latin typeface="Lato Semibold"/>
                <a:cs typeface="Lato Semibold"/>
              </a:defRPr>
            </a:lvl3pPr>
            <a:lvl4pPr algn="ctr">
              <a:defRPr>
                <a:latin typeface="Lato Semibold"/>
                <a:cs typeface="Lato Semibold"/>
              </a:defRPr>
            </a:lvl4pPr>
            <a:lvl5pPr algn="ctr">
              <a:defRPr>
                <a:latin typeface="Lato Semibold"/>
                <a:cs typeface="Lato Semibold"/>
              </a:defRPr>
            </a:lvl5pPr>
          </a:lstStyle>
          <a:p>
            <a:pPr lvl="0"/>
            <a:endParaRPr lang="en-US" dirty="0"/>
          </a:p>
        </p:txBody>
      </p:sp>
    </p:spTree>
    <p:extLst>
      <p:ext uri="{BB962C8B-B14F-4D97-AF65-F5344CB8AC3E}">
        <p14:creationId xmlns:p14="http://schemas.microsoft.com/office/powerpoint/2010/main" val="92176065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0" y="0"/>
            <a:ext cx="2776344" cy="2780140"/>
          </a:xfrm>
          <a:custGeom>
            <a:avLst/>
            <a:gdLst>
              <a:gd name="connsiteX0" fmla="*/ 0 w 2777067"/>
              <a:gd name="connsiteY0" fmla="*/ 0 h 2780140"/>
              <a:gd name="connsiteX1" fmla="*/ 2777067 w 2777067"/>
              <a:gd name="connsiteY1" fmla="*/ 0 h 2780140"/>
              <a:gd name="connsiteX2" fmla="*/ 2777067 w 2777067"/>
              <a:gd name="connsiteY2" fmla="*/ 2780140 h 2780140"/>
              <a:gd name="connsiteX3" fmla="*/ 0 w 2777067"/>
              <a:gd name="connsiteY3" fmla="*/ 2780140 h 2780140"/>
            </a:gdLst>
            <a:ahLst/>
            <a:cxnLst>
              <a:cxn ang="0">
                <a:pos x="connsiteX0" y="connsiteY0"/>
              </a:cxn>
              <a:cxn ang="0">
                <a:pos x="connsiteX1" y="connsiteY1"/>
              </a:cxn>
              <a:cxn ang="0">
                <a:pos x="connsiteX2" y="connsiteY2"/>
              </a:cxn>
              <a:cxn ang="0">
                <a:pos x="connsiteX3" y="connsiteY3"/>
              </a:cxn>
            </a:cxnLst>
            <a:rect l="l" t="t" r="r" b="b"/>
            <a:pathLst>
              <a:path w="2777067" h="2780140">
                <a:moveTo>
                  <a:pt x="0" y="0"/>
                </a:moveTo>
                <a:lnTo>
                  <a:pt x="2777067" y="0"/>
                </a:lnTo>
                <a:lnTo>
                  <a:pt x="2777067" y="2780140"/>
                </a:lnTo>
                <a:lnTo>
                  <a:pt x="0" y="2780140"/>
                </a:lnTo>
                <a:close/>
              </a:path>
            </a:pathLst>
          </a:custGeom>
          <a:solidFill>
            <a:srgbClr val="F2F2F2"/>
          </a:solidFill>
        </p:spPr>
        <p:txBody>
          <a:bodyPr wrap="square">
            <a:noAutofit/>
          </a:bodyPr>
          <a:lstStyle>
            <a:lvl1pPr marL="0" indent="0">
              <a:buNone/>
              <a:defRPr sz="1800"/>
            </a:lvl1pPr>
          </a:lstStyle>
          <a:p>
            <a:endParaRPr lang="en-US"/>
          </a:p>
        </p:txBody>
      </p:sp>
      <p:sp>
        <p:nvSpPr>
          <p:cNvPr id="7" name="Picture Placeholder 13"/>
          <p:cNvSpPr>
            <a:spLocks noGrp="1"/>
          </p:cNvSpPr>
          <p:nvPr>
            <p:ph type="pic" sz="quarter" idx="11"/>
          </p:nvPr>
        </p:nvSpPr>
        <p:spPr>
          <a:xfrm>
            <a:off x="374807" y="3009229"/>
            <a:ext cx="4224712" cy="2794967"/>
          </a:xfrm>
          <a:custGeom>
            <a:avLst/>
            <a:gdLst>
              <a:gd name="connsiteX0" fmla="*/ 0 w 4225812"/>
              <a:gd name="connsiteY0" fmla="*/ 0 h 2794967"/>
              <a:gd name="connsiteX1" fmla="*/ 4225812 w 4225812"/>
              <a:gd name="connsiteY1" fmla="*/ 0 h 2794967"/>
              <a:gd name="connsiteX2" fmla="*/ 4225812 w 4225812"/>
              <a:gd name="connsiteY2" fmla="*/ 2794967 h 2794967"/>
              <a:gd name="connsiteX3" fmla="*/ 0 w 4225812"/>
              <a:gd name="connsiteY3" fmla="*/ 2794967 h 2794967"/>
            </a:gdLst>
            <a:ahLst/>
            <a:cxnLst>
              <a:cxn ang="0">
                <a:pos x="connsiteX0" y="connsiteY0"/>
              </a:cxn>
              <a:cxn ang="0">
                <a:pos x="connsiteX1" y="connsiteY1"/>
              </a:cxn>
              <a:cxn ang="0">
                <a:pos x="connsiteX2" y="connsiteY2"/>
              </a:cxn>
              <a:cxn ang="0">
                <a:pos x="connsiteX3" y="connsiteY3"/>
              </a:cxn>
            </a:cxnLst>
            <a:rect l="l" t="t" r="r" b="b"/>
            <a:pathLst>
              <a:path w="4225812" h="2794967">
                <a:moveTo>
                  <a:pt x="0" y="0"/>
                </a:moveTo>
                <a:lnTo>
                  <a:pt x="4225812" y="0"/>
                </a:lnTo>
                <a:lnTo>
                  <a:pt x="4225812" y="2794967"/>
                </a:lnTo>
                <a:lnTo>
                  <a:pt x="0" y="2794967"/>
                </a:lnTo>
                <a:close/>
              </a:path>
            </a:pathLst>
          </a:custGeom>
          <a:solidFill>
            <a:srgbClr val="F2F2F2"/>
          </a:solidFill>
        </p:spPr>
        <p:txBody>
          <a:bodyPr wrap="square">
            <a:noAutofit/>
          </a:bodyPr>
          <a:lstStyle>
            <a:lvl1pPr marL="0" indent="0">
              <a:buNone/>
              <a:defRPr sz="1800"/>
            </a:lvl1pPr>
          </a:lstStyle>
          <a:p>
            <a:endParaRPr lang="en-US"/>
          </a:p>
        </p:txBody>
      </p:sp>
      <p:sp>
        <p:nvSpPr>
          <p:cNvPr id="8" name="Picture Placeholder 16"/>
          <p:cNvSpPr>
            <a:spLocks noGrp="1"/>
          </p:cNvSpPr>
          <p:nvPr>
            <p:ph type="pic" sz="quarter" idx="12"/>
          </p:nvPr>
        </p:nvSpPr>
        <p:spPr>
          <a:xfrm>
            <a:off x="3013233" y="795867"/>
            <a:ext cx="3224960" cy="1984274"/>
          </a:xfrm>
          <a:custGeom>
            <a:avLst/>
            <a:gdLst>
              <a:gd name="connsiteX0" fmla="*/ 0 w 3225800"/>
              <a:gd name="connsiteY0" fmla="*/ 0 h 1984274"/>
              <a:gd name="connsiteX1" fmla="*/ 3225800 w 3225800"/>
              <a:gd name="connsiteY1" fmla="*/ 0 h 1984274"/>
              <a:gd name="connsiteX2" fmla="*/ 3225800 w 3225800"/>
              <a:gd name="connsiteY2" fmla="*/ 1984274 h 1984274"/>
              <a:gd name="connsiteX3" fmla="*/ 0 w 3225800"/>
              <a:gd name="connsiteY3" fmla="*/ 1984274 h 1984274"/>
            </a:gdLst>
            <a:ahLst/>
            <a:cxnLst>
              <a:cxn ang="0">
                <a:pos x="connsiteX0" y="connsiteY0"/>
              </a:cxn>
              <a:cxn ang="0">
                <a:pos x="connsiteX1" y="connsiteY1"/>
              </a:cxn>
              <a:cxn ang="0">
                <a:pos x="connsiteX2" y="connsiteY2"/>
              </a:cxn>
              <a:cxn ang="0">
                <a:pos x="connsiteX3" y="connsiteY3"/>
              </a:cxn>
            </a:cxnLst>
            <a:rect l="l" t="t" r="r" b="b"/>
            <a:pathLst>
              <a:path w="3225800" h="1984274">
                <a:moveTo>
                  <a:pt x="0" y="0"/>
                </a:moveTo>
                <a:lnTo>
                  <a:pt x="3225800" y="0"/>
                </a:lnTo>
                <a:lnTo>
                  <a:pt x="3225800" y="1984274"/>
                </a:lnTo>
                <a:lnTo>
                  <a:pt x="0" y="1984274"/>
                </a:lnTo>
                <a:close/>
              </a:path>
            </a:pathLst>
          </a:custGeom>
          <a:solidFill>
            <a:srgbClr val="F2F2F2"/>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1813491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2" decel="5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decel="5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88825" cy="6858000"/>
          </a:xfrm>
          <a:prstGeom prst="rect">
            <a:avLst/>
          </a:prstGeom>
          <a:noFill/>
          <a:ln>
            <a:noFill/>
          </a:ln>
        </p:spPr>
        <p:txBody>
          <a:bodyPr vert="horz"/>
          <a:lstStyle>
            <a:lvl1pPr marL="0" indent="0">
              <a:buNone/>
              <a:defRPr sz="1800"/>
            </a:lvl1pPr>
          </a:lstStyle>
          <a:p>
            <a:endParaRPr lang="en-US"/>
          </a:p>
        </p:txBody>
      </p:sp>
    </p:spTree>
    <p:extLst>
      <p:ext uri="{BB962C8B-B14F-4D97-AF65-F5344CB8AC3E}">
        <p14:creationId xmlns:p14="http://schemas.microsoft.com/office/powerpoint/2010/main" val="649761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9"/>
          <p:cNvSpPr>
            <a:spLocks noGrp="1"/>
          </p:cNvSpPr>
          <p:nvPr>
            <p:ph type="pic" sz="quarter" idx="10"/>
          </p:nvPr>
        </p:nvSpPr>
        <p:spPr>
          <a:xfrm>
            <a:off x="234929" y="179816"/>
            <a:ext cx="5335654" cy="6498368"/>
          </a:xfrm>
          <a:prstGeom prst="rect">
            <a:avLst/>
          </a:pr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3055454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00" fill="hold"/>
                                        <p:tgtEl>
                                          <p:spTgt spid="3"/>
                                        </p:tgtEl>
                                        <p:attrNameLst>
                                          <p:attrName>ppt_x</p:attrName>
                                        </p:attrNameLst>
                                      </p:cBhvr>
                                      <p:tavLst>
                                        <p:tav tm="0">
                                          <p:val>
                                            <p:strVal val="0-#ppt_w/2"/>
                                          </p:val>
                                        </p:tav>
                                        <p:tav tm="100000">
                                          <p:val>
                                            <p:strVal val="#ppt_x"/>
                                          </p:val>
                                        </p:tav>
                                      </p:tavLst>
                                    </p:anim>
                                    <p:anim calcmode="lin" valueType="num">
                                      <p:cBhvr additive="base">
                                        <p:cTn id="8" dur="8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9"/>
          <p:cNvSpPr>
            <a:spLocks noGrp="1"/>
          </p:cNvSpPr>
          <p:nvPr>
            <p:ph type="pic" sz="quarter" idx="10"/>
          </p:nvPr>
        </p:nvSpPr>
        <p:spPr>
          <a:xfrm>
            <a:off x="5807629" y="863599"/>
            <a:ext cx="5526948" cy="5232400"/>
          </a:xfrm>
          <a:prstGeom prst="rect">
            <a:avLst/>
          </a:pr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3218132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1+#ppt_w/2"/>
                                          </p:val>
                                        </p:tav>
                                        <p:tav tm="100000">
                                          <p:val>
                                            <p:strVal val="#ppt_x"/>
                                          </p:val>
                                        </p:tav>
                                      </p:tavLst>
                                    </p:anim>
                                    <p:anim calcmode="lin" valueType="num">
                                      <p:cBhvr additive="base">
                                        <p:cTn id="8" dur="8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4" name="Picture Placeholder 9"/>
          <p:cNvSpPr>
            <a:spLocks noGrp="1"/>
          </p:cNvSpPr>
          <p:nvPr>
            <p:ph type="pic" sz="quarter" idx="10"/>
          </p:nvPr>
        </p:nvSpPr>
        <p:spPr>
          <a:xfrm>
            <a:off x="0" y="1"/>
            <a:ext cx="12188825" cy="4445312"/>
          </a:xfrm>
          <a:prstGeom prst="rect">
            <a:avLst/>
          </a:prstGeom>
          <a:solidFill>
            <a:srgbClr val="F2F2F2"/>
          </a:solidFill>
        </p:spPr>
        <p:txBody>
          <a:bodyPr vert="horz"/>
          <a:lstStyle>
            <a:lvl1pPr marL="0" indent="0">
              <a:buNone/>
              <a:defRPr sz="1800"/>
            </a:lvl1pPr>
          </a:lstStyle>
          <a:p>
            <a:endParaRPr lang="en-US"/>
          </a:p>
        </p:txBody>
      </p:sp>
    </p:spTree>
    <p:extLst>
      <p:ext uri="{BB962C8B-B14F-4D97-AF65-F5344CB8AC3E}">
        <p14:creationId xmlns:p14="http://schemas.microsoft.com/office/powerpoint/2010/main" val="3363006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8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85825" y="596557"/>
            <a:ext cx="10448925" cy="616638"/>
          </a:xfrm>
          <a:prstGeom prst="rect">
            <a:avLst/>
          </a:prstGeom>
        </p:spPr>
        <p:txBody>
          <a:bodyPr vert="horz" anchor="ctr"/>
          <a:lstStyle>
            <a:lvl1pPr marL="0" indent="0" algn="ctr">
              <a:buNone/>
              <a:defRPr spc="300">
                <a:solidFill>
                  <a:schemeClr val="accent6"/>
                </a:solidFill>
                <a:latin typeface="Futura Md BT Medium"/>
                <a:cs typeface="Futura Md BT Medium"/>
              </a:defRPr>
            </a:lvl1pPr>
          </a:lstStyle>
          <a:p>
            <a:pPr lvl="0"/>
            <a:endParaRPr lang="en-US" dirty="0"/>
          </a:p>
        </p:txBody>
      </p:sp>
      <p:sp>
        <p:nvSpPr>
          <p:cNvPr id="8" name="Text Placeholder 2"/>
          <p:cNvSpPr>
            <a:spLocks noGrp="1"/>
          </p:cNvSpPr>
          <p:nvPr>
            <p:ph type="body" sz="quarter" idx="11"/>
          </p:nvPr>
        </p:nvSpPr>
        <p:spPr>
          <a:xfrm>
            <a:off x="885825" y="1156300"/>
            <a:ext cx="10448925" cy="325471"/>
          </a:xfrm>
          <a:prstGeom prst="rect">
            <a:avLst/>
          </a:prstGeom>
        </p:spPr>
        <p:txBody>
          <a:bodyPr vert="horz" anchor="ctr"/>
          <a:lstStyle>
            <a:lvl1pPr marL="0" indent="0" algn="ctr">
              <a:buNone/>
              <a:defRPr sz="1400" spc="300">
                <a:solidFill>
                  <a:schemeClr val="tx1">
                    <a:lumMod val="65000"/>
                    <a:lumOff val="35000"/>
                  </a:schemeClr>
                </a:solidFill>
                <a:latin typeface="Futura Light BT"/>
                <a:cs typeface="Futura Light BT"/>
              </a:defRPr>
            </a:lvl1pPr>
          </a:lstStyle>
          <a:p>
            <a:pPr lvl="0"/>
            <a:endParaRPr lang="en-US" dirty="0"/>
          </a:p>
        </p:txBody>
      </p:sp>
    </p:spTree>
    <p:extLst>
      <p:ext uri="{BB962C8B-B14F-4D97-AF65-F5344CB8AC3E}">
        <p14:creationId xmlns:p14="http://schemas.microsoft.com/office/powerpoint/2010/main" val="1145444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12" dur="7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1" decel="50000" fill="hold" nodeType="afterEffect" nodePh="1">
                  <p:stCondLst>
                    <p:cond delay="0"/>
                  </p:stCondLst>
                  <p:endCondLst>
                    <p:cond delay="0"/>
                  </p:endCondLst>
                  <p:childTnLst>
                    <p:set>
                      <p:cBhvr>
                        <p:cTn dur="1" fill="hold">
                          <p:stCondLst>
                            <p:cond delay="0"/>
                          </p:stCondLst>
                        </p:cTn>
                        <p:tgtEl>
                          <p:spTgt spid="3"/>
                        </p:tgtEl>
                        <p:attrNameLst>
                          <p:attrName>style.visibility</p:attrName>
                        </p:attrNameLst>
                      </p:cBhvr>
                      <p:to>
                        <p:strVal val="visible"/>
                      </p:to>
                    </p:set>
                    <p:anim calcmode="lin" valueType="num">
                      <p:cBhvr additive="base">
                        <p:cTn dur="700" fill="hold"/>
                        <p:tgtEl>
                          <p:spTgt spid="3"/>
                        </p:tgtEl>
                        <p:attrNameLst>
                          <p:attrName>ppt_x</p:attrName>
                        </p:attrNameLst>
                      </p:cBhvr>
                      <p:tavLst>
                        <p:tav tm="0">
                          <p:val>
                            <p:strVal val="#ppt_x"/>
                          </p:val>
                        </p:tav>
                        <p:tav tm="100000">
                          <p:val>
                            <p:strVal val="#ppt_x"/>
                          </p:val>
                        </p:tav>
                      </p:tavLst>
                    </p:anim>
                    <p:anim calcmode="lin" valueType="num">
                      <p:cBhvr additive="base">
                        <p:cTn dur="700" fill="hold"/>
                        <p:tgtEl>
                          <p:spTgt spid="3"/>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2" presetClass="entr" presetSubtype="4"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00"/>
                        <p:tgtEl>
                          <p:spTgt spid="8"/>
                        </p:tgtEl>
                        <p:attrNameLst>
                          <p:attrName>ppt_y</p:attrName>
                        </p:attrNameLst>
                      </p:cBhvr>
                      <p:tavLst>
                        <p:tav tm="0">
                          <p:val>
                            <p:strVal val="#ppt_y+#ppt_h*1.125000"/>
                          </p:val>
                        </p:tav>
                        <p:tav tm="100000">
                          <p:val>
                            <p:strVal val="#ppt_y"/>
                          </p:val>
                        </p:tav>
                      </p:tavLst>
                    </p:anim>
                    <p:animEffect transition="in" filter="wipe(up)">
                      <p:cBhvr>
                        <p:cTn dur="7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9"/>
          <p:cNvSpPr>
            <a:spLocks noGrp="1"/>
          </p:cNvSpPr>
          <p:nvPr>
            <p:ph type="pic" sz="quarter" idx="10"/>
          </p:nvPr>
        </p:nvSpPr>
        <p:spPr>
          <a:xfrm>
            <a:off x="5570582" y="1100661"/>
            <a:ext cx="6618241" cy="3640667"/>
          </a:xfrm>
          <a:prstGeom prst="rect">
            <a:avLst/>
          </a:prstGeom>
          <a:solidFill>
            <a:srgbClr val="F2F2F2"/>
          </a:solidFill>
        </p:spPr>
        <p:txBody>
          <a:bodyPr vert="horz"/>
          <a:lstStyle>
            <a:lvl1pPr marL="0" indent="0">
              <a:buNone/>
              <a:defRPr sz="1800"/>
            </a:lvl1pPr>
          </a:lstStyle>
          <a:p>
            <a:endParaRPr lang="en-US" dirty="0"/>
          </a:p>
        </p:txBody>
      </p:sp>
    </p:spTree>
    <p:extLst>
      <p:ext uri="{BB962C8B-B14F-4D97-AF65-F5344CB8AC3E}">
        <p14:creationId xmlns:p14="http://schemas.microsoft.com/office/powerpoint/2010/main" val="2113279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00" fill="hold"/>
                                        <p:tgtEl>
                                          <p:spTgt spid="4"/>
                                        </p:tgtEl>
                                        <p:attrNameLst>
                                          <p:attrName>ppt_x</p:attrName>
                                        </p:attrNameLst>
                                      </p:cBhvr>
                                      <p:tavLst>
                                        <p:tav tm="0">
                                          <p:val>
                                            <p:strVal val="1+#ppt_w/2"/>
                                          </p:val>
                                        </p:tav>
                                        <p:tav tm="100000">
                                          <p:val>
                                            <p:strVal val="#ppt_x"/>
                                          </p:val>
                                        </p:tav>
                                      </p:tavLst>
                                    </p:anim>
                                    <p:anim calcmode="lin" valueType="num">
                                      <p:cBhvr additive="base">
                                        <p:cTn id="8"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4317625" cy="6857999"/>
          </a:xfrm>
          <a:prstGeom prst="rect">
            <a:avLst/>
          </a:prstGeom>
          <a:solidFill>
            <a:srgbClr val="F2F2F2"/>
          </a:solidFill>
        </p:spPr>
        <p:txBody>
          <a:bodyPr wrap="square" anchor="ctr">
            <a:noAutofit/>
          </a:bodyPr>
          <a:lstStyle>
            <a:lvl1pPr marL="0" indent="0" algn="ctr">
              <a:buNone/>
              <a:defRPr sz="1800" b="0" i="0">
                <a:latin typeface="Calibri"/>
                <a:ea typeface="Titillium" charset="0"/>
                <a:cs typeface="Calibri"/>
              </a:defRPr>
            </a:lvl1pPr>
          </a:lstStyle>
          <a:p>
            <a:r>
              <a:rPr lang="en-US" dirty="0"/>
              <a:t>Picture</a:t>
            </a:r>
          </a:p>
        </p:txBody>
      </p:sp>
    </p:spTree>
    <p:extLst>
      <p:ext uri="{BB962C8B-B14F-4D97-AF65-F5344CB8AC3E}">
        <p14:creationId xmlns:p14="http://schemas.microsoft.com/office/powerpoint/2010/main" val="290978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00" fill="hold"/>
                                        <p:tgtEl>
                                          <p:spTgt spid="4"/>
                                        </p:tgtEl>
                                        <p:attrNameLst>
                                          <p:attrName>ppt_x</p:attrName>
                                        </p:attrNameLst>
                                      </p:cBhvr>
                                      <p:tavLst>
                                        <p:tav tm="0">
                                          <p:val>
                                            <p:strVal val="0-#ppt_w/2"/>
                                          </p:val>
                                        </p:tav>
                                        <p:tav tm="100000">
                                          <p:val>
                                            <p:strVal val="#ppt_x"/>
                                          </p:val>
                                        </p:tav>
                                      </p:tavLst>
                                    </p:anim>
                                    <p:anim calcmode="lin" valueType="num">
                                      <p:cBhvr additive="base">
                                        <p:cTn id="8"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10388" y="-10391"/>
            <a:ext cx="5484971" cy="5486400"/>
          </a:xfrm>
          <a:custGeom>
            <a:avLst/>
            <a:gdLst>
              <a:gd name="connsiteX0" fmla="*/ 0 w 1909187"/>
              <a:gd name="connsiteY0" fmla="*/ 0 h 1909187"/>
              <a:gd name="connsiteX1" fmla="*/ 1909187 w 1909187"/>
              <a:gd name="connsiteY1" fmla="*/ 0 h 1909187"/>
              <a:gd name="connsiteX2" fmla="*/ 0 w 1909187"/>
              <a:gd name="connsiteY2" fmla="*/ 1909187 h 1909187"/>
            </a:gdLst>
            <a:ahLst/>
            <a:cxnLst>
              <a:cxn ang="0">
                <a:pos x="connsiteX0" y="connsiteY0"/>
              </a:cxn>
              <a:cxn ang="0">
                <a:pos x="connsiteX1" y="connsiteY1"/>
              </a:cxn>
              <a:cxn ang="0">
                <a:pos x="connsiteX2" y="connsiteY2"/>
              </a:cxn>
            </a:cxnLst>
            <a:rect l="l" t="t" r="r" b="b"/>
            <a:pathLst>
              <a:path w="1909187" h="1909187">
                <a:moveTo>
                  <a:pt x="0" y="0"/>
                </a:moveTo>
                <a:lnTo>
                  <a:pt x="1909187" y="0"/>
                </a:lnTo>
                <a:cubicBezTo>
                  <a:pt x="1909187" y="1054415"/>
                  <a:pt x="1054415" y="1909187"/>
                  <a:pt x="0" y="1909187"/>
                </a:cubicBezTo>
                <a:close/>
              </a:path>
            </a:pathLst>
          </a:custGeom>
          <a:solidFill>
            <a:srgbClr val="F2F2F2"/>
          </a:solidFill>
        </p:spPr>
        <p:txBody>
          <a:bodyPr wrap="square" anchor="ctr">
            <a:noAutofit/>
          </a:bodyPr>
          <a:lstStyle>
            <a:lvl1pPr marL="0" indent="0" algn="ctr">
              <a:buNone/>
              <a:defRPr sz="18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508375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a:off x="11819029" y="0"/>
            <a:ext cx="0" cy="463944"/>
          </a:xfrm>
          <a:prstGeom prst="line">
            <a:avLst/>
          </a:prstGeom>
          <a:ln w="19050" cmpd="sng">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8" name="Rectangle 7"/>
          <p:cNvSpPr/>
          <p:nvPr userDrawn="1"/>
        </p:nvSpPr>
        <p:spPr>
          <a:xfrm>
            <a:off x="11416764" y="210662"/>
            <a:ext cx="428322" cy="307777"/>
          </a:xfrm>
          <a:prstGeom prst="rect">
            <a:avLst/>
          </a:prstGeom>
        </p:spPr>
        <p:txBody>
          <a:bodyPr wrap="none">
            <a:spAutoFit/>
          </a:bodyPr>
          <a:lstStyle/>
          <a:p>
            <a:pPr algn="r"/>
            <a:fld id="{260E2A6B-A809-4840-BF14-8648BC0BDF87}" type="slidenum">
              <a:rPr lang="id-ID" sz="1400">
                <a:solidFill>
                  <a:schemeClr val="tx1">
                    <a:lumMod val="65000"/>
                    <a:lumOff val="35000"/>
                  </a:schemeClr>
                </a:solidFill>
                <a:latin typeface="Futura Md BT Medium"/>
                <a:ea typeface="Roboto Condensed Light" panose="02000000000000000000" pitchFamily="2" charset="0"/>
                <a:cs typeface="Futura Md BT Medium"/>
              </a:rPr>
              <a:pPr algn="r"/>
              <a:t>‹#›</a:t>
            </a:fld>
            <a:endParaRPr lang="en-US" sz="1400" dirty="0">
              <a:solidFill>
                <a:schemeClr val="tx1">
                  <a:lumMod val="65000"/>
                  <a:lumOff val="35000"/>
                </a:schemeClr>
              </a:solidFill>
              <a:latin typeface="Futura Md BT Medium"/>
              <a:cs typeface="Futura Md BT Medium"/>
            </a:endParaRPr>
          </a:p>
        </p:txBody>
      </p:sp>
    </p:spTree>
    <p:extLst>
      <p:ext uri="{BB962C8B-B14F-4D97-AF65-F5344CB8AC3E}">
        <p14:creationId xmlns:p14="http://schemas.microsoft.com/office/powerpoint/2010/main" val="622724826"/>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53" r:id="rId4"/>
    <p:sldLayoutId id="2147483655" r:id="rId5"/>
    <p:sldLayoutId id="2147483654" r:id="rId6"/>
    <p:sldLayoutId id="2147483656" r:id="rId7"/>
    <p:sldLayoutId id="2147483657" r:id="rId8"/>
    <p:sldLayoutId id="2147483659" r:id="rId9"/>
    <p:sldLayoutId id="2147483670" r:id="rId10"/>
    <p:sldLayoutId id="2147483678" r:id="rId11"/>
    <p:sldLayoutId id="2147483681" r:id="rId12"/>
    <p:sldLayoutId id="2147483682" r:id="rId13"/>
    <p:sldLayoutId id="2147483684" r:id="rId14"/>
    <p:sldLayoutId id="2147483692" r:id="rId15"/>
    <p:sldLayoutId id="2147483696" r:id="rId16"/>
    <p:sldLayoutId id="2147483698" r:id="rId17"/>
    <p:sldLayoutId id="2147483705" r:id="rId18"/>
  </p:sldLayoutIdLst>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ppt_x"/>
                                          </p:val>
                                        </p:tav>
                                        <p:tav tm="100000">
                                          <p:val>
                                            <p:strVal val="#ppt_x"/>
                                          </p:val>
                                        </p:tav>
                                      </p:tavLst>
                                    </p:anim>
                                    <p:anim calcmode="lin" valueType="num">
                                      <p:cBhvr additive="base">
                                        <p:cTn id="8" dur="8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800" fill="hold"/>
                                        <p:tgtEl>
                                          <p:spTgt spid="8"/>
                                        </p:tgtEl>
                                        <p:attrNameLst>
                                          <p:attrName>ppt_x</p:attrName>
                                        </p:attrNameLst>
                                      </p:cBhvr>
                                      <p:tavLst>
                                        <p:tav tm="0">
                                          <p:val>
                                            <p:strVal val="#ppt_x"/>
                                          </p:val>
                                        </p:tav>
                                        <p:tav tm="100000">
                                          <p:val>
                                            <p:strVal val="#ppt_x"/>
                                          </p:val>
                                        </p:tav>
                                      </p:tavLst>
                                    </p:anim>
                                    <p:anim calcmode="lin" valueType="num">
                                      <p:cBhvr additive="base">
                                        <p:cTn id="12" dur="8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00879" y="3107479"/>
            <a:ext cx="2384627" cy="1805110"/>
          </a:xfrm>
          <a:prstGeom prst="rect">
            <a:avLst/>
          </a:prstGeom>
          <a:noFill/>
        </p:spPr>
        <p:txBody>
          <a:bodyPr wrap="none" lIns="0" rtlCol="0" anchor="ctr">
            <a:spAutoFit/>
          </a:bodyPr>
          <a:lstStyle/>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Seasonal Naïve (with Growth)</a:t>
            </a:r>
            <a:endParaRPr lang="en-US" sz="1400" dirty="0">
              <a:latin typeface="Lato Light" panose="020F0502020204030203" pitchFamily="34" charset="0"/>
              <a:ea typeface="Lato Light" panose="020F0502020204030203" pitchFamily="34" charset="0"/>
              <a:cs typeface="Lato Light" panose="020F0502020204030203" pitchFamily="34" charset="0"/>
            </a:endParaRPr>
          </a:p>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Exponential State Space</a:t>
            </a:r>
            <a:endParaRPr lang="en-US" sz="1400" dirty="0">
              <a:latin typeface="Lato Light" panose="020F0502020204030203" pitchFamily="34" charset="0"/>
              <a:ea typeface="Lato Light" panose="020F0502020204030203" pitchFamily="34" charset="0"/>
              <a:cs typeface="Lato Light" panose="020F0502020204030203" pitchFamily="34" charset="0"/>
            </a:endParaRPr>
          </a:p>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ARIMA</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Oval 7"/>
          <p:cNvSpPr/>
          <p:nvPr/>
        </p:nvSpPr>
        <p:spPr>
          <a:xfrm>
            <a:off x="5404104" y="3291712"/>
            <a:ext cx="425302" cy="425302"/>
          </a:xfrm>
          <a:prstGeom prst="ellipse">
            <a:avLst/>
          </a:prstGeom>
          <a:solidFill>
            <a:srgbClr val="0034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9" name="Oval 8"/>
          <p:cNvSpPr/>
          <p:nvPr/>
        </p:nvSpPr>
        <p:spPr>
          <a:xfrm>
            <a:off x="5404104" y="3852116"/>
            <a:ext cx="425302" cy="425302"/>
          </a:xfrm>
          <a:prstGeom prst="ellipse">
            <a:avLst/>
          </a:prstGeom>
          <a:solidFill>
            <a:srgbClr val="1E9D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10" name="Oval 9"/>
          <p:cNvSpPr/>
          <p:nvPr/>
        </p:nvSpPr>
        <p:spPr>
          <a:xfrm>
            <a:off x="5404104" y="4412520"/>
            <a:ext cx="425302" cy="425302"/>
          </a:xfrm>
          <a:prstGeom prst="ellipse">
            <a:avLst/>
          </a:prstGeom>
          <a:solidFill>
            <a:srgbClr val="0066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33" name="TextBox 32"/>
          <p:cNvSpPr txBox="1"/>
          <p:nvPr/>
        </p:nvSpPr>
        <p:spPr>
          <a:xfrm>
            <a:off x="4743943" y="618279"/>
            <a:ext cx="7018564" cy="2308324"/>
          </a:xfrm>
          <a:prstGeom prst="rect">
            <a:avLst/>
          </a:prstGeom>
          <a:noFill/>
        </p:spPr>
        <p:txBody>
          <a:bodyPr wrap="square" rtlCol="0" anchor="ctr">
            <a:spAutoFit/>
          </a:bodyPr>
          <a:lstStyle/>
          <a:p>
            <a:pPr algn="r"/>
            <a:r>
              <a:rPr lang="en-US" sz="2800"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STATISTICAL</a:t>
            </a:r>
            <a:endParaRPr lang="en-US" sz="4000"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endParaRPr>
          </a:p>
          <a:p>
            <a:pPr algn="r"/>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FORECAST METHODS</a:t>
            </a:r>
          </a:p>
          <a:p>
            <a:pPr algn="r"/>
            <a:r>
              <a:rPr lang="en-US" sz="2800"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EXPLORED</a:t>
            </a:r>
            <a:endParaRPr lang="en-US" sz="2800"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endParaRPr>
          </a:p>
          <a:p>
            <a:pPr algn="r"/>
            <a:endParaRPr lang="en-US" sz="4400" spc="300"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43" name="TextBox 42"/>
          <p:cNvSpPr txBox="1"/>
          <p:nvPr/>
        </p:nvSpPr>
        <p:spPr>
          <a:xfrm>
            <a:off x="9405541" y="3107479"/>
            <a:ext cx="2044791" cy="1805110"/>
          </a:xfrm>
          <a:prstGeom prst="rect">
            <a:avLst/>
          </a:prstGeom>
          <a:noFill/>
        </p:spPr>
        <p:txBody>
          <a:bodyPr wrap="none" lIns="0" rtlCol="0" anchor="ctr">
            <a:spAutoFit/>
          </a:bodyPr>
          <a:lstStyle/>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Neural Networks</a:t>
            </a:r>
          </a:p>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Theta Forecasting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a:p>
            <a:pPr>
              <a:lnSpc>
                <a:spcPct val="265000"/>
              </a:lnSpc>
            </a:pPr>
            <a:r>
              <a:rPr lang="en-US" sz="1400" dirty="0" smtClean="0">
                <a:latin typeface="Lato Light" panose="020F0502020204030203" pitchFamily="34" charset="0"/>
                <a:ea typeface="Lato Light" panose="020F0502020204030203" pitchFamily="34" charset="0"/>
                <a:cs typeface="Lato Light" panose="020F0502020204030203" pitchFamily="34" charset="0"/>
              </a:rPr>
              <a:t>Seasonal Decomposition</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Oval 44"/>
          <p:cNvSpPr/>
          <p:nvPr/>
        </p:nvSpPr>
        <p:spPr>
          <a:xfrm>
            <a:off x="8830795" y="3291712"/>
            <a:ext cx="425302" cy="425302"/>
          </a:xfrm>
          <a:prstGeom prst="ellipse">
            <a:avLst/>
          </a:prstGeom>
          <a:solidFill>
            <a:srgbClr val="5B8F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49" name="Oval 48"/>
          <p:cNvSpPr/>
          <p:nvPr/>
        </p:nvSpPr>
        <p:spPr>
          <a:xfrm>
            <a:off x="8830795" y="3852116"/>
            <a:ext cx="425302" cy="425302"/>
          </a:xfrm>
          <a:prstGeom prst="ellipse">
            <a:avLst/>
          </a:prstGeom>
          <a:solidFill>
            <a:srgbClr val="0069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52" name="Oval 51"/>
          <p:cNvSpPr>
            <a:spLocks noChangeAspect="1"/>
          </p:cNvSpPr>
          <p:nvPr/>
        </p:nvSpPr>
        <p:spPr>
          <a:xfrm>
            <a:off x="8830795" y="4412520"/>
            <a:ext cx="391657" cy="424867"/>
          </a:xfrm>
          <a:prstGeom prst="ellipse">
            <a:avLst/>
          </a:prstGeom>
          <a:solidFill>
            <a:srgbClr val="EC43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54" name="Freeform 32"/>
          <p:cNvSpPr>
            <a:spLocks noChangeAspect="1" noChangeArrowheads="1"/>
          </p:cNvSpPr>
          <p:nvPr/>
        </p:nvSpPr>
        <p:spPr bwMode="auto">
          <a:xfrm>
            <a:off x="8914214" y="3359975"/>
            <a:ext cx="252123" cy="256032"/>
          </a:xfrm>
          <a:custGeom>
            <a:avLst/>
            <a:gdLst>
              <a:gd name="T0" fmla="*/ 188387 w 462"/>
              <a:gd name="T1" fmla="*/ 156636 h 470"/>
              <a:gd name="T2" fmla="*/ 188387 w 462"/>
              <a:gd name="T3" fmla="*/ 156636 h 470"/>
              <a:gd name="T4" fmla="*/ 188387 w 462"/>
              <a:gd name="T5" fmla="*/ 129203 h 470"/>
              <a:gd name="T6" fmla="*/ 153369 w 462"/>
              <a:gd name="T7" fmla="*/ 93805 h 470"/>
              <a:gd name="T8" fmla="*/ 129876 w 462"/>
              <a:gd name="T9" fmla="*/ 93805 h 470"/>
              <a:gd name="T10" fmla="*/ 113919 w 462"/>
              <a:gd name="T11" fmla="*/ 81858 h 470"/>
              <a:gd name="T12" fmla="*/ 113919 w 462"/>
              <a:gd name="T13" fmla="*/ 50442 h 470"/>
              <a:gd name="T14" fmla="*/ 129876 w 462"/>
              <a:gd name="T15" fmla="*/ 26991 h 470"/>
              <a:gd name="T16" fmla="*/ 102394 w 462"/>
              <a:gd name="T17" fmla="*/ 0 h 470"/>
              <a:gd name="T18" fmla="*/ 74912 w 462"/>
              <a:gd name="T19" fmla="*/ 26991 h 470"/>
              <a:gd name="T20" fmla="*/ 90426 w 462"/>
              <a:gd name="T21" fmla="*/ 50442 h 470"/>
              <a:gd name="T22" fmla="*/ 90426 w 462"/>
              <a:gd name="T23" fmla="*/ 81858 h 470"/>
              <a:gd name="T24" fmla="*/ 74912 w 462"/>
              <a:gd name="T25" fmla="*/ 93805 h 470"/>
              <a:gd name="T26" fmla="*/ 50975 w 462"/>
              <a:gd name="T27" fmla="*/ 93805 h 470"/>
              <a:gd name="T28" fmla="*/ 15958 w 462"/>
              <a:gd name="T29" fmla="*/ 129203 h 470"/>
              <a:gd name="T30" fmla="*/ 15958 w 462"/>
              <a:gd name="T31" fmla="*/ 156636 h 470"/>
              <a:gd name="T32" fmla="*/ 0 w 462"/>
              <a:gd name="T33" fmla="*/ 180087 h 470"/>
              <a:gd name="T34" fmla="*/ 23493 w 462"/>
              <a:gd name="T35" fmla="*/ 207521 h 470"/>
              <a:gd name="T36" fmla="*/ 50975 w 462"/>
              <a:gd name="T37" fmla="*/ 180087 h 470"/>
              <a:gd name="T38" fmla="*/ 35461 w 462"/>
              <a:gd name="T39" fmla="*/ 156636 h 470"/>
              <a:gd name="T40" fmla="*/ 35461 w 462"/>
              <a:gd name="T41" fmla="*/ 129203 h 470"/>
              <a:gd name="T42" fmla="*/ 50975 w 462"/>
              <a:gd name="T43" fmla="*/ 113716 h 470"/>
              <a:gd name="T44" fmla="*/ 74912 w 462"/>
              <a:gd name="T45" fmla="*/ 113716 h 470"/>
              <a:gd name="T46" fmla="*/ 90426 w 462"/>
              <a:gd name="T47" fmla="*/ 109734 h 470"/>
              <a:gd name="T48" fmla="*/ 90426 w 462"/>
              <a:gd name="T49" fmla="*/ 156636 h 470"/>
              <a:gd name="T50" fmla="*/ 74912 w 462"/>
              <a:gd name="T51" fmla="*/ 180087 h 470"/>
              <a:gd name="T52" fmla="*/ 102394 w 462"/>
              <a:gd name="T53" fmla="*/ 207521 h 470"/>
              <a:gd name="T54" fmla="*/ 129876 w 462"/>
              <a:gd name="T55" fmla="*/ 180087 h 470"/>
              <a:gd name="T56" fmla="*/ 113919 w 462"/>
              <a:gd name="T57" fmla="*/ 156636 h 470"/>
              <a:gd name="T58" fmla="*/ 113919 w 462"/>
              <a:gd name="T59" fmla="*/ 109734 h 470"/>
              <a:gd name="T60" fmla="*/ 129876 w 462"/>
              <a:gd name="T61" fmla="*/ 113716 h 470"/>
              <a:gd name="T62" fmla="*/ 153369 w 462"/>
              <a:gd name="T63" fmla="*/ 113716 h 470"/>
              <a:gd name="T64" fmla="*/ 168884 w 462"/>
              <a:gd name="T65" fmla="*/ 129203 h 470"/>
              <a:gd name="T66" fmla="*/ 168884 w 462"/>
              <a:gd name="T67" fmla="*/ 156636 h 470"/>
              <a:gd name="T68" fmla="*/ 153369 w 462"/>
              <a:gd name="T69" fmla="*/ 180087 h 470"/>
              <a:gd name="T70" fmla="*/ 180852 w 462"/>
              <a:gd name="T71" fmla="*/ 207521 h 470"/>
              <a:gd name="T72" fmla="*/ 204345 w 462"/>
              <a:gd name="T73" fmla="*/ 180087 h 470"/>
              <a:gd name="T74" fmla="*/ 188387 w 462"/>
              <a:gd name="T75" fmla="*/ 156636 h 470"/>
              <a:gd name="T76" fmla="*/ 39451 w 462"/>
              <a:gd name="T77" fmla="*/ 180087 h 470"/>
              <a:gd name="T78" fmla="*/ 39451 w 462"/>
              <a:gd name="T79" fmla="*/ 180087 h 470"/>
              <a:gd name="T80" fmla="*/ 23493 w 462"/>
              <a:gd name="T81" fmla="*/ 195574 h 470"/>
              <a:gd name="T82" fmla="*/ 7979 w 462"/>
              <a:gd name="T83" fmla="*/ 180087 h 470"/>
              <a:gd name="T84" fmla="*/ 23493 w 462"/>
              <a:gd name="T85" fmla="*/ 164601 h 470"/>
              <a:gd name="T86" fmla="*/ 39451 w 462"/>
              <a:gd name="T87" fmla="*/ 180087 h 470"/>
              <a:gd name="T88" fmla="*/ 86880 w 462"/>
              <a:gd name="T89" fmla="*/ 26991 h 470"/>
              <a:gd name="T90" fmla="*/ 86880 w 462"/>
              <a:gd name="T91" fmla="*/ 26991 h 470"/>
              <a:gd name="T92" fmla="*/ 102394 w 462"/>
              <a:gd name="T93" fmla="*/ 11504 h 470"/>
              <a:gd name="T94" fmla="*/ 117908 w 462"/>
              <a:gd name="T95" fmla="*/ 26991 h 470"/>
              <a:gd name="T96" fmla="*/ 102394 w 462"/>
              <a:gd name="T97" fmla="*/ 42920 h 470"/>
              <a:gd name="T98" fmla="*/ 86880 w 462"/>
              <a:gd name="T99" fmla="*/ 26991 h 470"/>
              <a:gd name="T100" fmla="*/ 117908 w 462"/>
              <a:gd name="T101" fmla="*/ 180087 h 470"/>
              <a:gd name="T102" fmla="*/ 117908 w 462"/>
              <a:gd name="T103" fmla="*/ 180087 h 470"/>
              <a:gd name="T104" fmla="*/ 102394 w 462"/>
              <a:gd name="T105" fmla="*/ 195574 h 470"/>
              <a:gd name="T106" fmla="*/ 86880 w 462"/>
              <a:gd name="T107" fmla="*/ 180087 h 470"/>
              <a:gd name="T108" fmla="*/ 102394 w 462"/>
              <a:gd name="T109" fmla="*/ 164601 h 470"/>
              <a:gd name="T110" fmla="*/ 117908 w 462"/>
              <a:gd name="T111" fmla="*/ 180087 h 470"/>
              <a:gd name="T112" fmla="*/ 180852 w 462"/>
              <a:gd name="T113" fmla="*/ 195574 h 470"/>
              <a:gd name="T114" fmla="*/ 180852 w 462"/>
              <a:gd name="T115" fmla="*/ 195574 h 470"/>
              <a:gd name="T116" fmla="*/ 164894 w 462"/>
              <a:gd name="T117" fmla="*/ 180087 h 470"/>
              <a:gd name="T118" fmla="*/ 180852 w 462"/>
              <a:gd name="T119" fmla="*/ 164601 h 470"/>
              <a:gd name="T120" fmla="*/ 192377 w 462"/>
              <a:gd name="T121" fmla="*/ 180087 h 470"/>
              <a:gd name="T122" fmla="*/ 180852 w 462"/>
              <a:gd name="T123" fmla="*/ 195574 h 4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2" h="47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chemeClr val="bg1"/>
          </a:solidFill>
          <a:ln>
            <a:noFill/>
          </a:ln>
          <a:effectLst/>
        </p:spPr>
        <p:txBody>
          <a:bodyPr wrap="none" lIns="34290" tIns="17145" rIns="34290" bIns="17145" anchor="ctr"/>
          <a:lstStyle/>
          <a:p>
            <a:endParaRPr lang="en-US" dirty="0"/>
          </a:p>
        </p:txBody>
      </p:sp>
      <p:sp>
        <p:nvSpPr>
          <p:cNvPr id="55" name="Freeform 166"/>
          <p:cNvSpPr>
            <a:spLocks noChangeAspect="1" noChangeArrowheads="1"/>
          </p:cNvSpPr>
          <p:nvPr/>
        </p:nvSpPr>
        <p:spPr bwMode="auto">
          <a:xfrm>
            <a:off x="5487611" y="3345989"/>
            <a:ext cx="223520" cy="256032"/>
          </a:xfrm>
          <a:custGeom>
            <a:avLst/>
            <a:gdLst>
              <a:gd name="T0" fmla="*/ 166118 w 390"/>
              <a:gd name="T1" fmla="*/ 0 h 445"/>
              <a:gd name="T2" fmla="*/ 166118 w 390"/>
              <a:gd name="T3" fmla="*/ 0 h 445"/>
              <a:gd name="T4" fmla="*/ 138804 w 390"/>
              <a:gd name="T5" fmla="*/ 0 h 445"/>
              <a:gd name="T6" fmla="*/ 130745 w 390"/>
              <a:gd name="T7" fmla="*/ 12586 h 445"/>
              <a:gd name="T8" fmla="*/ 130745 w 390"/>
              <a:gd name="T9" fmla="*/ 199576 h 445"/>
              <a:gd name="T10" fmla="*/ 174177 w 390"/>
              <a:gd name="T11" fmla="*/ 199576 h 445"/>
              <a:gd name="T12" fmla="*/ 174177 w 390"/>
              <a:gd name="T13" fmla="*/ 12586 h 445"/>
              <a:gd name="T14" fmla="*/ 166118 w 390"/>
              <a:gd name="T15" fmla="*/ 0 h 445"/>
              <a:gd name="T16" fmla="*/ 98954 w 390"/>
              <a:gd name="T17" fmla="*/ 67874 h 445"/>
              <a:gd name="T18" fmla="*/ 98954 w 390"/>
              <a:gd name="T19" fmla="*/ 67874 h 445"/>
              <a:gd name="T20" fmla="*/ 75223 w 390"/>
              <a:gd name="T21" fmla="*/ 67874 h 445"/>
              <a:gd name="T22" fmla="*/ 63134 w 390"/>
              <a:gd name="T23" fmla="*/ 80010 h 445"/>
              <a:gd name="T24" fmla="*/ 63134 w 390"/>
              <a:gd name="T25" fmla="*/ 199576 h 445"/>
              <a:gd name="T26" fmla="*/ 111044 w 390"/>
              <a:gd name="T27" fmla="*/ 199576 h 445"/>
              <a:gd name="T28" fmla="*/ 111044 w 390"/>
              <a:gd name="T29" fmla="*/ 80010 h 445"/>
              <a:gd name="T30" fmla="*/ 98954 w 390"/>
              <a:gd name="T31" fmla="*/ 67874 h 445"/>
              <a:gd name="T32" fmla="*/ 31343 w 390"/>
              <a:gd name="T33" fmla="*/ 135747 h 445"/>
              <a:gd name="T34" fmla="*/ 31343 w 390"/>
              <a:gd name="T35" fmla="*/ 135747 h 445"/>
              <a:gd name="T36" fmla="*/ 7612 w 390"/>
              <a:gd name="T37" fmla="*/ 135747 h 445"/>
              <a:gd name="T38" fmla="*/ 0 w 390"/>
              <a:gd name="T39" fmla="*/ 143389 h 445"/>
              <a:gd name="T40" fmla="*/ 0 w 390"/>
              <a:gd name="T41" fmla="*/ 199576 h 445"/>
              <a:gd name="T42" fmla="*/ 43432 w 390"/>
              <a:gd name="T43" fmla="*/ 199576 h 445"/>
              <a:gd name="T44" fmla="*/ 43432 w 390"/>
              <a:gd name="T45" fmla="*/ 143389 h 445"/>
              <a:gd name="T46" fmla="*/ 31343 w 390"/>
              <a:gd name="T47" fmla="*/ 135747 h 4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56" name="Freeform 160"/>
          <p:cNvSpPr>
            <a:spLocks noChangeAspect="1" noChangeArrowheads="1"/>
          </p:cNvSpPr>
          <p:nvPr/>
        </p:nvSpPr>
        <p:spPr bwMode="auto">
          <a:xfrm>
            <a:off x="5489400" y="3937231"/>
            <a:ext cx="256032" cy="220852"/>
          </a:xfrm>
          <a:custGeom>
            <a:avLst/>
            <a:gdLst>
              <a:gd name="T0" fmla="*/ 19849 w 461"/>
              <a:gd name="T1" fmla="*/ 55610 h 400"/>
              <a:gd name="T2" fmla="*/ 19849 w 461"/>
              <a:gd name="T3" fmla="*/ 55610 h 400"/>
              <a:gd name="T4" fmla="*/ 99696 w 461"/>
              <a:gd name="T5" fmla="*/ 47538 h 400"/>
              <a:gd name="T6" fmla="*/ 147965 w 461"/>
              <a:gd name="T7" fmla="*/ 63683 h 400"/>
              <a:gd name="T8" fmla="*/ 199843 w 461"/>
              <a:gd name="T9" fmla="*/ 39914 h 400"/>
              <a:gd name="T10" fmla="*/ 203452 w 461"/>
              <a:gd name="T11" fmla="*/ 23769 h 400"/>
              <a:gd name="T12" fmla="*/ 187663 w 461"/>
              <a:gd name="T13" fmla="*/ 23769 h 400"/>
              <a:gd name="T14" fmla="*/ 107816 w 461"/>
              <a:gd name="T15" fmla="*/ 27805 h 400"/>
              <a:gd name="T16" fmla="*/ 8120 w 461"/>
              <a:gd name="T17" fmla="*/ 39914 h 400"/>
              <a:gd name="T18" fmla="*/ 4060 w 461"/>
              <a:gd name="T19" fmla="*/ 55610 h 400"/>
              <a:gd name="T20" fmla="*/ 19849 w 461"/>
              <a:gd name="T21" fmla="*/ 55610 h 400"/>
              <a:gd name="T22" fmla="*/ 187663 w 461"/>
              <a:gd name="T23" fmla="*/ 79828 h 400"/>
              <a:gd name="T24" fmla="*/ 187663 w 461"/>
              <a:gd name="T25" fmla="*/ 79828 h 400"/>
              <a:gd name="T26" fmla="*/ 107816 w 461"/>
              <a:gd name="T27" fmla="*/ 87452 h 400"/>
              <a:gd name="T28" fmla="*/ 8120 w 461"/>
              <a:gd name="T29" fmla="*/ 95524 h 400"/>
              <a:gd name="T30" fmla="*/ 4060 w 461"/>
              <a:gd name="T31" fmla="*/ 111221 h 400"/>
              <a:gd name="T32" fmla="*/ 19849 w 461"/>
              <a:gd name="T33" fmla="*/ 111221 h 400"/>
              <a:gd name="T34" fmla="*/ 99696 w 461"/>
              <a:gd name="T35" fmla="*/ 107633 h 400"/>
              <a:gd name="T36" fmla="*/ 147965 w 461"/>
              <a:gd name="T37" fmla="*/ 123329 h 400"/>
              <a:gd name="T38" fmla="*/ 199843 w 461"/>
              <a:gd name="T39" fmla="*/ 99560 h 400"/>
              <a:gd name="T40" fmla="*/ 203452 w 461"/>
              <a:gd name="T41" fmla="*/ 83864 h 400"/>
              <a:gd name="T42" fmla="*/ 187663 w 461"/>
              <a:gd name="T43" fmla="*/ 79828 h 400"/>
              <a:gd name="T44" fmla="*/ 187663 w 461"/>
              <a:gd name="T45" fmla="*/ 135438 h 400"/>
              <a:gd name="T46" fmla="*/ 187663 w 461"/>
              <a:gd name="T47" fmla="*/ 135438 h 400"/>
              <a:gd name="T48" fmla="*/ 107816 w 461"/>
              <a:gd name="T49" fmla="*/ 143062 h 400"/>
              <a:gd name="T50" fmla="*/ 8120 w 461"/>
              <a:gd name="T51" fmla="*/ 151134 h 400"/>
              <a:gd name="T52" fmla="*/ 4060 w 461"/>
              <a:gd name="T53" fmla="*/ 166831 h 400"/>
              <a:gd name="T54" fmla="*/ 19849 w 461"/>
              <a:gd name="T55" fmla="*/ 170867 h 400"/>
              <a:gd name="T56" fmla="*/ 99696 w 461"/>
              <a:gd name="T57" fmla="*/ 162795 h 400"/>
              <a:gd name="T58" fmla="*/ 147965 w 461"/>
              <a:gd name="T59" fmla="*/ 178940 h 400"/>
              <a:gd name="T60" fmla="*/ 199843 w 461"/>
              <a:gd name="T61" fmla="*/ 155171 h 400"/>
              <a:gd name="T62" fmla="*/ 203452 w 461"/>
              <a:gd name="T63" fmla="*/ 139026 h 400"/>
              <a:gd name="T64" fmla="*/ 187663 w 461"/>
              <a:gd name="T65" fmla="*/ 135438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57" name="Freeform 168"/>
          <p:cNvSpPr>
            <a:spLocks noChangeAspect="1" noChangeArrowheads="1"/>
          </p:cNvSpPr>
          <p:nvPr/>
        </p:nvSpPr>
        <p:spPr bwMode="auto">
          <a:xfrm>
            <a:off x="5493679" y="4515313"/>
            <a:ext cx="256032" cy="219715"/>
          </a:xfrm>
          <a:custGeom>
            <a:avLst/>
            <a:gdLst>
              <a:gd name="T0" fmla="*/ 7656 w 497"/>
              <a:gd name="T1" fmla="*/ 111374 h 426"/>
              <a:gd name="T2" fmla="*/ 7656 w 497"/>
              <a:gd name="T3" fmla="*/ 111374 h 426"/>
              <a:gd name="T4" fmla="*/ 23870 w 497"/>
              <a:gd name="T5" fmla="*/ 115433 h 426"/>
              <a:gd name="T6" fmla="*/ 36030 w 497"/>
              <a:gd name="T7" fmla="*/ 95593 h 426"/>
              <a:gd name="T8" fmla="*/ 11710 w 497"/>
              <a:gd name="T9" fmla="*/ 91534 h 426"/>
              <a:gd name="T10" fmla="*/ 0 w 497"/>
              <a:gd name="T11" fmla="*/ 99651 h 426"/>
              <a:gd name="T12" fmla="*/ 7656 w 497"/>
              <a:gd name="T13" fmla="*/ 111374 h 426"/>
              <a:gd name="T14" fmla="*/ 207173 w 497"/>
              <a:gd name="T15" fmla="*/ 115433 h 426"/>
              <a:gd name="T16" fmla="*/ 207173 w 497"/>
              <a:gd name="T17" fmla="*/ 115433 h 426"/>
              <a:gd name="T18" fmla="*/ 155380 w 497"/>
              <a:gd name="T19" fmla="*/ 159622 h 426"/>
              <a:gd name="T20" fmla="*/ 99533 w 497"/>
              <a:gd name="T21" fmla="*/ 115433 h 426"/>
              <a:gd name="T22" fmla="*/ 95480 w 497"/>
              <a:gd name="T23" fmla="*/ 111374 h 426"/>
              <a:gd name="T24" fmla="*/ 87373 w 497"/>
              <a:gd name="T25" fmla="*/ 111374 h 426"/>
              <a:gd name="T26" fmla="*/ 75663 w 497"/>
              <a:gd name="T27" fmla="*/ 127607 h 426"/>
              <a:gd name="T28" fmla="*/ 87373 w 497"/>
              <a:gd name="T29" fmla="*/ 131665 h 426"/>
              <a:gd name="T30" fmla="*/ 151777 w 497"/>
              <a:gd name="T31" fmla="*/ 179462 h 426"/>
              <a:gd name="T32" fmla="*/ 155380 w 497"/>
              <a:gd name="T33" fmla="*/ 183520 h 426"/>
              <a:gd name="T34" fmla="*/ 163487 w 497"/>
              <a:gd name="T35" fmla="*/ 179462 h 426"/>
              <a:gd name="T36" fmla="*/ 219333 w 497"/>
              <a:gd name="T37" fmla="*/ 131665 h 426"/>
              <a:gd name="T38" fmla="*/ 219333 w 497"/>
              <a:gd name="T39" fmla="*/ 115433 h 426"/>
              <a:gd name="T40" fmla="*/ 207173 w 497"/>
              <a:gd name="T41" fmla="*/ 115433 h 426"/>
              <a:gd name="T42" fmla="*/ 95480 w 497"/>
              <a:gd name="T43" fmla="*/ 63578 h 426"/>
              <a:gd name="T44" fmla="*/ 95480 w 497"/>
              <a:gd name="T45" fmla="*/ 63578 h 426"/>
              <a:gd name="T46" fmla="*/ 151777 w 497"/>
              <a:gd name="T47" fmla="*/ 99651 h 426"/>
              <a:gd name="T48" fmla="*/ 167540 w 497"/>
              <a:gd name="T49" fmla="*/ 95593 h 426"/>
              <a:gd name="T50" fmla="*/ 223387 w 497"/>
              <a:gd name="T51" fmla="*/ 15782 h 426"/>
              <a:gd name="T52" fmla="*/ 219333 w 497"/>
              <a:gd name="T53" fmla="*/ 4058 h 426"/>
              <a:gd name="T54" fmla="*/ 203570 w 497"/>
              <a:gd name="T55" fmla="*/ 4058 h 426"/>
              <a:gd name="T56" fmla="*/ 155380 w 497"/>
              <a:gd name="T57" fmla="*/ 79811 h 426"/>
              <a:gd name="T58" fmla="*/ 99533 w 497"/>
              <a:gd name="T59" fmla="*/ 43738 h 426"/>
              <a:gd name="T60" fmla="*/ 91426 w 497"/>
              <a:gd name="T61" fmla="*/ 39680 h 426"/>
              <a:gd name="T62" fmla="*/ 83770 w 497"/>
              <a:gd name="T63" fmla="*/ 47796 h 426"/>
              <a:gd name="T64" fmla="*/ 0 w 497"/>
              <a:gd name="T65" fmla="*/ 175854 h 426"/>
              <a:gd name="T66" fmla="*/ 4053 w 497"/>
              <a:gd name="T67" fmla="*/ 191636 h 426"/>
              <a:gd name="T68" fmla="*/ 11710 w 497"/>
              <a:gd name="T69" fmla="*/ 191636 h 426"/>
              <a:gd name="T70" fmla="*/ 19817 w 497"/>
              <a:gd name="T71" fmla="*/ 187578 h 426"/>
              <a:gd name="T72" fmla="*/ 95480 w 497"/>
              <a:gd name="T73" fmla="*/ 63578 h 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58" name="Freeform 169"/>
          <p:cNvSpPr>
            <a:spLocks noChangeAspect="1" noChangeArrowheads="1"/>
          </p:cNvSpPr>
          <p:nvPr/>
        </p:nvSpPr>
        <p:spPr bwMode="auto">
          <a:xfrm>
            <a:off x="8888951" y="4523133"/>
            <a:ext cx="239628" cy="191007"/>
          </a:xfrm>
          <a:custGeom>
            <a:avLst/>
            <a:gdLst>
              <a:gd name="T0" fmla="*/ 215026 w 487"/>
              <a:gd name="T1" fmla="*/ 4030 h 390"/>
              <a:gd name="T2" fmla="*/ 215026 w 487"/>
              <a:gd name="T3" fmla="*/ 4030 h 390"/>
              <a:gd name="T4" fmla="*/ 167343 w 487"/>
              <a:gd name="T5" fmla="*/ 87313 h 390"/>
              <a:gd name="T6" fmla="*/ 155197 w 487"/>
              <a:gd name="T7" fmla="*/ 87313 h 390"/>
              <a:gd name="T8" fmla="*/ 131355 w 487"/>
              <a:gd name="T9" fmla="*/ 67163 h 390"/>
              <a:gd name="T10" fmla="*/ 123258 w 487"/>
              <a:gd name="T11" fmla="*/ 67163 h 390"/>
              <a:gd name="T12" fmla="*/ 87270 w 487"/>
              <a:gd name="T13" fmla="*/ 119103 h 390"/>
              <a:gd name="T14" fmla="*/ 79623 w 487"/>
              <a:gd name="T15" fmla="*/ 119103 h 390"/>
              <a:gd name="T16" fmla="*/ 63428 w 487"/>
              <a:gd name="T17" fmla="*/ 107014 h 390"/>
              <a:gd name="T18" fmla="*/ 55331 w 487"/>
              <a:gd name="T19" fmla="*/ 107014 h 390"/>
              <a:gd name="T20" fmla="*/ 3599 w 487"/>
              <a:gd name="T21" fmla="*/ 170595 h 390"/>
              <a:gd name="T22" fmla="*/ 3599 w 487"/>
              <a:gd name="T23" fmla="*/ 174177 h 390"/>
              <a:gd name="T24" fmla="*/ 218625 w 487"/>
              <a:gd name="T25" fmla="*/ 174177 h 390"/>
              <a:gd name="T26" fmla="*/ 218625 w 487"/>
              <a:gd name="T27" fmla="*/ 4030 h 390"/>
              <a:gd name="T28" fmla="*/ 215026 w 487"/>
              <a:gd name="T29" fmla="*/ 4030 h 3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59" name="Freeform 87"/>
          <p:cNvSpPr>
            <a:spLocks noChangeArrowheads="1"/>
          </p:cNvSpPr>
          <p:nvPr/>
        </p:nvSpPr>
        <p:spPr bwMode="auto">
          <a:xfrm>
            <a:off x="8927048" y="3951552"/>
            <a:ext cx="225166" cy="221702"/>
          </a:xfrm>
          <a:custGeom>
            <a:avLst/>
            <a:gdLst>
              <a:gd name="T0" fmla="*/ 51370 w 462"/>
              <a:gd name="T1" fmla="*/ 67883 h 452"/>
              <a:gd name="T2" fmla="*/ 83086 w 462"/>
              <a:gd name="T3" fmla="*/ 43607 h 452"/>
              <a:gd name="T4" fmla="*/ 83086 w 462"/>
              <a:gd name="T5" fmla="*/ 31469 h 452"/>
              <a:gd name="T6" fmla="*/ 19655 w 462"/>
              <a:gd name="T7" fmla="*/ 39561 h 452"/>
              <a:gd name="T8" fmla="*/ 51370 w 462"/>
              <a:gd name="T9" fmla="*/ 67883 h 452"/>
              <a:gd name="T10" fmla="*/ 27695 w 462"/>
              <a:gd name="T11" fmla="*/ 87664 h 452"/>
              <a:gd name="T12" fmla="*/ 11614 w 462"/>
              <a:gd name="T13" fmla="*/ 55745 h 452"/>
              <a:gd name="T14" fmla="*/ 15634 w 462"/>
              <a:gd name="T15" fmla="*/ 151051 h 452"/>
              <a:gd name="T16" fmla="*/ 27695 w 462"/>
              <a:gd name="T17" fmla="*/ 87664 h 452"/>
              <a:gd name="T18" fmla="*/ 102741 w 462"/>
              <a:gd name="T19" fmla="*/ 15735 h 452"/>
              <a:gd name="T20" fmla="*/ 154558 w 462"/>
              <a:gd name="T21" fmla="*/ 11688 h 452"/>
              <a:gd name="T22" fmla="*/ 67452 w 462"/>
              <a:gd name="T23" fmla="*/ 3596 h 452"/>
              <a:gd name="T24" fmla="*/ 102741 w 462"/>
              <a:gd name="T25" fmla="*/ 15735 h 452"/>
              <a:gd name="T26" fmla="*/ 134456 w 462"/>
              <a:gd name="T27" fmla="*/ 119582 h 452"/>
              <a:gd name="T28" fmla="*/ 110781 w 462"/>
              <a:gd name="T29" fmla="*/ 59342 h 452"/>
              <a:gd name="T30" fmla="*/ 91127 w 462"/>
              <a:gd name="T31" fmla="*/ 55745 h 452"/>
              <a:gd name="T32" fmla="*/ 71472 w 462"/>
              <a:gd name="T33" fmla="*/ 87664 h 452"/>
              <a:gd name="T34" fmla="*/ 134456 w 462"/>
              <a:gd name="T35" fmla="*/ 119582 h 452"/>
              <a:gd name="T36" fmla="*/ 162152 w 462"/>
              <a:gd name="T37" fmla="*/ 147005 h 452"/>
              <a:gd name="T38" fmla="*/ 162152 w 462"/>
              <a:gd name="T39" fmla="*/ 182970 h 452"/>
              <a:gd name="T40" fmla="*/ 174213 w 462"/>
              <a:gd name="T41" fmla="*/ 135317 h 452"/>
              <a:gd name="T42" fmla="*/ 130436 w 462"/>
              <a:gd name="T43" fmla="*/ 135317 h 452"/>
              <a:gd name="T44" fmla="*/ 63431 w 462"/>
              <a:gd name="T45" fmla="*/ 107444 h 452"/>
              <a:gd name="T46" fmla="*/ 47797 w 462"/>
              <a:gd name="T47" fmla="*/ 107444 h 452"/>
              <a:gd name="T48" fmla="*/ 63431 w 462"/>
              <a:gd name="T49" fmla="*/ 195108 h 452"/>
              <a:gd name="T50" fmla="*/ 170192 w 462"/>
              <a:gd name="T51" fmla="*/ 23827 h 452"/>
              <a:gd name="T52" fmla="*/ 122842 w 462"/>
              <a:gd name="T53" fmla="*/ 35515 h 452"/>
              <a:gd name="T54" fmla="*/ 122842 w 462"/>
              <a:gd name="T55" fmla="*/ 47653 h 452"/>
              <a:gd name="T56" fmla="*/ 174213 w 462"/>
              <a:gd name="T57" fmla="*/ 119582 h 452"/>
              <a:gd name="T58" fmla="*/ 205928 w 462"/>
              <a:gd name="T59" fmla="*/ 99352 h 452"/>
              <a:gd name="T60" fmla="*/ 142497 w 462"/>
              <a:gd name="T61" fmla="*/ 147005 h 452"/>
              <a:gd name="T62" fmla="*/ 79066 w 462"/>
              <a:gd name="T63" fmla="*/ 199154 h 452"/>
              <a:gd name="T64" fmla="*/ 146517 w 462"/>
              <a:gd name="T65" fmla="*/ 195108 h 452"/>
              <a:gd name="T66" fmla="*/ 146517 w 462"/>
              <a:gd name="T67" fmla="*/ 151051 h 4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pic>
        <p:nvPicPr>
          <p:cNvPr id="72" name="Picture Placeholder 71"/>
          <p:cNvPicPr>
            <a:picLocks noGrp="1" noChangeAspect="1"/>
          </p:cNvPicPr>
          <p:nvPr>
            <p:ph type="pic" sz="quarter" idx="16"/>
          </p:nvPr>
        </p:nvPicPr>
        <p:blipFill>
          <a:blip r:embed="rId2" cstate="email">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09795306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700"/>
                                        <p:tgtEl>
                                          <p:spTgt spid="33">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33">
                                            <p:txEl>
                                              <p:pRg st="0" end="0"/>
                                            </p:txEl>
                                          </p:spTgt>
                                        </p:tgtEl>
                                      </p:cBhvr>
                                    </p:animEffect>
                                  </p:childTnLst>
                                </p:cTn>
                              </p:par>
                            </p:childTnLst>
                          </p:cTn>
                        </p:par>
                        <p:par>
                          <p:cTn id="9" fill="hold">
                            <p:stCondLst>
                              <p:cond delay="700"/>
                            </p:stCondLst>
                            <p:childTnLst>
                              <p:par>
                                <p:cTn id="10" presetID="12" presetClass="entr" presetSubtype="4" fill="hold" nodeType="after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 calcmode="lin" valueType="num">
                                      <p:cBhvr additive="base">
                                        <p:cTn id="12" dur="700"/>
                                        <p:tgtEl>
                                          <p:spTgt spid="33">
                                            <p:txEl>
                                              <p:pRg st="1" end="1"/>
                                            </p:txEl>
                                          </p:spTgt>
                                        </p:tgtEl>
                                        <p:attrNameLst>
                                          <p:attrName>ppt_y</p:attrName>
                                        </p:attrNameLst>
                                      </p:cBhvr>
                                      <p:tavLst>
                                        <p:tav tm="0">
                                          <p:val>
                                            <p:strVal val="#ppt_y+#ppt_h*1.125000"/>
                                          </p:val>
                                        </p:tav>
                                        <p:tav tm="100000">
                                          <p:val>
                                            <p:strVal val="#ppt_y"/>
                                          </p:val>
                                        </p:tav>
                                      </p:tavLst>
                                    </p:anim>
                                    <p:animEffect transition="in" filter="wipe(up)">
                                      <p:cBhvr>
                                        <p:cTn id="13" dur="700"/>
                                        <p:tgtEl>
                                          <p:spTgt spid="33">
                                            <p:txEl>
                                              <p:pRg st="1" end="1"/>
                                            </p:txEl>
                                          </p:spTgt>
                                        </p:tgtEl>
                                      </p:cBhvr>
                                    </p:animEffect>
                                  </p:childTnLst>
                                </p:cTn>
                              </p:par>
                            </p:childTnLst>
                          </p:cTn>
                        </p:par>
                        <p:par>
                          <p:cTn id="14" fill="hold">
                            <p:stCondLst>
                              <p:cond delay="1400"/>
                            </p:stCondLst>
                            <p:childTnLst>
                              <p:par>
                                <p:cTn id="15" presetID="12" presetClass="entr" presetSubtype="4" fill="hold" nodeType="after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 calcmode="lin" valueType="num">
                                      <p:cBhvr additive="base">
                                        <p:cTn id="17" dur="700"/>
                                        <p:tgtEl>
                                          <p:spTgt spid="33">
                                            <p:txEl>
                                              <p:pRg st="2" end="2"/>
                                            </p:txEl>
                                          </p:spTgt>
                                        </p:tgtEl>
                                        <p:attrNameLst>
                                          <p:attrName>ppt_y</p:attrName>
                                        </p:attrNameLst>
                                      </p:cBhvr>
                                      <p:tavLst>
                                        <p:tav tm="0">
                                          <p:val>
                                            <p:strVal val="#ppt_y+#ppt_h*1.125000"/>
                                          </p:val>
                                        </p:tav>
                                        <p:tav tm="100000">
                                          <p:val>
                                            <p:strVal val="#ppt_y"/>
                                          </p:val>
                                        </p:tav>
                                      </p:tavLst>
                                    </p:anim>
                                    <p:animEffect transition="in" filter="wipe(up)">
                                      <p:cBhvr>
                                        <p:cTn id="18" dur="700"/>
                                        <p:tgtEl>
                                          <p:spTgt spid="33">
                                            <p:txEl>
                                              <p:pRg st="2" end="2"/>
                                            </p:txEl>
                                          </p:spTgt>
                                        </p:tgtEl>
                                      </p:cBhvr>
                                    </p:animEffect>
                                  </p:childTnLst>
                                </p:cTn>
                              </p:par>
                              <p:par>
                                <p:cTn id="19" presetID="2" presetClass="entr" presetSubtype="2" decel="50000" fill="hold" nodeType="withEffect">
                                  <p:stCondLst>
                                    <p:cond delay="25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4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2" dur="400" fill="hold"/>
                                        <p:tgtEl>
                                          <p:spTgt spid="11">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decel="50000" fill="hold" nodeType="withEffect">
                                  <p:stCondLst>
                                    <p:cond delay="25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4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26" dur="400" fill="hold"/>
                                        <p:tgtEl>
                                          <p:spTgt spid="11">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decel="50000" fill="hold" nodeType="withEffect">
                                  <p:stCondLst>
                                    <p:cond delay="250"/>
                                  </p:stCondLst>
                                  <p:childTnLst>
                                    <p:set>
                                      <p:cBhvr>
                                        <p:cTn id="28" dur="1" fill="hold">
                                          <p:stCondLst>
                                            <p:cond delay="0"/>
                                          </p:stCondLst>
                                        </p:cTn>
                                        <p:tgtEl>
                                          <p:spTgt spid="11">
                                            <p:txEl>
                                              <p:pRg st="2" end="2"/>
                                            </p:txEl>
                                          </p:spTgt>
                                        </p:tgtEl>
                                        <p:attrNameLst>
                                          <p:attrName>style.visibility</p:attrName>
                                        </p:attrNameLst>
                                      </p:cBhvr>
                                      <p:to>
                                        <p:strVal val="visible"/>
                                      </p:to>
                                    </p:set>
                                    <p:anim calcmode="lin" valueType="num">
                                      <p:cBhvr additive="base">
                                        <p:cTn id="29" dur="4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30" dur="400" fill="hold"/>
                                        <p:tgtEl>
                                          <p:spTgt spid="11">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decel="50000" fill="hold" nodeType="withEffect">
                                  <p:stCondLst>
                                    <p:cond delay="250"/>
                                  </p:stCondLst>
                                  <p:childTnLst>
                                    <p:set>
                                      <p:cBhvr>
                                        <p:cTn id="32" dur="1" fill="hold">
                                          <p:stCondLst>
                                            <p:cond delay="0"/>
                                          </p:stCondLst>
                                        </p:cTn>
                                        <p:tgtEl>
                                          <p:spTgt spid="43">
                                            <p:txEl>
                                              <p:pRg st="0" end="0"/>
                                            </p:txEl>
                                          </p:spTgt>
                                        </p:tgtEl>
                                        <p:attrNameLst>
                                          <p:attrName>style.visibility</p:attrName>
                                        </p:attrNameLst>
                                      </p:cBhvr>
                                      <p:to>
                                        <p:strVal val="visible"/>
                                      </p:to>
                                    </p:set>
                                    <p:anim calcmode="lin" valueType="num">
                                      <p:cBhvr additive="base">
                                        <p:cTn id="33" dur="4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34" dur="400" fill="hold"/>
                                        <p:tgtEl>
                                          <p:spTgt spid="43">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50000" fill="hold" nodeType="withEffect">
                                  <p:stCondLst>
                                    <p:cond delay="250"/>
                                  </p:stCondLst>
                                  <p:childTnLst>
                                    <p:set>
                                      <p:cBhvr>
                                        <p:cTn id="36" dur="1" fill="hold">
                                          <p:stCondLst>
                                            <p:cond delay="0"/>
                                          </p:stCondLst>
                                        </p:cTn>
                                        <p:tgtEl>
                                          <p:spTgt spid="43">
                                            <p:txEl>
                                              <p:pRg st="2" end="2"/>
                                            </p:txEl>
                                          </p:spTgt>
                                        </p:tgtEl>
                                        <p:attrNameLst>
                                          <p:attrName>style.visibility</p:attrName>
                                        </p:attrNameLst>
                                      </p:cBhvr>
                                      <p:to>
                                        <p:strVal val="visible"/>
                                      </p:to>
                                    </p:set>
                                    <p:anim calcmode="lin" valueType="num">
                                      <p:cBhvr additive="base">
                                        <p:cTn id="37" dur="400" fill="hold"/>
                                        <p:tgtEl>
                                          <p:spTgt spid="43">
                                            <p:txEl>
                                              <p:pRg st="2" end="2"/>
                                            </p:txEl>
                                          </p:spTgt>
                                        </p:tgtEl>
                                        <p:attrNameLst>
                                          <p:attrName>ppt_x</p:attrName>
                                        </p:attrNameLst>
                                      </p:cBhvr>
                                      <p:tavLst>
                                        <p:tav tm="0">
                                          <p:val>
                                            <p:strVal val="1+#ppt_w/2"/>
                                          </p:val>
                                        </p:tav>
                                        <p:tav tm="100000">
                                          <p:val>
                                            <p:strVal val="#ppt_x"/>
                                          </p:val>
                                        </p:tav>
                                      </p:tavLst>
                                    </p:anim>
                                    <p:anim calcmode="lin" valueType="num">
                                      <p:cBhvr additive="base">
                                        <p:cTn id="38" dur="400" fill="hold"/>
                                        <p:tgtEl>
                                          <p:spTgt spid="43">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2" decel="50000" fill="hold" nodeType="withEffect">
                                  <p:stCondLst>
                                    <p:cond delay="250"/>
                                  </p:stCondLst>
                                  <p:childTnLst>
                                    <p:set>
                                      <p:cBhvr>
                                        <p:cTn id="40" dur="1" fill="hold">
                                          <p:stCondLst>
                                            <p:cond delay="0"/>
                                          </p:stCondLst>
                                        </p:cTn>
                                        <p:tgtEl>
                                          <p:spTgt spid="43">
                                            <p:txEl>
                                              <p:pRg st="1" end="1"/>
                                            </p:txEl>
                                          </p:spTgt>
                                        </p:tgtEl>
                                        <p:attrNameLst>
                                          <p:attrName>style.visibility</p:attrName>
                                        </p:attrNameLst>
                                      </p:cBhvr>
                                      <p:to>
                                        <p:strVal val="visible"/>
                                      </p:to>
                                    </p:set>
                                    <p:anim calcmode="lin" valueType="num">
                                      <p:cBhvr additive="base">
                                        <p:cTn id="41" dur="400" fill="hold"/>
                                        <p:tgtEl>
                                          <p:spTgt spid="43">
                                            <p:txEl>
                                              <p:pRg st="1" end="1"/>
                                            </p:txEl>
                                          </p:spTgt>
                                        </p:tgtEl>
                                        <p:attrNameLst>
                                          <p:attrName>ppt_x</p:attrName>
                                        </p:attrNameLst>
                                      </p:cBhvr>
                                      <p:tavLst>
                                        <p:tav tm="0">
                                          <p:val>
                                            <p:strVal val="1+#ppt_w/2"/>
                                          </p:val>
                                        </p:tav>
                                        <p:tav tm="100000">
                                          <p:val>
                                            <p:strVal val="#ppt_x"/>
                                          </p:val>
                                        </p:tav>
                                      </p:tavLst>
                                    </p:anim>
                                    <p:anim calcmode="lin" valueType="num">
                                      <p:cBhvr additive="base">
                                        <p:cTn id="42" dur="400" fill="hold"/>
                                        <p:tgtEl>
                                          <p:spTgt spid="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841917" y="2289175"/>
            <a:ext cx="10504991" cy="4445000"/>
          </a:xfrm>
        </p:spPr>
      </p:pic>
      <p:sp>
        <p:nvSpPr>
          <p:cNvPr id="13" name="TextBox 12"/>
          <p:cNvSpPr txBox="1"/>
          <p:nvPr/>
        </p:nvSpPr>
        <p:spPr>
          <a:xfrm>
            <a:off x="2002376" y="-5495"/>
            <a:ext cx="7383971" cy="1200329"/>
          </a:xfrm>
          <a:prstGeom prst="rect">
            <a:avLst/>
          </a:prstGeom>
          <a:noFill/>
        </p:spPr>
        <p:txBody>
          <a:bodyPr wrap="square" rtlCol="0" anchor="ctr">
            <a:spAutoFit/>
          </a:bodyPr>
          <a:lstStyle/>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Exponential Smoothing</a:t>
            </a:r>
          </a:p>
          <a:p>
            <a:r>
              <a:rPr lang="en-US" sz="2800"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More Complicated Models</a:t>
            </a:r>
          </a:p>
        </p:txBody>
      </p:sp>
      <p:sp>
        <p:nvSpPr>
          <p:cNvPr id="14" name="Rectangle 13"/>
          <p:cNvSpPr/>
          <p:nvPr/>
        </p:nvSpPr>
        <p:spPr>
          <a:xfrm>
            <a:off x="349256" y="1391397"/>
            <a:ext cx="6731530" cy="566309"/>
          </a:xfrm>
          <a:prstGeom prst="rect">
            <a:avLst/>
          </a:prstGeom>
        </p:spPr>
        <p:txBody>
          <a:bodyPr wrap="square">
            <a:spAutoFit/>
          </a:bodyPr>
          <a:lstStyle/>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For different type of demand, there are slightly more complicated models which forecasts them. A few are below:</a:t>
            </a:r>
          </a:p>
        </p:txBody>
      </p:sp>
      <p:grpSp>
        <p:nvGrpSpPr>
          <p:cNvPr id="15" name="Group 14"/>
          <p:cNvGrpSpPr/>
          <p:nvPr/>
        </p:nvGrpSpPr>
        <p:grpSpPr>
          <a:xfrm>
            <a:off x="419217" y="1194834"/>
            <a:ext cx="801790" cy="89210"/>
            <a:chOff x="1817546" y="5411308"/>
            <a:chExt cx="801790" cy="89210"/>
          </a:xfrm>
        </p:grpSpPr>
        <p:sp>
          <p:nvSpPr>
            <p:cNvPr id="16" name="Oval 15"/>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6536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700"/>
                                        <p:tgtEl>
                                          <p:spTgt spid="13">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13">
                                            <p:txEl>
                                              <p:pRg st="0" end="0"/>
                                            </p:txEl>
                                          </p:spTgt>
                                        </p:tgtEl>
                                      </p:cBhvr>
                                    </p:animEffect>
                                  </p:childTnLst>
                                </p:cTn>
                              </p:par>
                              <p:par>
                                <p:cTn id="9" presetID="12" presetClass="entr" presetSubtype="4" fill="hold" nodeType="withEffect">
                                  <p:stCondLst>
                                    <p:cond delay="25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700"/>
                                        <p:tgtEl>
                                          <p:spTgt spid="13">
                                            <p:txEl>
                                              <p:pRg st="1" end="1"/>
                                            </p:txEl>
                                          </p:spTgt>
                                        </p:tgtEl>
                                        <p:attrNameLst>
                                          <p:attrName>ppt_y</p:attrName>
                                        </p:attrNameLst>
                                      </p:cBhvr>
                                      <p:tavLst>
                                        <p:tav tm="0">
                                          <p:val>
                                            <p:strVal val="#ppt_y+#ppt_h*1.125000"/>
                                          </p:val>
                                        </p:tav>
                                        <p:tav tm="100000">
                                          <p:val>
                                            <p:strVal val="#ppt_y"/>
                                          </p:val>
                                        </p:tav>
                                      </p:tavLst>
                                    </p:anim>
                                    <p:animEffect transition="in" filter="wipe(up)">
                                      <p:cBhvr>
                                        <p:cTn id="12" dur="700"/>
                                        <p:tgtEl>
                                          <p:spTgt spid="13">
                                            <p:txEl>
                                              <p:pRg st="1" end="1"/>
                                            </p:txEl>
                                          </p:spTgt>
                                        </p:tgtEl>
                                      </p:cBhvr>
                                    </p:animEffect>
                                  </p:childTnLst>
                                </p:cTn>
                              </p:par>
                            </p:childTnLst>
                          </p:cTn>
                        </p:par>
                        <p:par>
                          <p:cTn id="13" fill="hold">
                            <p:stCondLst>
                              <p:cond delay="950"/>
                            </p:stCondLst>
                            <p:childTnLst>
                              <p:par>
                                <p:cTn id="14" presetID="2" presetClass="entr" presetSubtype="2" decel="5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700" fill="hold"/>
                                        <p:tgtEl>
                                          <p:spTgt spid="15"/>
                                        </p:tgtEl>
                                        <p:attrNameLst>
                                          <p:attrName>ppt_x</p:attrName>
                                        </p:attrNameLst>
                                      </p:cBhvr>
                                      <p:tavLst>
                                        <p:tav tm="0">
                                          <p:val>
                                            <p:strVal val="1+#ppt_w/2"/>
                                          </p:val>
                                        </p:tav>
                                        <p:tav tm="100000">
                                          <p:val>
                                            <p:strVal val="#ppt_x"/>
                                          </p:val>
                                        </p:tav>
                                      </p:tavLst>
                                    </p:anim>
                                    <p:anim calcmode="lin" valueType="num">
                                      <p:cBhvr additive="base">
                                        <p:cTn id="17" dur="7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5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00" fill="hold"/>
                                        <p:tgtEl>
                                          <p:spTgt spid="14"/>
                                        </p:tgtEl>
                                        <p:attrNameLst>
                                          <p:attrName>ppt_x</p:attrName>
                                        </p:attrNameLst>
                                      </p:cBhvr>
                                      <p:tavLst>
                                        <p:tav tm="0">
                                          <p:val>
                                            <p:strVal val="1+#ppt_w/2"/>
                                          </p:val>
                                        </p:tav>
                                        <p:tav tm="100000">
                                          <p:val>
                                            <p:strVal val="#ppt_x"/>
                                          </p:val>
                                        </p:tav>
                                      </p:tavLst>
                                    </p:anim>
                                    <p:anim calcmode="lin" valueType="num">
                                      <p:cBhvr additive="base">
                                        <p:cTn id="21" dur="7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7080786" y="2289175"/>
            <a:ext cx="4601449" cy="4445000"/>
          </a:xfrm>
        </p:spPr>
      </p:pic>
      <p:sp>
        <p:nvSpPr>
          <p:cNvPr id="13" name="TextBox 12"/>
          <p:cNvSpPr txBox="1"/>
          <p:nvPr/>
        </p:nvSpPr>
        <p:spPr>
          <a:xfrm>
            <a:off x="2002376" y="-5495"/>
            <a:ext cx="7383971" cy="1200329"/>
          </a:xfrm>
          <a:prstGeom prst="rect">
            <a:avLst/>
          </a:prstGeom>
          <a:noFill/>
        </p:spPr>
        <p:txBody>
          <a:bodyPr wrap="square" rtlCol="0" anchor="ctr">
            <a:spAutoFit/>
          </a:bodyPr>
          <a:lstStyle/>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Exponential Smoothing</a:t>
            </a:r>
          </a:p>
          <a:p>
            <a:r>
              <a:rPr lang="en-US" sz="2800"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State Space Optimization</a:t>
            </a:r>
            <a:endParaRPr lang="en-US" sz="2800"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13"/>
          <p:cNvSpPr/>
          <p:nvPr/>
        </p:nvSpPr>
        <p:spPr>
          <a:xfrm>
            <a:off x="349256" y="1827049"/>
            <a:ext cx="6731530" cy="1040285"/>
          </a:xfrm>
          <a:prstGeom prst="rect">
            <a:avLst/>
          </a:prstGeom>
        </p:spPr>
        <p:txBody>
          <a:bodyPr wrap="square">
            <a:spAutoFit/>
          </a:bodyPr>
          <a:lstStyle/>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There are different assumptions and variations in the different aspects of </a:t>
            </a:r>
            <a:r>
              <a:rPr lang="en-US" sz="14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Exponential Smoothing</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that with all the different combinations, we have about </a:t>
            </a:r>
            <a:r>
              <a:rPr lang="en-US" sz="14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15 different models</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a:t>
            </a:r>
            <a:r>
              <a:rPr lang="en-US" sz="14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The State Space Optimization </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finds out the best model to be used by evaluating all the models and  selects the best one.</a:t>
            </a:r>
          </a:p>
        </p:txBody>
      </p:sp>
      <p:grpSp>
        <p:nvGrpSpPr>
          <p:cNvPr id="15" name="Group 14"/>
          <p:cNvGrpSpPr/>
          <p:nvPr/>
        </p:nvGrpSpPr>
        <p:grpSpPr>
          <a:xfrm>
            <a:off x="419217" y="1630486"/>
            <a:ext cx="801790" cy="89210"/>
            <a:chOff x="1817546" y="5411308"/>
            <a:chExt cx="801790" cy="89210"/>
          </a:xfrm>
        </p:grpSpPr>
        <p:sp>
          <p:nvSpPr>
            <p:cNvPr id="16" name="Oval 15"/>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762" y="4186237"/>
            <a:ext cx="6697663" cy="2304479"/>
          </a:xfrm>
          <a:prstGeom prst="rect">
            <a:avLst/>
          </a:prstGeom>
        </p:spPr>
      </p:pic>
    </p:spTree>
    <p:extLst>
      <p:ext uri="{BB962C8B-B14F-4D97-AF65-F5344CB8AC3E}">
        <p14:creationId xmlns:p14="http://schemas.microsoft.com/office/powerpoint/2010/main" val="747511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700"/>
                                        <p:tgtEl>
                                          <p:spTgt spid="13">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13">
                                            <p:txEl>
                                              <p:pRg st="0" end="0"/>
                                            </p:txEl>
                                          </p:spTgt>
                                        </p:tgtEl>
                                      </p:cBhvr>
                                    </p:animEffect>
                                  </p:childTnLst>
                                </p:cTn>
                              </p:par>
                              <p:par>
                                <p:cTn id="9" presetID="12" presetClass="entr" presetSubtype="4" fill="hold" nodeType="withEffect">
                                  <p:stCondLst>
                                    <p:cond delay="25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700"/>
                                        <p:tgtEl>
                                          <p:spTgt spid="13">
                                            <p:txEl>
                                              <p:pRg st="1" end="1"/>
                                            </p:txEl>
                                          </p:spTgt>
                                        </p:tgtEl>
                                        <p:attrNameLst>
                                          <p:attrName>ppt_y</p:attrName>
                                        </p:attrNameLst>
                                      </p:cBhvr>
                                      <p:tavLst>
                                        <p:tav tm="0">
                                          <p:val>
                                            <p:strVal val="#ppt_y+#ppt_h*1.125000"/>
                                          </p:val>
                                        </p:tav>
                                        <p:tav tm="100000">
                                          <p:val>
                                            <p:strVal val="#ppt_y"/>
                                          </p:val>
                                        </p:tav>
                                      </p:tavLst>
                                    </p:anim>
                                    <p:animEffect transition="in" filter="wipe(up)">
                                      <p:cBhvr>
                                        <p:cTn id="12" dur="700"/>
                                        <p:tgtEl>
                                          <p:spTgt spid="13">
                                            <p:txEl>
                                              <p:pRg st="1" end="1"/>
                                            </p:txEl>
                                          </p:spTgt>
                                        </p:tgtEl>
                                      </p:cBhvr>
                                    </p:animEffect>
                                  </p:childTnLst>
                                </p:cTn>
                              </p:par>
                            </p:childTnLst>
                          </p:cTn>
                        </p:par>
                        <p:par>
                          <p:cTn id="13" fill="hold">
                            <p:stCondLst>
                              <p:cond delay="950"/>
                            </p:stCondLst>
                            <p:childTnLst>
                              <p:par>
                                <p:cTn id="14" presetID="2" presetClass="entr" presetSubtype="2" decel="5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700" fill="hold"/>
                                        <p:tgtEl>
                                          <p:spTgt spid="15"/>
                                        </p:tgtEl>
                                        <p:attrNameLst>
                                          <p:attrName>ppt_x</p:attrName>
                                        </p:attrNameLst>
                                      </p:cBhvr>
                                      <p:tavLst>
                                        <p:tav tm="0">
                                          <p:val>
                                            <p:strVal val="1+#ppt_w/2"/>
                                          </p:val>
                                        </p:tav>
                                        <p:tav tm="100000">
                                          <p:val>
                                            <p:strVal val="#ppt_x"/>
                                          </p:val>
                                        </p:tav>
                                      </p:tavLst>
                                    </p:anim>
                                    <p:anim calcmode="lin" valueType="num">
                                      <p:cBhvr additive="base">
                                        <p:cTn id="17" dur="7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5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00" fill="hold"/>
                                        <p:tgtEl>
                                          <p:spTgt spid="14"/>
                                        </p:tgtEl>
                                        <p:attrNameLst>
                                          <p:attrName>ppt_x</p:attrName>
                                        </p:attrNameLst>
                                      </p:cBhvr>
                                      <p:tavLst>
                                        <p:tav tm="0">
                                          <p:val>
                                            <p:strVal val="1+#ppt_w/2"/>
                                          </p:val>
                                        </p:tav>
                                        <p:tav tm="100000">
                                          <p:val>
                                            <p:strVal val="#ppt_x"/>
                                          </p:val>
                                        </p:tav>
                                      </p:tavLst>
                                    </p:anim>
                                    <p:anim calcmode="lin" valueType="num">
                                      <p:cBhvr additive="base">
                                        <p:cTn id="21" dur="7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717684" y="567838"/>
            <a:ext cx="5349900" cy="1323439"/>
          </a:xfrm>
          <a:prstGeom prst="rect">
            <a:avLst/>
          </a:prstGeom>
          <a:noFill/>
        </p:spPr>
        <p:txBody>
          <a:bodyPr wrap="square" rtlCol="0" anchor="ctr">
            <a:spAutoFit/>
          </a:bodyPr>
          <a:lstStyle/>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COVERAGE</a:t>
            </a:r>
          </a:p>
          <a:p>
            <a:r>
              <a:rPr lang="en-US"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How much of the items are forecasted under each methods?</a:t>
            </a:r>
            <a:endParaRPr lang="en-US"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10" name="Group 9"/>
          <p:cNvGrpSpPr/>
          <p:nvPr/>
        </p:nvGrpSpPr>
        <p:grpSpPr>
          <a:xfrm>
            <a:off x="6795805" y="1984664"/>
            <a:ext cx="801790" cy="89210"/>
            <a:chOff x="1817546" y="5411308"/>
            <a:chExt cx="801790" cy="89210"/>
          </a:xfrm>
        </p:grpSpPr>
        <p:sp>
          <p:nvSpPr>
            <p:cNvPr id="11" name="Oval 10"/>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Placeholder 3"/>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a:stretch/>
        </p:blipFill>
        <p:spPr>
          <a:xfrm>
            <a:off x="750209" y="567838"/>
            <a:ext cx="4890857" cy="5911281"/>
          </a:xfrm>
        </p:spPr>
      </p:pic>
      <p:grpSp>
        <p:nvGrpSpPr>
          <p:cNvPr id="6" name="Group 5"/>
          <p:cNvGrpSpPr/>
          <p:nvPr/>
        </p:nvGrpSpPr>
        <p:grpSpPr>
          <a:xfrm>
            <a:off x="6717686" y="2197012"/>
            <a:ext cx="4780573" cy="1351150"/>
            <a:chOff x="6717686" y="3486535"/>
            <a:chExt cx="4780573" cy="1351150"/>
          </a:xfrm>
        </p:grpSpPr>
        <p:sp>
          <p:nvSpPr>
            <p:cNvPr id="9" name="Rectangle 8"/>
            <p:cNvSpPr/>
            <p:nvPr/>
          </p:nvSpPr>
          <p:spPr>
            <a:xfrm>
              <a:off x="6717686" y="3523479"/>
              <a:ext cx="4780573" cy="1314206"/>
            </a:xfrm>
            <a:prstGeom prst="rect">
              <a:avLst/>
            </a:prstGeom>
          </p:spPr>
          <p:txBody>
            <a:bodyPr wrap="square">
              <a:spAutoFit/>
            </a:bodyPr>
            <a:lstStyle/>
            <a:p>
              <a:pPr>
                <a:lnSpc>
                  <a:spcPct val="110000"/>
                </a:lnSpc>
                <a:spcBef>
                  <a:spcPts val="1200"/>
                </a:spcBef>
              </a:pPr>
              <a:r>
                <a:rPr lang="en-US" sz="14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Forecasted using the method</a:t>
              </a:r>
            </a:p>
            <a:p>
              <a:pPr>
                <a:lnSpc>
                  <a:spcPct val="110000"/>
                </a:lnSpc>
                <a:spcBef>
                  <a:spcPts val="1200"/>
                </a:spcBef>
              </a:pPr>
              <a:r>
                <a:rPr lang="en-US" sz="14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Forecasted not using the method because of technical 		reasons, but forecasted by an alternate methods.</a:t>
              </a:r>
              <a:endParaRPr lang="en-US" sz="14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pPr>
                <a:lnSpc>
                  <a:spcPct val="110000"/>
                </a:lnSpc>
                <a:spcBef>
                  <a:spcPts val="1200"/>
                </a:spcBef>
              </a:pPr>
              <a:r>
                <a:rPr lang="en-US" sz="14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Not Forecasted at all</a:t>
              </a:r>
              <a:endParaRPr lang="en-US" sz="14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6818504" y="3486535"/>
              <a:ext cx="711200" cy="397164"/>
            </a:xfrm>
            <a:prstGeom prst="rect">
              <a:avLst/>
            </a:prstGeom>
          </p:spPr>
        </p:pic>
        <p:pic>
          <p:nvPicPr>
            <p:cNvPr id="15" name="Picture 14"/>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6827245" y="3888062"/>
              <a:ext cx="720437" cy="259065"/>
            </a:xfrm>
            <a:prstGeom prst="rect">
              <a:avLst/>
            </a:prstGeom>
          </p:spPr>
        </p:pic>
        <p:pic>
          <p:nvPicPr>
            <p:cNvPr id="17" name="Picture 16"/>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6818010" y="4480372"/>
              <a:ext cx="701964" cy="341745"/>
            </a:xfrm>
            <a:prstGeom prst="rect">
              <a:avLst/>
            </a:prstGeom>
          </p:spPr>
        </p:pic>
      </p:grpSp>
      <p:sp>
        <p:nvSpPr>
          <p:cNvPr id="22" name="Rectangle 21"/>
          <p:cNvSpPr/>
          <p:nvPr/>
        </p:nvSpPr>
        <p:spPr>
          <a:xfrm>
            <a:off x="6795805" y="5083922"/>
            <a:ext cx="4780573" cy="308290"/>
          </a:xfrm>
          <a:prstGeom prst="rect">
            <a:avLst/>
          </a:prstGeom>
        </p:spPr>
        <p:txBody>
          <a:bodyPr wrap="square">
            <a:spAutoFit/>
          </a:bodyPr>
          <a:lstStyle/>
          <a:p>
            <a:pPr>
              <a:lnSpc>
                <a:spcPct val="110000"/>
              </a:lnSpc>
              <a:spcBef>
                <a:spcPts val="1200"/>
              </a:spcBef>
            </a:pPr>
            <a:endParaRPr lang="en-US" sz="14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4" name="Rectangle 23"/>
          <p:cNvSpPr/>
          <p:nvPr/>
        </p:nvSpPr>
        <p:spPr>
          <a:xfrm>
            <a:off x="6979619" y="3604926"/>
            <a:ext cx="4375858" cy="424732"/>
          </a:xfrm>
          <a:prstGeom prst="rect">
            <a:avLst/>
          </a:prstGeom>
        </p:spPr>
        <p:txBody>
          <a:bodyPr wrap="square">
            <a:spAutoFit/>
          </a:bodyPr>
          <a:lstStyle/>
          <a:p>
            <a:pPr>
              <a:lnSpc>
                <a:spcPct val="120000"/>
              </a:lnSpc>
            </a:pPr>
            <a:r>
              <a:rPr lang="en-US" dirty="0" smtClean="0">
                <a:solidFill>
                  <a:srgbClr val="003478"/>
                </a:solidFill>
                <a:latin typeface="Lato Semibold" panose="020F0502020204030203" pitchFamily="34" charset="0"/>
                <a:ea typeface="Lato Semibold" panose="020F0502020204030203" pitchFamily="34" charset="0"/>
                <a:cs typeface="Lato Semibold" panose="020F0502020204030203" pitchFamily="34" charset="0"/>
              </a:rPr>
              <a:t>Seasonal Naïve with Growth</a:t>
            </a:r>
            <a:endParaRPr lang="en-US" sz="1600" dirty="0">
              <a:solidFill>
                <a:srgbClr val="003478"/>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5" name="Plus 24"/>
          <p:cNvSpPr/>
          <p:nvPr/>
        </p:nvSpPr>
        <p:spPr>
          <a:xfrm>
            <a:off x="6342276" y="3658813"/>
            <a:ext cx="527050" cy="527050"/>
          </a:xfrm>
          <a:prstGeom prst="mathPlus">
            <a:avLst>
              <a:gd name="adj1" fmla="val 15187"/>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79619" y="4600613"/>
            <a:ext cx="2996292" cy="424732"/>
          </a:xfrm>
          <a:prstGeom prst="rect">
            <a:avLst/>
          </a:prstGeom>
        </p:spPr>
        <p:txBody>
          <a:bodyPr wrap="square">
            <a:spAutoFit/>
          </a:bodyPr>
          <a:lstStyle/>
          <a:p>
            <a:pPr>
              <a:lnSpc>
                <a:spcPct val="120000"/>
              </a:lnSpc>
            </a:pPr>
            <a:r>
              <a:rPr lang="en-US" dirty="0" smtClean="0">
                <a:solidFill>
                  <a:srgbClr val="EC4371"/>
                </a:solidFill>
                <a:latin typeface="Lato Semibold" panose="020F0502020204030203" pitchFamily="34" charset="0"/>
                <a:ea typeface="Lato Semibold" panose="020F0502020204030203" pitchFamily="34" charset="0"/>
                <a:cs typeface="Lato Semibold" panose="020F0502020204030203" pitchFamily="34" charset="0"/>
              </a:rPr>
              <a:t>Statistical Methods</a:t>
            </a:r>
            <a:endParaRPr lang="en-US" sz="1600" dirty="0">
              <a:solidFill>
                <a:srgbClr val="EC4371"/>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7" name="Plus 26"/>
          <p:cNvSpPr/>
          <p:nvPr/>
        </p:nvSpPr>
        <p:spPr>
          <a:xfrm>
            <a:off x="6342276" y="4654500"/>
            <a:ext cx="527050" cy="527050"/>
          </a:xfrm>
          <a:prstGeom prst="mathPlus">
            <a:avLst>
              <a:gd name="adj1" fmla="val 15187"/>
            </a:avLst>
          </a:prstGeom>
          <a:solidFill>
            <a:srgbClr val="EC43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979619" y="3955030"/>
            <a:ext cx="4486166" cy="535531"/>
          </a:xfrm>
          <a:prstGeom prst="rect">
            <a:avLst/>
          </a:prstGeom>
        </p:spPr>
        <p:txBody>
          <a:bodyPr wrap="square">
            <a:spAutoFit/>
          </a:bodyPr>
          <a:lstStyle/>
          <a:p>
            <a:pPr>
              <a:lnSpc>
                <a:spcPct val="120000"/>
              </a:lnSpc>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Has </a:t>
            </a:r>
            <a:r>
              <a:rPr lang="en-US" sz="1200" dirty="0" smtClean="0">
                <a:solidFill>
                  <a:srgbClr val="EC4371"/>
                </a:solidFill>
                <a:latin typeface="Lato" panose="020F0502020204030203" pitchFamily="34" charset="0"/>
                <a:ea typeface="Lato" panose="020F0502020204030203" pitchFamily="34" charset="0"/>
                <a:cs typeface="Lato" panose="020F0502020204030203" pitchFamily="34" charset="0"/>
              </a:rPr>
              <a:t>12%</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missing forecasts because of the inherent mechanism which mandates </a:t>
            </a:r>
            <a:r>
              <a:rPr lang="en-US" sz="1200" dirty="0" smtClean="0">
                <a:solidFill>
                  <a:srgbClr val="EC4371"/>
                </a:solidFill>
                <a:latin typeface="Lato" panose="020F0502020204030203" pitchFamily="34" charset="0"/>
                <a:ea typeface="Lato" panose="020F0502020204030203" pitchFamily="34" charset="0"/>
                <a:cs typeface="Lato" panose="020F0502020204030203" pitchFamily="34" charset="0"/>
              </a:rPr>
              <a:t>18 months data</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for forecasting.</a:t>
            </a:r>
            <a:endParaRPr lang="en-US" sz="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9" name="Rectangle 28"/>
          <p:cNvSpPr/>
          <p:nvPr/>
        </p:nvSpPr>
        <p:spPr>
          <a:xfrm>
            <a:off x="6979618" y="4950717"/>
            <a:ext cx="4375859" cy="1865126"/>
          </a:xfrm>
          <a:prstGeom prst="rect">
            <a:avLst/>
          </a:prstGeom>
        </p:spPr>
        <p:txBody>
          <a:bodyPr wrap="square">
            <a:spAutoFit/>
          </a:bodyPr>
          <a:lstStyle/>
          <a:p>
            <a:pPr>
              <a:lnSpc>
                <a:spcPct val="120000"/>
              </a:lnSpc>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Has </a:t>
            </a:r>
            <a:r>
              <a:rPr lang="en-US" sz="1200" dirty="0" smtClean="0">
                <a:solidFill>
                  <a:srgbClr val="EC4371"/>
                </a:solidFill>
                <a:latin typeface="Lato" panose="020F0502020204030203" pitchFamily="34" charset="0"/>
                <a:ea typeface="Lato" panose="020F0502020204030203" pitchFamily="34" charset="0"/>
                <a:cs typeface="Lato" panose="020F0502020204030203" pitchFamily="34" charset="0"/>
              </a:rPr>
              <a:t>0%</a:t>
            </a: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missing forecasts because they use backup methods in case the regular method cannot be applied.</a:t>
            </a:r>
          </a:p>
          <a:p>
            <a:pPr marL="628650" lvl="1" indent="-171450">
              <a:lnSpc>
                <a:spcPct val="120000"/>
              </a:lnSpc>
              <a:buFont typeface="Arial" panose="020B0604020202020204" pitchFamily="34" charset="0"/>
              <a:buChar char="•"/>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Any series with less than 24 months of data, seasonality rules are not applied</a:t>
            </a:r>
          </a:p>
          <a:p>
            <a:pPr marL="628650" lvl="1" indent="-171450">
              <a:lnSpc>
                <a:spcPct val="120000"/>
              </a:lnSpc>
              <a:buFont typeface="Arial" panose="020B0604020202020204" pitchFamily="34" charset="0"/>
              <a:buChar char="•"/>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Any series with less than 3 months of data, Neural networks are not applied</a:t>
            </a:r>
          </a:p>
          <a:p>
            <a:pPr marL="628650" lvl="1" indent="-171450">
              <a:lnSpc>
                <a:spcPct val="120000"/>
              </a:lnSpc>
              <a:buFont typeface="Arial" panose="020B0604020202020204" pitchFamily="34" charset="0"/>
              <a:buChar char="•"/>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But, in all those cases, we apply a non-seasonal method to cover up.</a:t>
            </a:r>
            <a:endParaRPr lang="en-US" sz="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1" name="Plus 30"/>
          <p:cNvSpPr/>
          <p:nvPr/>
        </p:nvSpPr>
        <p:spPr>
          <a:xfrm>
            <a:off x="7455130" y="5462718"/>
            <a:ext cx="189064" cy="189064"/>
          </a:xfrm>
          <a:prstGeom prst="mathPlus">
            <a:avLst>
              <a:gd name="adj1" fmla="val 15187"/>
            </a:avLst>
          </a:prstGeom>
          <a:solidFill>
            <a:srgbClr val="EC43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lus 31"/>
          <p:cNvSpPr/>
          <p:nvPr/>
        </p:nvSpPr>
        <p:spPr>
          <a:xfrm>
            <a:off x="7457062" y="5892882"/>
            <a:ext cx="189064" cy="189064"/>
          </a:xfrm>
          <a:prstGeom prst="mathPlus">
            <a:avLst>
              <a:gd name="adj1" fmla="val 15187"/>
            </a:avLst>
          </a:prstGeom>
          <a:solidFill>
            <a:srgbClr val="EC43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Plus 32"/>
          <p:cNvSpPr/>
          <p:nvPr/>
        </p:nvSpPr>
        <p:spPr>
          <a:xfrm>
            <a:off x="7453150" y="6334252"/>
            <a:ext cx="189064" cy="189064"/>
          </a:xfrm>
          <a:prstGeom prst="mathPlus">
            <a:avLst>
              <a:gd name="adj1" fmla="val 15187"/>
            </a:avLst>
          </a:prstGeom>
          <a:solidFill>
            <a:srgbClr val="EC43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11493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7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8">
                                            <p:txEl>
                                              <p:pRg st="0" end="0"/>
                                            </p:txEl>
                                          </p:spTgt>
                                        </p:tgtEl>
                                      </p:cBhvr>
                                    </p:animEffect>
                                  </p:childTnLst>
                                </p:cTn>
                              </p:par>
                              <p:par>
                                <p:cTn id="9" presetID="12" presetClass="entr" presetSubtype="4" fill="hold" nodeType="withEffect">
                                  <p:stCondLst>
                                    <p:cond delay="25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700"/>
                                        <p:tgtEl>
                                          <p:spTgt spid="8">
                                            <p:txEl>
                                              <p:pRg st="1" end="1"/>
                                            </p:txEl>
                                          </p:spTgt>
                                        </p:tgtEl>
                                        <p:attrNameLst>
                                          <p:attrName>ppt_y</p:attrName>
                                        </p:attrNameLst>
                                      </p:cBhvr>
                                      <p:tavLst>
                                        <p:tav tm="0">
                                          <p:val>
                                            <p:strVal val="#ppt_y+#ppt_h*1.125000"/>
                                          </p:val>
                                        </p:tav>
                                        <p:tav tm="100000">
                                          <p:val>
                                            <p:strVal val="#ppt_y"/>
                                          </p:val>
                                        </p:tav>
                                      </p:tavLst>
                                    </p:anim>
                                    <p:animEffect transition="in" filter="wipe(up)">
                                      <p:cBhvr>
                                        <p:cTn id="12" dur="700"/>
                                        <p:tgtEl>
                                          <p:spTgt spid="8">
                                            <p:txEl>
                                              <p:pRg st="1" end="1"/>
                                            </p:txEl>
                                          </p:spTgt>
                                        </p:tgtEl>
                                      </p:cBhvr>
                                    </p:animEffect>
                                  </p:childTnLst>
                                </p:cTn>
                              </p:par>
                            </p:childTnLst>
                          </p:cTn>
                        </p:par>
                        <p:par>
                          <p:cTn id="13" fill="hold">
                            <p:stCondLst>
                              <p:cond delay="950"/>
                            </p:stCondLst>
                            <p:childTnLst>
                              <p:par>
                                <p:cTn id="14" presetID="2" presetClass="entr" presetSubtype="4" decel="5000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00" fill="hold"/>
                                        <p:tgtEl>
                                          <p:spTgt spid="10"/>
                                        </p:tgtEl>
                                        <p:attrNameLst>
                                          <p:attrName>ppt_x</p:attrName>
                                        </p:attrNameLst>
                                      </p:cBhvr>
                                      <p:tavLst>
                                        <p:tav tm="0">
                                          <p:val>
                                            <p:strVal val="#ppt_x"/>
                                          </p:val>
                                        </p:tav>
                                        <p:tav tm="100000">
                                          <p:val>
                                            <p:strVal val="#ppt_x"/>
                                          </p:val>
                                        </p:tav>
                                      </p:tavLst>
                                    </p:anim>
                                    <p:anim calcmode="lin" valueType="num">
                                      <p:cBhvr additive="base">
                                        <p:cTn id="17" dur="7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650"/>
                            </p:stCondLst>
                            <p:childTnLst>
                              <p:par>
                                <p:cTn id="19" presetID="2" presetClass="entr" presetSubtype="4" decel="5000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700" fill="hold"/>
                                        <p:tgtEl>
                                          <p:spTgt spid="25"/>
                                        </p:tgtEl>
                                        <p:attrNameLst>
                                          <p:attrName>ppt_x</p:attrName>
                                        </p:attrNameLst>
                                      </p:cBhvr>
                                      <p:tavLst>
                                        <p:tav tm="0">
                                          <p:val>
                                            <p:strVal val="#ppt_x"/>
                                          </p:val>
                                        </p:tav>
                                        <p:tav tm="100000">
                                          <p:val>
                                            <p:strVal val="#ppt_x"/>
                                          </p:val>
                                        </p:tav>
                                      </p:tavLst>
                                    </p:anim>
                                    <p:anim calcmode="lin" valueType="num">
                                      <p:cBhvr additive="base">
                                        <p:cTn id="22" dur="7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decel="5000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700" fill="hold"/>
                                        <p:tgtEl>
                                          <p:spTgt spid="27"/>
                                        </p:tgtEl>
                                        <p:attrNameLst>
                                          <p:attrName>ppt_x</p:attrName>
                                        </p:attrNameLst>
                                      </p:cBhvr>
                                      <p:tavLst>
                                        <p:tav tm="0">
                                          <p:val>
                                            <p:strVal val="#ppt_x"/>
                                          </p:val>
                                        </p:tav>
                                        <p:tav tm="100000">
                                          <p:val>
                                            <p:strVal val="#ppt_x"/>
                                          </p:val>
                                        </p:tav>
                                      </p:tavLst>
                                    </p:anim>
                                    <p:anim calcmode="lin" valueType="num">
                                      <p:cBhvr additive="base">
                                        <p:cTn id="26" dur="7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2" decel="50000" fill="hold" grpId="0"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00" fill="hold"/>
                                        <p:tgtEl>
                                          <p:spTgt spid="24"/>
                                        </p:tgtEl>
                                        <p:attrNameLst>
                                          <p:attrName>ppt_x</p:attrName>
                                        </p:attrNameLst>
                                      </p:cBhvr>
                                      <p:tavLst>
                                        <p:tav tm="0">
                                          <p:val>
                                            <p:strVal val="1+#ppt_w/2"/>
                                          </p:val>
                                        </p:tav>
                                        <p:tav tm="100000">
                                          <p:val>
                                            <p:strVal val="#ppt_x"/>
                                          </p:val>
                                        </p:tav>
                                      </p:tavLst>
                                    </p:anim>
                                    <p:anim calcmode="lin" valueType="num">
                                      <p:cBhvr additive="base">
                                        <p:cTn id="30" dur="700" fill="hold"/>
                                        <p:tgtEl>
                                          <p:spTgt spid="24"/>
                                        </p:tgtEl>
                                        <p:attrNameLst>
                                          <p:attrName>ppt_y</p:attrName>
                                        </p:attrNameLst>
                                      </p:cBhvr>
                                      <p:tavLst>
                                        <p:tav tm="0">
                                          <p:val>
                                            <p:strVal val="#ppt_y"/>
                                          </p:val>
                                        </p:tav>
                                        <p:tav tm="100000">
                                          <p:val>
                                            <p:strVal val="#ppt_y"/>
                                          </p:val>
                                        </p:tav>
                                      </p:tavLst>
                                    </p:anim>
                                  </p:childTnLst>
                                </p:cTn>
                              </p:par>
                              <p:par>
                                <p:cTn id="31" presetID="2" presetClass="entr" presetSubtype="2" decel="50000" fill="hold" grpId="0" nodeType="withEffect">
                                  <p:stCondLst>
                                    <p:cond delay="25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700" fill="hold"/>
                                        <p:tgtEl>
                                          <p:spTgt spid="26"/>
                                        </p:tgtEl>
                                        <p:attrNameLst>
                                          <p:attrName>ppt_x</p:attrName>
                                        </p:attrNameLst>
                                      </p:cBhvr>
                                      <p:tavLst>
                                        <p:tav tm="0">
                                          <p:val>
                                            <p:strVal val="1+#ppt_w/2"/>
                                          </p:val>
                                        </p:tav>
                                        <p:tav tm="100000">
                                          <p:val>
                                            <p:strVal val="#ppt_x"/>
                                          </p:val>
                                        </p:tav>
                                      </p:tavLst>
                                    </p:anim>
                                    <p:anim calcmode="lin" valueType="num">
                                      <p:cBhvr additive="base">
                                        <p:cTn id="34" dur="700" fill="hold"/>
                                        <p:tgtEl>
                                          <p:spTgt spid="26"/>
                                        </p:tgtEl>
                                        <p:attrNameLst>
                                          <p:attrName>ppt_y</p:attrName>
                                        </p:attrNameLst>
                                      </p:cBhvr>
                                      <p:tavLst>
                                        <p:tav tm="0">
                                          <p:val>
                                            <p:strVal val="#ppt_y"/>
                                          </p:val>
                                        </p:tav>
                                        <p:tav tm="100000">
                                          <p:val>
                                            <p:strVal val="#ppt_y"/>
                                          </p:val>
                                        </p:tav>
                                      </p:tavLst>
                                    </p:anim>
                                  </p:childTnLst>
                                </p:cTn>
                              </p:par>
                              <p:par>
                                <p:cTn id="35" presetID="2" presetClass="entr" presetSubtype="2" decel="50000" fill="hold" grpId="0" nodeType="withEffect">
                                  <p:stCondLst>
                                    <p:cond delay="4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700" fill="hold"/>
                                        <p:tgtEl>
                                          <p:spTgt spid="28"/>
                                        </p:tgtEl>
                                        <p:attrNameLst>
                                          <p:attrName>ppt_x</p:attrName>
                                        </p:attrNameLst>
                                      </p:cBhvr>
                                      <p:tavLst>
                                        <p:tav tm="0">
                                          <p:val>
                                            <p:strVal val="1+#ppt_w/2"/>
                                          </p:val>
                                        </p:tav>
                                        <p:tav tm="100000">
                                          <p:val>
                                            <p:strVal val="#ppt_x"/>
                                          </p:val>
                                        </p:tav>
                                      </p:tavLst>
                                    </p:anim>
                                    <p:anim calcmode="lin" valueType="num">
                                      <p:cBhvr additive="base">
                                        <p:cTn id="38" dur="7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2" decel="50000" fill="hold" grpId="0"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700" fill="hold"/>
                                        <p:tgtEl>
                                          <p:spTgt spid="29"/>
                                        </p:tgtEl>
                                        <p:attrNameLst>
                                          <p:attrName>ppt_x</p:attrName>
                                        </p:attrNameLst>
                                      </p:cBhvr>
                                      <p:tavLst>
                                        <p:tav tm="0">
                                          <p:val>
                                            <p:strVal val="1+#ppt_w/2"/>
                                          </p:val>
                                        </p:tav>
                                        <p:tav tm="100000">
                                          <p:val>
                                            <p:strVal val="#ppt_x"/>
                                          </p:val>
                                        </p:tav>
                                      </p:tavLst>
                                    </p:anim>
                                    <p:anim calcmode="lin" valueType="num">
                                      <p:cBhvr additive="base">
                                        <p:cTn id="42" dur="7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4" decel="5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700" fill="hold"/>
                                        <p:tgtEl>
                                          <p:spTgt spid="31"/>
                                        </p:tgtEl>
                                        <p:attrNameLst>
                                          <p:attrName>ppt_x</p:attrName>
                                        </p:attrNameLst>
                                      </p:cBhvr>
                                      <p:tavLst>
                                        <p:tav tm="0">
                                          <p:val>
                                            <p:strVal val="#ppt_x"/>
                                          </p:val>
                                        </p:tav>
                                        <p:tav tm="100000">
                                          <p:val>
                                            <p:strVal val="#ppt_x"/>
                                          </p:val>
                                        </p:tav>
                                      </p:tavLst>
                                    </p:anim>
                                    <p:anim calcmode="lin" valueType="num">
                                      <p:cBhvr additive="base">
                                        <p:cTn id="46" dur="700" fill="hold"/>
                                        <p:tgtEl>
                                          <p:spTgt spid="31"/>
                                        </p:tgtEl>
                                        <p:attrNameLst>
                                          <p:attrName>ppt_y</p:attrName>
                                        </p:attrNameLst>
                                      </p:cBhvr>
                                      <p:tavLst>
                                        <p:tav tm="0">
                                          <p:val>
                                            <p:strVal val="1+#ppt_h/2"/>
                                          </p:val>
                                        </p:tav>
                                        <p:tav tm="100000">
                                          <p:val>
                                            <p:strVal val="#ppt_y"/>
                                          </p:val>
                                        </p:tav>
                                      </p:tavLst>
                                    </p:anim>
                                  </p:childTnLst>
                                </p:cTn>
                              </p:par>
                              <p:par>
                                <p:cTn id="47" presetID="2" presetClass="entr" presetSubtype="4" decel="50000" fill="hold" grpId="0" nodeType="withEffect">
                                  <p:stCondLst>
                                    <p:cond delay="25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700" fill="hold"/>
                                        <p:tgtEl>
                                          <p:spTgt spid="32"/>
                                        </p:tgtEl>
                                        <p:attrNameLst>
                                          <p:attrName>ppt_x</p:attrName>
                                        </p:attrNameLst>
                                      </p:cBhvr>
                                      <p:tavLst>
                                        <p:tav tm="0">
                                          <p:val>
                                            <p:strVal val="#ppt_x"/>
                                          </p:val>
                                        </p:tav>
                                        <p:tav tm="100000">
                                          <p:val>
                                            <p:strVal val="#ppt_x"/>
                                          </p:val>
                                        </p:tav>
                                      </p:tavLst>
                                    </p:anim>
                                    <p:anim calcmode="lin" valueType="num">
                                      <p:cBhvr additive="base">
                                        <p:cTn id="50" dur="700" fill="hold"/>
                                        <p:tgtEl>
                                          <p:spTgt spid="32"/>
                                        </p:tgtEl>
                                        <p:attrNameLst>
                                          <p:attrName>ppt_y</p:attrName>
                                        </p:attrNameLst>
                                      </p:cBhvr>
                                      <p:tavLst>
                                        <p:tav tm="0">
                                          <p:val>
                                            <p:strVal val="1+#ppt_h/2"/>
                                          </p:val>
                                        </p:tav>
                                        <p:tav tm="100000">
                                          <p:val>
                                            <p:strVal val="#ppt_y"/>
                                          </p:val>
                                        </p:tav>
                                      </p:tavLst>
                                    </p:anim>
                                  </p:childTnLst>
                                </p:cTn>
                              </p:par>
                              <p:par>
                                <p:cTn id="51" presetID="2" presetClass="entr" presetSubtype="4" decel="50000"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700" fill="hold"/>
                                        <p:tgtEl>
                                          <p:spTgt spid="33"/>
                                        </p:tgtEl>
                                        <p:attrNameLst>
                                          <p:attrName>ppt_x</p:attrName>
                                        </p:attrNameLst>
                                      </p:cBhvr>
                                      <p:tavLst>
                                        <p:tav tm="0">
                                          <p:val>
                                            <p:strVal val="#ppt_x"/>
                                          </p:val>
                                        </p:tav>
                                        <p:tav tm="100000">
                                          <p:val>
                                            <p:strVal val="#ppt_x"/>
                                          </p:val>
                                        </p:tav>
                                      </p:tavLst>
                                    </p:anim>
                                    <p:anim calcmode="lin" valueType="num">
                                      <p:cBhvr additive="base">
                                        <p:cTn id="54" dur="7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animBg="1"/>
      <p:bldP spid="28" grpId="0"/>
      <p:bldP spid="29" grpId="0"/>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9132" y="1316594"/>
            <a:ext cx="5153634" cy="1200328"/>
          </a:xfrm>
          <a:prstGeom prst="rect">
            <a:avLst/>
          </a:prstGeom>
          <a:noFill/>
        </p:spPr>
        <p:txBody>
          <a:bodyPr wrap="square" rtlCol="0" anchor="ctr">
            <a:spAutoFit/>
          </a:bodyPr>
          <a:lstStyle/>
          <a:p>
            <a:r>
              <a:rPr lang="en-US" sz="2800"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FORECASTING</a:t>
            </a:r>
            <a:endParaRPr lang="en-US" sz="2800" spc="300" dirty="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endParaRPr>
          </a:p>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VARIANCE</a:t>
            </a:r>
            <a:endParaRPr lang="en-US" sz="4400" spc="300"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grpSp>
        <p:nvGrpSpPr>
          <p:cNvPr id="15" name="Group 14"/>
          <p:cNvGrpSpPr/>
          <p:nvPr/>
        </p:nvGrpSpPr>
        <p:grpSpPr>
          <a:xfrm>
            <a:off x="901701" y="2679051"/>
            <a:ext cx="801790" cy="89210"/>
            <a:chOff x="1817546" y="5411308"/>
            <a:chExt cx="801790" cy="89210"/>
          </a:xfrm>
        </p:grpSpPr>
        <p:sp>
          <p:nvSpPr>
            <p:cNvPr id="17" name="Oval 16"/>
            <p:cNvSpPr/>
            <p:nvPr/>
          </p:nvSpPr>
          <p:spPr>
            <a:xfrm>
              <a:off x="1817546" y="5411308"/>
              <a:ext cx="89210" cy="8921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995691" y="5411308"/>
              <a:ext cx="89210" cy="89210"/>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173836" y="5411308"/>
              <a:ext cx="89210" cy="8921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51981" y="5411308"/>
              <a:ext cx="89210" cy="89210"/>
            </a:xfrm>
            <a:prstGeom prst="ellipse">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30126" y="5411308"/>
              <a:ext cx="89210" cy="8921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41497" y="0"/>
            <a:ext cx="5299808" cy="3429288"/>
          </a:xfrm>
          <a:prstGeom prst="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41497" y="3398072"/>
            <a:ext cx="5299808" cy="3429288"/>
          </a:xfrm>
          <a:prstGeom prst="rect">
            <a:avLst/>
          </a:prstGeom>
        </p:spPr>
      </p:pic>
      <p:grpSp>
        <p:nvGrpSpPr>
          <p:cNvPr id="31" name="Group 30"/>
          <p:cNvGrpSpPr/>
          <p:nvPr/>
        </p:nvGrpSpPr>
        <p:grpSpPr>
          <a:xfrm>
            <a:off x="1703491" y="3048103"/>
            <a:ext cx="3603535" cy="1189238"/>
            <a:chOff x="2258045" y="2296403"/>
            <a:chExt cx="3603535" cy="1189238"/>
          </a:xfrm>
        </p:grpSpPr>
        <p:sp>
          <p:nvSpPr>
            <p:cNvPr id="32" name="Title 3"/>
            <p:cNvSpPr txBox="1">
              <a:spLocks/>
            </p:cNvSpPr>
            <p:nvPr/>
          </p:nvSpPr>
          <p:spPr>
            <a:xfrm>
              <a:off x="2258045" y="2296403"/>
              <a:ext cx="3603535"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800" b="0" dirty="0" smtClean="0">
                  <a:solidFill>
                    <a:srgbClr val="003478"/>
                  </a:solidFill>
                  <a:latin typeface="Lato" panose="020F0502020204030203" pitchFamily="34" charset="0"/>
                  <a:ea typeface="Lato" panose="020F0502020204030203" pitchFamily="34" charset="0"/>
                  <a:cs typeface="Lato" panose="020F0502020204030203" pitchFamily="34" charset="0"/>
                </a:rPr>
                <a:t>Seasonal Naïve with Growth</a:t>
              </a:r>
              <a:endParaRPr lang="en-US" sz="900" b="0" dirty="0">
                <a:solidFill>
                  <a:srgbClr val="003478"/>
                </a:solidFill>
                <a:latin typeface="Lato" panose="020F0502020204030203" pitchFamily="34" charset="0"/>
                <a:ea typeface="Lato" panose="020F0502020204030203" pitchFamily="34" charset="0"/>
                <a:cs typeface="Lato" panose="020F0502020204030203" pitchFamily="34" charset="0"/>
              </a:endParaRPr>
            </a:p>
          </p:txBody>
        </p:sp>
        <p:sp>
          <p:nvSpPr>
            <p:cNvPr id="33" name="Title 3"/>
            <p:cNvSpPr txBox="1">
              <a:spLocks/>
            </p:cNvSpPr>
            <p:nvPr/>
          </p:nvSpPr>
          <p:spPr>
            <a:xfrm>
              <a:off x="2258046" y="2552345"/>
              <a:ext cx="3242850" cy="933296"/>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12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Has quite a flat ridge line and wide box plot. Shows the performance hugely varies between different AGs.</a:t>
              </a:r>
              <a:endParaRPr lang="en-US" sz="6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35" name="Group 34"/>
          <p:cNvGrpSpPr/>
          <p:nvPr/>
        </p:nvGrpSpPr>
        <p:grpSpPr>
          <a:xfrm>
            <a:off x="1703491" y="4293275"/>
            <a:ext cx="3603535" cy="1090755"/>
            <a:chOff x="2258045" y="3579942"/>
            <a:chExt cx="3603535" cy="1090755"/>
          </a:xfrm>
        </p:grpSpPr>
        <p:sp>
          <p:nvSpPr>
            <p:cNvPr id="36" name="Title 3"/>
            <p:cNvSpPr txBox="1">
              <a:spLocks/>
            </p:cNvSpPr>
            <p:nvPr/>
          </p:nvSpPr>
          <p:spPr>
            <a:xfrm>
              <a:off x="2258045" y="3579942"/>
              <a:ext cx="3603535"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800" b="0" dirty="0" smtClean="0">
                  <a:solidFill>
                    <a:srgbClr val="EC4371"/>
                  </a:solidFill>
                  <a:latin typeface="Lato" panose="020F0502020204030203" pitchFamily="34" charset="0"/>
                  <a:ea typeface="Lato" panose="020F0502020204030203" pitchFamily="34" charset="0"/>
                  <a:cs typeface="Lato" panose="020F0502020204030203" pitchFamily="34" charset="0"/>
                </a:rPr>
                <a:t>Neural Network with Seasonal Decomposition</a:t>
              </a:r>
              <a:endParaRPr lang="en-US" sz="900" b="0" dirty="0">
                <a:solidFill>
                  <a:srgbClr val="EC4371"/>
                </a:solidFill>
                <a:latin typeface="Lato" panose="020F0502020204030203" pitchFamily="34" charset="0"/>
                <a:ea typeface="Lato" panose="020F0502020204030203" pitchFamily="34" charset="0"/>
                <a:cs typeface="Lato" panose="020F0502020204030203" pitchFamily="34" charset="0"/>
              </a:endParaRPr>
            </a:p>
          </p:txBody>
        </p:sp>
        <p:sp>
          <p:nvSpPr>
            <p:cNvPr id="37" name="Title 3"/>
            <p:cNvSpPr txBox="1">
              <a:spLocks/>
            </p:cNvSpPr>
            <p:nvPr/>
          </p:nvSpPr>
          <p:spPr>
            <a:xfrm>
              <a:off x="2258046" y="4054193"/>
              <a:ext cx="3242850" cy="61650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12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The method which shows the least variability among all methods.</a:t>
              </a:r>
              <a:endParaRPr lang="en-US" sz="6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39" name="Group 38"/>
          <p:cNvGrpSpPr/>
          <p:nvPr/>
        </p:nvGrpSpPr>
        <p:grpSpPr>
          <a:xfrm>
            <a:off x="1703491" y="5615181"/>
            <a:ext cx="3603535" cy="872446"/>
            <a:chOff x="2258045" y="4863481"/>
            <a:chExt cx="3603535" cy="872446"/>
          </a:xfrm>
        </p:grpSpPr>
        <p:sp>
          <p:nvSpPr>
            <p:cNvPr id="40" name="Title 3"/>
            <p:cNvSpPr txBox="1">
              <a:spLocks/>
            </p:cNvSpPr>
            <p:nvPr/>
          </p:nvSpPr>
          <p:spPr>
            <a:xfrm>
              <a:off x="2258045" y="4863481"/>
              <a:ext cx="3603535"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800" b="0" dirty="0" smtClean="0">
                  <a:solidFill>
                    <a:schemeClr val="accent6"/>
                  </a:solidFill>
                  <a:latin typeface="Lato" panose="020F0502020204030203" pitchFamily="34" charset="0"/>
                  <a:ea typeface="Lato" panose="020F0502020204030203" pitchFamily="34" charset="0"/>
                  <a:cs typeface="Lato" panose="020F0502020204030203" pitchFamily="34" charset="0"/>
                </a:rPr>
                <a:t>Exponential Smoothing Methods</a:t>
              </a:r>
              <a:endParaRPr lang="en-US" sz="900" b="0" dirty="0">
                <a:solidFill>
                  <a:schemeClr val="accent6"/>
                </a:solidFill>
                <a:latin typeface="Lato" panose="020F0502020204030203" pitchFamily="34" charset="0"/>
                <a:ea typeface="Lato" panose="020F0502020204030203" pitchFamily="34" charset="0"/>
                <a:cs typeface="Lato" panose="020F0502020204030203" pitchFamily="34" charset="0"/>
              </a:endParaRPr>
            </a:p>
          </p:txBody>
        </p:sp>
        <p:sp>
          <p:nvSpPr>
            <p:cNvPr id="41" name="Title 3"/>
            <p:cNvSpPr txBox="1">
              <a:spLocks/>
            </p:cNvSpPr>
            <p:nvPr/>
          </p:nvSpPr>
          <p:spPr>
            <a:xfrm>
              <a:off x="2258046" y="5119423"/>
              <a:ext cx="3242850" cy="61650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12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ETS also shows a thin box in the Box Plot, better than ARIMA. Seasonal ETS shows marginally wider box, but better overall accuracy.</a:t>
              </a:r>
              <a:endParaRPr lang="en-US" sz="6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sp>
        <p:nvSpPr>
          <p:cNvPr id="43" name="Oval 42"/>
          <p:cNvSpPr/>
          <p:nvPr/>
        </p:nvSpPr>
        <p:spPr>
          <a:xfrm>
            <a:off x="1102151" y="2984100"/>
            <a:ext cx="425302" cy="425302"/>
          </a:xfrm>
          <a:prstGeom prst="ellipse">
            <a:avLst/>
          </a:prstGeom>
          <a:solidFill>
            <a:srgbClr val="0034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44" name="Freeform 166"/>
          <p:cNvSpPr>
            <a:spLocks noChangeAspect="1" noChangeArrowheads="1"/>
          </p:cNvSpPr>
          <p:nvPr/>
        </p:nvSpPr>
        <p:spPr bwMode="auto">
          <a:xfrm>
            <a:off x="1185658" y="3038377"/>
            <a:ext cx="223520" cy="256032"/>
          </a:xfrm>
          <a:custGeom>
            <a:avLst/>
            <a:gdLst>
              <a:gd name="T0" fmla="*/ 166118 w 390"/>
              <a:gd name="T1" fmla="*/ 0 h 445"/>
              <a:gd name="T2" fmla="*/ 166118 w 390"/>
              <a:gd name="T3" fmla="*/ 0 h 445"/>
              <a:gd name="T4" fmla="*/ 138804 w 390"/>
              <a:gd name="T5" fmla="*/ 0 h 445"/>
              <a:gd name="T6" fmla="*/ 130745 w 390"/>
              <a:gd name="T7" fmla="*/ 12586 h 445"/>
              <a:gd name="T8" fmla="*/ 130745 w 390"/>
              <a:gd name="T9" fmla="*/ 199576 h 445"/>
              <a:gd name="T10" fmla="*/ 174177 w 390"/>
              <a:gd name="T11" fmla="*/ 199576 h 445"/>
              <a:gd name="T12" fmla="*/ 174177 w 390"/>
              <a:gd name="T13" fmla="*/ 12586 h 445"/>
              <a:gd name="T14" fmla="*/ 166118 w 390"/>
              <a:gd name="T15" fmla="*/ 0 h 445"/>
              <a:gd name="T16" fmla="*/ 98954 w 390"/>
              <a:gd name="T17" fmla="*/ 67874 h 445"/>
              <a:gd name="T18" fmla="*/ 98954 w 390"/>
              <a:gd name="T19" fmla="*/ 67874 h 445"/>
              <a:gd name="T20" fmla="*/ 75223 w 390"/>
              <a:gd name="T21" fmla="*/ 67874 h 445"/>
              <a:gd name="T22" fmla="*/ 63134 w 390"/>
              <a:gd name="T23" fmla="*/ 80010 h 445"/>
              <a:gd name="T24" fmla="*/ 63134 w 390"/>
              <a:gd name="T25" fmla="*/ 199576 h 445"/>
              <a:gd name="T26" fmla="*/ 111044 w 390"/>
              <a:gd name="T27" fmla="*/ 199576 h 445"/>
              <a:gd name="T28" fmla="*/ 111044 w 390"/>
              <a:gd name="T29" fmla="*/ 80010 h 445"/>
              <a:gd name="T30" fmla="*/ 98954 w 390"/>
              <a:gd name="T31" fmla="*/ 67874 h 445"/>
              <a:gd name="T32" fmla="*/ 31343 w 390"/>
              <a:gd name="T33" fmla="*/ 135747 h 445"/>
              <a:gd name="T34" fmla="*/ 31343 w 390"/>
              <a:gd name="T35" fmla="*/ 135747 h 445"/>
              <a:gd name="T36" fmla="*/ 7612 w 390"/>
              <a:gd name="T37" fmla="*/ 135747 h 445"/>
              <a:gd name="T38" fmla="*/ 0 w 390"/>
              <a:gd name="T39" fmla="*/ 143389 h 445"/>
              <a:gd name="T40" fmla="*/ 0 w 390"/>
              <a:gd name="T41" fmla="*/ 199576 h 445"/>
              <a:gd name="T42" fmla="*/ 43432 w 390"/>
              <a:gd name="T43" fmla="*/ 199576 h 445"/>
              <a:gd name="T44" fmla="*/ 43432 w 390"/>
              <a:gd name="T45" fmla="*/ 143389 h 445"/>
              <a:gd name="T46" fmla="*/ 31343 w 390"/>
              <a:gd name="T47" fmla="*/ 135747 h 4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
        <p:nvSpPr>
          <p:cNvPr id="45" name="Title 3"/>
          <p:cNvSpPr txBox="1">
            <a:spLocks/>
          </p:cNvSpPr>
          <p:nvPr/>
        </p:nvSpPr>
        <p:spPr>
          <a:xfrm>
            <a:off x="5207725" y="1000083"/>
            <a:ext cx="1384663" cy="1781965"/>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1000" b="0" dirty="0" smtClean="0">
                <a:solidFill>
                  <a:schemeClr val="accent2"/>
                </a:solidFill>
                <a:latin typeface="Lato Light" panose="020F0502020204030203" pitchFamily="34" charset="0"/>
                <a:ea typeface="Lato Light" panose="020F0502020204030203" pitchFamily="34" charset="0"/>
                <a:cs typeface="Lato Light" panose="020F0502020204030203" pitchFamily="34" charset="0"/>
              </a:rPr>
              <a:t>How to read the plot:</a:t>
            </a:r>
          </a:p>
          <a:p>
            <a:pPr marL="171450" indent="-171450">
              <a:lnSpc>
                <a:spcPct val="110000"/>
              </a:lnSpc>
              <a:buFont typeface="Arial" panose="020B0604020202020204" pitchFamily="34" charset="0"/>
              <a:buChar char="•"/>
            </a:pPr>
            <a:r>
              <a:rPr lang="en-US" sz="1000" b="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Leftward Peak is Good.</a:t>
            </a:r>
            <a:r>
              <a:rPr lang="en-US" sz="10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Shows better accuracy.</a:t>
            </a:r>
          </a:p>
          <a:p>
            <a:pPr marL="171450" indent="-171450">
              <a:lnSpc>
                <a:spcPct val="110000"/>
              </a:lnSpc>
              <a:buFont typeface="Arial" panose="020B0604020202020204" pitchFamily="34" charset="0"/>
              <a:buChar char="•"/>
            </a:pPr>
            <a:r>
              <a:rPr lang="en-US" sz="1000" b="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Narrow Shape is Better.</a:t>
            </a:r>
            <a:r>
              <a:rPr lang="en-US" sz="10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Shows a forecasting method does equally well across all AGs. </a:t>
            </a:r>
          </a:p>
          <a:p>
            <a:pPr marL="171450" indent="-171450">
              <a:lnSpc>
                <a:spcPct val="110000"/>
              </a:lnSpc>
              <a:buFont typeface="Arial" panose="020B0604020202020204" pitchFamily="34" charset="0"/>
              <a:buChar char="•"/>
            </a:pPr>
            <a:endParaRPr lang="en-US" sz="3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6" name="Title 3"/>
          <p:cNvSpPr txBox="1">
            <a:spLocks/>
          </p:cNvSpPr>
          <p:nvPr/>
        </p:nvSpPr>
        <p:spPr>
          <a:xfrm>
            <a:off x="5207724" y="4237341"/>
            <a:ext cx="1384663" cy="1781965"/>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1000" b="0" dirty="0" smtClean="0">
                <a:solidFill>
                  <a:schemeClr val="accent2"/>
                </a:solidFill>
                <a:latin typeface="Lato Light" panose="020F0502020204030203" pitchFamily="34" charset="0"/>
                <a:ea typeface="Lato Light" panose="020F0502020204030203" pitchFamily="34" charset="0"/>
                <a:cs typeface="Lato Light" panose="020F0502020204030203" pitchFamily="34" charset="0"/>
              </a:rPr>
              <a:t>How to read the plot:</a:t>
            </a:r>
          </a:p>
          <a:p>
            <a:pPr marL="171450" indent="-171450">
              <a:lnSpc>
                <a:spcPct val="110000"/>
              </a:lnSpc>
              <a:buFont typeface="Arial" panose="020B0604020202020204" pitchFamily="34" charset="0"/>
              <a:buChar char="•"/>
            </a:pPr>
            <a:r>
              <a:rPr lang="en-US" sz="10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Vertical Black Line shows the </a:t>
            </a:r>
            <a:r>
              <a:rPr lang="en-US" sz="1000" b="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Median </a:t>
            </a:r>
            <a:r>
              <a:rPr lang="en-US" sz="10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and the Black triangular dot shows the</a:t>
            </a:r>
            <a:r>
              <a:rPr lang="en-US" sz="1000" b="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 Mean.</a:t>
            </a:r>
          </a:p>
          <a:p>
            <a:pPr marL="171450" indent="-171450">
              <a:lnSpc>
                <a:spcPct val="110000"/>
              </a:lnSpc>
              <a:buFont typeface="Arial" panose="020B0604020202020204" pitchFamily="34" charset="0"/>
              <a:buChar char="•"/>
            </a:pPr>
            <a:r>
              <a:rPr lang="en-US" sz="1000" b="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Black Dots are the outliers.</a:t>
            </a:r>
            <a:r>
              <a:rPr lang="en-US" sz="10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Shows the AGs which are performing quite badly as compared to other AGs.</a:t>
            </a:r>
          </a:p>
          <a:p>
            <a:pPr marL="171450" indent="-171450">
              <a:lnSpc>
                <a:spcPct val="110000"/>
              </a:lnSpc>
              <a:buFont typeface="Arial" panose="020B0604020202020204" pitchFamily="34" charset="0"/>
              <a:buChar char="•"/>
            </a:pPr>
            <a:endParaRPr lang="en-US" sz="1000" b="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a:p>
            <a:pPr marL="171450" indent="-171450">
              <a:lnSpc>
                <a:spcPct val="110000"/>
              </a:lnSpc>
              <a:buFont typeface="Arial" panose="020B0604020202020204" pitchFamily="34" charset="0"/>
              <a:buChar char="•"/>
            </a:pPr>
            <a:endParaRPr lang="en-US" sz="300" b="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4" name="Group 3"/>
          <p:cNvGrpSpPr/>
          <p:nvPr/>
        </p:nvGrpSpPr>
        <p:grpSpPr>
          <a:xfrm>
            <a:off x="1102151" y="4280219"/>
            <a:ext cx="425302" cy="425302"/>
            <a:chOff x="8830795" y="3291712"/>
            <a:chExt cx="425302" cy="425302"/>
          </a:xfrm>
        </p:grpSpPr>
        <p:sp>
          <p:nvSpPr>
            <p:cNvPr id="47" name="Oval 46"/>
            <p:cNvSpPr/>
            <p:nvPr/>
          </p:nvSpPr>
          <p:spPr>
            <a:xfrm>
              <a:off x="8830795" y="3291712"/>
              <a:ext cx="425302" cy="425302"/>
            </a:xfrm>
            <a:prstGeom prst="ellipse">
              <a:avLst/>
            </a:prstGeom>
            <a:solidFill>
              <a:srgbClr val="EC43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48" name="Freeform 32"/>
            <p:cNvSpPr>
              <a:spLocks noChangeAspect="1" noChangeArrowheads="1"/>
            </p:cNvSpPr>
            <p:nvPr/>
          </p:nvSpPr>
          <p:spPr bwMode="auto">
            <a:xfrm>
              <a:off x="8914214" y="3359975"/>
              <a:ext cx="252123" cy="256032"/>
            </a:xfrm>
            <a:custGeom>
              <a:avLst/>
              <a:gdLst>
                <a:gd name="T0" fmla="*/ 188387 w 462"/>
                <a:gd name="T1" fmla="*/ 156636 h 470"/>
                <a:gd name="T2" fmla="*/ 188387 w 462"/>
                <a:gd name="T3" fmla="*/ 156636 h 470"/>
                <a:gd name="T4" fmla="*/ 188387 w 462"/>
                <a:gd name="T5" fmla="*/ 129203 h 470"/>
                <a:gd name="T6" fmla="*/ 153369 w 462"/>
                <a:gd name="T7" fmla="*/ 93805 h 470"/>
                <a:gd name="T8" fmla="*/ 129876 w 462"/>
                <a:gd name="T9" fmla="*/ 93805 h 470"/>
                <a:gd name="T10" fmla="*/ 113919 w 462"/>
                <a:gd name="T11" fmla="*/ 81858 h 470"/>
                <a:gd name="T12" fmla="*/ 113919 w 462"/>
                <a:gd name="T13" fmla="*/ 50442 h 470"/>
                <a:gd name="T14" fmla="*/ 129876 w 462"/>
                <a:gd name="T15" fmla="*/ 26991 h 470"/>
                <a:gd name="T16" fmla="*/ 102394 w 462"/>
                <a:gd name="T17" fmla="*/ 0 h 470"/>
                <a:gd name="T18" fmla="*/ 74912 w 462"/>
                <a:gd name="T19" fmla="*/ 26991 h 470"/>
                <a:gd name="T20" fmla="*/ 90426 w 462"/>
                <a:gd name="T21" fmla="*/ 50442 h 470"/>
                <a:gd name="T22" fmla="*/ 90426 w 462"/>
                <a:gd name="T23" fmla="*/ 81858 h 470"/>
                <a:gd name="T24" fmla="*/ 74912 w 462"/>
                <a:gd name="T25" fmla="*/ 93805 h 470"/>
                <a:gd name="T26" fmla="*/ 50975 w 462"/>
                <a:gd name="T27" fmla="*/ 93805 h 470"/>
                <a:gd name="T28" fmla="*/ 15958 w 462"/>
                <a:gd name="T29" fmla="*/ 129203 h 470"/>
                <a:gd name="T30" fmla="*/ 15958 w 462"/>
                <a:gd name="T31" fmla="*/ 156636 h 470"/>
                <a:gd name="T32" fmla="*/ 0 w 462"/>
                <a:gd name="T33" fmla="*/ 180087 h 470"/>
                <a:gd name="T34" fmla="*/ 23493 w 462"/>
                <a:gd name="T35" fmla="*/ 207521 h 470"/>
                <a:gd name="T36" fmla="*/ 50975 w 462"/>
                <a:gd name="T37" fmla="*/ 180087 h 470"/>
                <a:gd name="T38" fmla="*/ 35461 w 462"/>
                <a:gd name="T39" fmla="*/ 156636 h 470"/>
                <a:gd name="T40" fmla="*/ 35461 w 462"/>
                <a:gd name="T41" fmla="*/ 129203 h 470"/>
                <a:gd name="T42" fmla="*/ 50975 w 462"/>
                <a:gd name="T43" fmla="*/ 113716 h 470"/>
                <a:gd name="T44" fmla="*/ 74912 w 462"/>
                <a:gd name="T45" fmla="*/ 113716 h 470"/>
                <a:gd name="T46" fmla="*/ 90426 w 462"/>
                <a:gd name="T47" fmla="*/ 109734 h 470"/>
                <a:gd name="T48" fmla="*/ 90426 w 462"/>
                <a:gd name="T49" fmla="*/ 156636 h 470"/>
                <a:gd name="T50" fmla="*/ 74912 w 462"/>
                <a:gd name="T51" fmla="*/ 180087 h 470"/>
                <a:gd name="T52" fmla="*/ 102394 w 462"/>
                <a:gd name="T53" fmla="*/ 207521 h 470"/>
                <a:gd name="T54" fmla="*/ 129876 w 462"/>
                <a:gd name="T55" fmla="*/ 180087 h 470"/>
                <a:gd name="T56" fmla="*/ 113919 w 462"/>
                <a:gd name="T57" fmla="*/ 156636 h 470"/>
                <a:gd name="T58" fmla="*/ 113919 w 462"/>
                <a:gd name="T59" fmla="*/ 109734 h 470"/>
                <a:gd name="T60" fmla="*/ 129876 w 462"/>
                <a:gd name="T61" fmla="*/ 113716 h 470"/>
                <a:gd name="T62" fmla="*/ 153369 w 462"/>
                <a:gd name="T63" fmla="*/ 113716 h 470"/>
                <a:gd name="T64" fmla="*/ 168884 w 462"/>
                <a:gd name="T65" fmla="*/ 129203 h 470"/>
                <a:gd name="T66" fmla="*/ 168884 w 462"/>
                <a:gd name="T67" fmla="*/ 156636 h 470"/>
                <a:gd name="T68" fmla="*/ 153369 w 462"/>
                <a:gd name="T69" fmla="*/ 180087 h 470"/>
                <a:gd name="T70" fmla="*/ 180852 w 462"/>
                <a:gd name="T71" fmla="*/ 207521 h 470"/>
                <a:gd name="T72" fmla="*/ 204345 w 462"/>
                <a:gd name="T73" fmla="*/ 180087 h 470"/>
                <a:gd name="T74" fmla="*/ 188387 w 462"/>
                <a:gd name="T75" fmla="*/ 156636 h 470"/>
                <a:gd name="T76" fmla="*/ 39451 w 462"/>
                <a:gd name="T77" fmla="*/ 180087 h 470"/>
                <a:gd name="T78" fmla="*/ 39451 w 462"/>
                <a:gd name="T79" fmla="*/ 180087 h 470"/>
                <a:gd name="T80" fmla="*/ 23493 w 462"/>
                <a:gd name="T81" fmla="*/ 195574 h 470"/>
                <a:gd name="T82" fmla="*/ 7979 w 462"/>
                <a:gd name="T83" fmla="*/ 180087 h 470"/>
                <a:gd name="T84" fmla="*/ 23493 w 462"/>
                <a:gd name="T85" fmla="*/ 164601 h 470"/>
                <a:gd name="T86" fmla="*/ 39451 w 462"/>
                <a:gd name="T87" fmla="*/ 180087 h 470"/>
                <a:gd name="T88" fmla="*/ 86880 w 462"/>
                <a:gd name="T89" fmla="*/ 26991 h 470"/>
                <a:gd name="T90" fmla="*/ 86880 w 462"/>
                <a:gd name="T91" fmla="*/ 26991 h 470"/>
                <a:gd name="T92" fmla="*/ 102394 w 462"/>
                <a:gd name="T93" fmla="*/ 11504 h 470"/>
                <a:gd name="T94" fmla="*/ 117908 w 462"/>
                <a:gd name="T95" fmla="*/ 26991 h 470"/>
                <a:gd name="T96" fmla="*/ 102394 w 462"/>
                <a:gd name="T97" fmla="*/ 42920 h 470"/>
                <a:gd name="T98" fmla="*/ 86880 w 462"/>
                <a:gd name="T99" fmla="*/ 26991 h 470"/>
                <a:gd name="T100" fmla="*/ 117908 w 462"/>
                <a:gd name="T101" fmla="*/ 180087 h 470"/>
                <a:gd name="T102" fmla="*/ 117908 w 462"/>
                <a:gd name="T103" fmla="*/ 180087 h 470"/>
                <a:gd name="T104" fmla="*/ 102394 w 462"/>
                <a:gd name="T105" fmla="*/ 195574 h 470"/>
                <a:gd name="T106" fmla="*/ 86880 w 462"/>
                <a:gd name="T107" fmla="*/ 180087 h 470"/>
                <a:gd name="T108" fmla="*/ 102394 w 462"/>
                <a:gd name="T109" fmla="*/ 164601 h 470"/>
                <a:gd name="T110" fmla="*/ 117908 w 462"/>
                <a:gd name="T111" fmla="*/ 180087 h 470"/>
                <a:gd name="T112" fmla="*/ 180852 w 462"/>
                <a:gd name="T113" fmla="*/ 195574 h 470"/>
                <a:gd name="T114" fmla="*/ 180852 w 462"/>
                <a:gd name="T115" fmla="*/ 195574 h 470"/>
                <a:gd name="T116" fmla="*/ 164894 w 462"/>
                <a:gd name="T117" fmla="*/ 180087 h 470"/>
                <a:gd name="T118" fmla="*/ 180852 w 462"/>
                <a:gd name="T119" fmla="*/ 164601 h 470"/>
                <a:gd name="T120" fmla="*/ 192377 w 462"/>
                <a:gd name="T121" fmla="*/ 180087 h 470"/>
                <a:gd name="T122" fmla="*/ 180852 w 462"/>
                <a:gd name="T123" fmla="*/ 195574 h 4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2" h="47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chemeClr val="bg1"/>
            </a:solidFill>
            <a:ln>
              <a:noFill/>
            </a:ln>
            <a:effectLst/>
          </p:spPr>
          <p:txBody>
            <a:bodyPr wrap="none" lIns="34290" tIns="17145" rIns="34290" bIns="17145" anchor="ctr"/>
            <a:lstStyle/>
            <a:p>
              <a:endParaRPr lang="en-US" dirty="0"/>
            </a:p>
          </p:txBody>
        </p:sp>
      </p:grpSp>
      <p:sp>
        <p:nvSpPr>
          <p:cNvPr id="49" name="Oval 48"/>
          <p:cNvSpPr/>
          <p:nvPr/>
        </p:nvSpPr>
        <p:spPr>
          <a:xfrm>
            <a:off x="1102151" y="5528011"/>
            <a:ext cx="425302" cy="425302"/>
          </a:xfrm>
          <a:prstGeom prst="ellipse">
            <a:avLst/>
          </a:prstGeom>
          <a:solidFill>
            <a:srgbClr val="1E9D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50" name="Freeform 160"/>
          <p:cNvSpPr>
            <a:spLocks noChangeAspect="1" noChangeArrowheads="1"/>
          </p:cNvSpPr>
          <p:nvPr/>
        </p:nvSpPr>
        <p:spPr bwMode="auto">
          <a:xfrm>
            <a:off x="1187447" y="5613126"/>
            <a:ext cx="256032" cy="220852"/>
          </a:xfrm>
          <a:custGeom>
            <a:avLst/>
            <a:gdLst>
              <a:gd name="T0" fmla="*/ 19849 w 461"/>
              <a:gd name="T1" fmla="*/ 55610 h 400"/>
              <a:gd name="T2" fmla="*/ 19849 w 461"/>
              <a:gd name="T3" fmla="*/ 55610 h 400"/>
              <a:gd name="T4" fmla="*/ 99696 w 461"/>
              <a:gd name="T5" fmla="*/ 47538 h 400"/>
              <a:gd name="T6" fmla="*/ 147965 w 461"/>
              <a:gd name="T7" fmla="*/ 63683 h 400"/>
              <a:gd name="T8" fmla="*/ 199843 w 461"/>
              <a:gd name="T9" fmla="*/ 39914 h 400"/>
              <a:gd name="T10" fmla="*/ 203452 w 461"/>
              <a:gd name="T11" fmla="*/ 23769 h 400"/>
              <a:gd name="T12" fmla="*/ 187663 w 461"/>
              <a:gd name="T13" fmla="*/ 23769 h 400"/>
              <a:gd name="T14" fmla="*/ 107816 w 461"/>
              <a:gd name="T15" fmla="*/ 27805 h 400"/>
              <a:gd name="T16" fmla="*/ 8120 w 461"/>
              <a:gd name="T17" fmla="*/ 39914 h 400"/>
              <a:gd name="T18" fmla="*/ 4060 w 461"/>
              <a:gd name="T19" fmla="*/ 55610 h 400"/>
              <a:gd name="T20" fmla="*/ 19849 w 461"/>
              <a:gd name="T21" fmla="*/ 55610 h 400"/>
              <a:gd name="T22" fmla="*/ 187663 w 461"/>
              <a:gd name="T23" fmla="*/ 79828 h 400"/>
              <a:gd name="T24" fmla="*/ 187663 w 461"/>
              <a:gd name="T25" fmla="*/ 79828 h 400"/>
              <a:gd name="T26" fmla="*/ 107816 w 461"/>
              <a:gd name="T27" fmla="*/ 87452 h 400"/>
              <a:gd name="T28" fmla="*/ 8120 w 461"/>
              <a:gd name="T29" fmla="*/ 95524 h 400"/>
              <a:gd name="T30" fmla="*/ 4060 w 461"/>
              <a:gd name="T31" fmla="*/ 111221 h 400"/>
              <a:gd name="T32" fmla="*/ 19849 w 461"/>
              <a:gd name="T33" fmla="*/ 111221 h 400"/>
              <a:gd name="T34" fmla="*/ 99696 w 461"/>
              <a:gd name="T35" fmla="*/ 107633 h 400"/>
              <a:gd name="T36" fmla="*/ 147965 w 461"/>
              <a:gd name="T37" fmla="*/ 123329 h 400"/>
              <a:gd name="T38" fmla="*/ 199843 w 461"/>
              <a:gd name="T39" fmla="*/ 99560 h 400"/>
              <a:gd name="T40" fmla="*/ 203452 w 461"/>
              <a:gd name="T41" fmla="*/ 83864 h 400"/>
              <a:gd name="T42" fmla="*/ 187663 w 461"/>
              <a:gd name="T43" fmla="*/ 79828 h 400"/>
              <a:gd name="T44" fmla="*/ 187663 w 461"/>
              <a:gd name="T45" fmla="*/ 135438 h 400"/>
              <a:gd name="T46" fmla="*/ 187663 w 461"/>
              <a:gd name="T47" fmla="*/ 135438 h 400"/>
              <a:gd name="T48" fmla="*/ 107816 w 461"/>
              <a:gd name="T49" fmla="*/ 143062 h 400"/>
              <a:gd name="T50" fmla="*/ 8120 w 461"/>
              <a:gd name="T51" fmla="*/ 151134 h 400"/>
              <a:gd name="T52" fmla="*/ 4060 w 461"/>
              <a:gd name="T53" fmla="*/ 166831 h 400"/>
              <a:gd name="T54" fmla="*/ 19849 w 461"/>
              <a:gd name="T55" fmla="*/ 170867 h 400"/>
              <a:gd name="T56" fmla="*/ 99696 w 461"/>
              <a:gd name="T57" fmla="*/ 162795 h 400"/>
              <a:gd name="T58" fmla="*/ 147965 w 461"/>
              <a:gd name="T59" fmla="*/ 178940 h 400"/>
              <a:gd name="T60" fmla="*/ 199843 w 461"/>
              <a:gd name="T61" fmla="*/ 155171 h 400"/>
              <a:gd name="T62" fmla="*/ 203452 w 461"/>
              <a:gd name="T63" fmla="*/ 139026 h 400"/>
              <a:gd name="T64" fmla="*/ 187663 w 461"/>
              <a:gd name="T65" fmla="*/ 135438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spTree>
    <p:extLst>
      <p:ext uri="{BB962C8B-B14F-4D97-AF65-F5344CB8AC3E}">
        <p14:creationId xmlns:p14="http://schemas.microsoft.com/office/powerpoint/2010/main" val="13626733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7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12">
                                            <p:txEl>
                                              <p:pRg st="0" end="0"/>
                                            </p:txEl>
                                          </p:spTgt>
                                        </p:tgtEl>
                                      </p:cBhvr>
                                    </p:animEffect>
                                  </p:childTnLst>
                                </p:cTn>
                              </p:par>
                              <p:par>
                                <p:cTn id="9" presetID="12" presetClass="entr" presetSubtype="4" fill="hold" nodeType="withEffect">
                                  <p:stCondLst>
                                    <p:cond delay="25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700"/>
                                        <p:tgtEl>
                                          <p:spTgt spid="12">
                                            <p:txEl>
                                              <p:pRg st="1" end="1"/>
                                            </p:txEl>
                                          </p:spTgt>
                                        </p:tgtEl>
                                        <p:attrNameLst>
                                          <p:attrName>ppt_y</p:attrName>
                                        </p:attrNameLst>
                                      </p:cBhvr>
                                      <p:tavLst>
                                        <p:tav tm="0">
                                          <p:val>
                                            <p:strVal val="#ppt_y+#ppt_h*1.125000"/>
                                          </p:val>
                                        </p:tav>
                                        <p:tav tm="100000">
                                          <p:val>
                                            <p:strVal val="#ppt_y"/>
                                          </p:val>
                                        </p:tav>
                                      </p:tavLst>
                                    </p:anim>
                                    <p:animEffect transition="in" filter="wipe(up)">
                                      <p:cBhvr>
                                        <p:cTn id="12" dur="700"/>
                                        <p:tgtEl>
                                          <p:spTgt spid="12">
                                            <p:txEl>
                                              <p:pRg st="1" end="1"/>
                                            </p:txEl>
                                          </p:spTgt>
                                        </p:tgtEl>
                                      </p:cBhvr>
                                    </p:animEffect>
                                  </p:childTnLst>
                                </p:cTn>
                              </p:par>
                            </p:childTnLst>
                          </p:cTn>
                        </p:par>
                        <p:par>
                          <p:cTn id="13" fill="hold">
                            <p:stCondLst>
                              <p:cond delay="95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700" fill="hold"/>
                                        <p:tgtEl>
                                          <p:spTgt spid="15"/>
                                        </p:tgtEl>
                                        <p:attrNameLst>
                                          <p:attrName>ppt_x</p:attrName>
                                        </p:attrNameLst>
                                      </p:cBhvr>
                                      <p:tavLst>
                                        <p:tav tm="0">
                                          <p:val>
                                            <p:strVal val="#ppt_x"/>
                                          </p:val>
                                        </p:tav>
                                        <p:tav tm="100000">
                                          <p:val>
                                            <p:strVal val="#ppt_x"/>
                                          </p:val>
                                        </p:tav>
                                      </p:tavLst>
                                    </p:anim>
                                    <p:anim calcmode="lin" valueType="num">
                                      <p:cBhvr additive="base">
                                        <p:cTn id="17" dur="700" fill="hold"/>
                                        <p:tgtEl>
                                          <p:spTgt spid="15"/>
                                        </p:tgtEl>
                                        <p:attrNameLst>
                                          <p:attrName>ppt_y</p:attrName>
                                        </p:attrNameLst>
                                      </p:cBhvr>
                                      <p:tavLst>
                                        <p:tav tm="0">
                                          <p:val>
                                            <p:strVal val="1+#ppt_h/2"/>
                                          </p:val>
                                        </p:tav>
                                        <p:tav tm="100000">
                                          <p:val>
                                            <p:strVal val="#ppt_y"/>
                                          </p:val>
                                        </p:tav>
                                      </p:tavLst>
                                    </p:anim>
                                  </p:childTnLst>
                                </p:cTn>
                              </p:par>
                              <p:par>
                                <p:cTn id="18" presetID="12" presetClass="entr" presetSubtype="4" fill="hold" nodeType="withEffect">
                                  <p:stCondLst>
                                    <p:cond delay="25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700"/>
                                        <p:tgtEl>
                                          <p:spTgt spid="31"/>
                                        </p:tgtEl>
                                        <p:attrNameLst>
                                          <p:attrName>ppt_y</p:attrName>
                                        </p:attrNameLst>
                                      </p:cBhvr>
                                      <p:tavLst>
                                        <p:tav tm="0">
                                          <p:val>
                                            <p:strVal val="#ppt_y+#ppt_h*1.125000"/>
                                          </p:val>
                                        </p:tav>
                                        <p:tav tm="100000">
                                          <p:val>
                                            <p:strVal val="#ppt_y"/>
                                          </p:val>
                                        </p:tav>
                                      </p:tavLst>
                                    </p:anim>
                                    <p:animEffect transition="in" filter="wipe(up)">
                                      <p:cBhvr>
                                        <p:cTn id="21" dur="700"/>
                                        <p:tgtEl>
                                          <p:spTgt spid="31"/>
                                        </p:tgtEl>
                                      </p:cBhvr>
                                    </p:animEffect>
                                  </p:childTnLst>
                                </p:cTn>
                              </p:par>
                              <p:par>
                                <p:cTn id="22" presetID="12" presetClass="entr" presetSubtype="4" fill="hold" nodeType="withEffect">
                                  <p:stCondLst>
                                    <p:cond delay="25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700"/>
                                        <p:tgtEl>
                                          <p:spTgt spid="35"/>
                                        </p:tgtEl>
                                        <p:attrNameLst>
                                          <p:attrName>ppt_y</p:attrName>
                                        </p:attrNameLst>
                                      </p:cBhvr>
                                      <p:tavLst>
                                        <p:tav tm="0">
                                          <p:val>
                                            <p:strVal val="#ppt_y+#ppt_h*1.125000"/>
                                          </p:val>
                                        </p:tav>
                                        <p:tav tm="100000">
                                          <p:val>
                                            <p:strVal val="#ppt_y"/>
                                          </p:val>
                                        </p:tav>
                                      </p:tavLst>
                                    </p:anim>
                                    <p:animEffect transition="in" filter="wipe(up)">
                                      <p:cBhvr>
                                        <p:cTn id="25" dur="700"/>
                                        <p:tgtEl>
                                          <p:spTgt spid="35"/>
                                        </p:tgtEl>
                                      </p:cBhvr>
                                    </p:animEffect>
                                  </p:childTnLst>
                                </p:cTn>
                              </p:par>
                              <p:par>
                                <p:cTn id="26" presetID="12" presetClass="entr" presetSubtype="4" fill="hold" nodeType="withEffect">
                                  <p:stCondLst>
                                    <p:cond delay="25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700"/>
                                        <p:tgtEl>
                                          <p:spTgt spid="39"/>
                                        </p:tgtEl>
                                        <p:attrNameLst>
                                          <p:attrName>ppt_y</p:attrName>
                                        </p:attrNameLst>
                                      </p:cBhvr>
                                      <p:tavLst>
                                        <p:tav tm="0">
                                          <p:val>
                                            <p:strVal val="#ppt_y+#ppt_h*1.125000"/>
                                          </p:val>
                                        </p:tav>
                                        <p:tav tm="100000">
                                          <p:val>
                                            <p:strVal val="#ppt_y"/>
                                          </p:val>
                                        </p:tav>
                                      </p:tavLst>
                                    </p:anim>
                                    <p:animEffect transition="in" filter="wipe(up)">
                                      <p:cBhvr>
                                        <p:cTn id="29"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prstGeom prst="rect">
            <a:avLst/>
          </a:prstGeom>
        </p:spPr>
        <p:txBody>
          <a:bodyPr/>
          <a:lstStyle/>
          <a:p>
            <a:r>
              <a:rPr lang="en-US" dirty="0" smtClean="0">
                <a:latin typeface="Lato Semibold" panose="020F0502020204030203" pitchFamily="34" charset="0"/>
                <a:ea typeface="Lato Semibold" panose="020F0502020204030203" pitchFamily="34" charset="0"/>
                <a:cs typeface="Lato Semibold" panose="020F0502020204030203" pitchFamily="34" charset="0"/>
              </a:rPr>
              <a:t>Statistical Forecast Methods - Performance</a:t>
            </a:r>
            <a:endParaRPr lang="en-US"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5" name="Text Placeholder 4"/>
          <p:cNvSpPr>
            <a:spLocks noGrp="1"/>
          </p:cNvSpPr>
          <p:nvPr>
            <p:ph type="body" sz="quarter" idx="11"/>
          </p:nvPr>
        </p:nvSpPr>
        <p:spPr>
          <a:prstGeom prst="rect">
            <a:avLst/>
          </a:prstGeom>
        </p:spPr>
        <p:txBody>
          <a:bodyPr/>
          <a:lstStyle/>
          <a:p>
            <a:r>
              <a:rPr lang="en-US" dirty="0" smtClean="0">
                <a:latin typeface="Lato Light" panose="020F0502020204030203" pitchFamily="34" charset="0"/>
                <a:ea typeface="Lato Light" panose="020F0502020204030203" pitchFamily="34" charset="0"/>
                <a:cs typeface="Lato Light" panose="020F0502020204030203" pitchFamily="34" charset="0"/>
              </a:rPr>
              <a:t>Accuracy calculated from a weighted MAPE at an AG level.</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57" name="Marcador de texto 7"/>
          <p:cNvSpPr txBox="1">
            <a:spLocks/>
          </p:cNvSpPr>
          <p:nvPr/>
        </p:nvSpPr>
        <p:spPr>
          <a:xfrm>
            <a:off x="6412409" y="1728086"/>
            <a:ext cx="2970740" cy="884485"/>
          </a:xfrm>
          <a:prstGeom prst="rect">
            <a:avLst/>
          </a:prstGeom>
        </p:spPr>
        <p:txBody>
          <a:bodyPr tIns="0" bIns="0" anchor="ctr"/>
          <a:lstStyle>
            <a:lvl1pPr marL="0" indent="0" algn="ctr" defTabSz="2416581" rtl="0" eaLnBrk="1" latinLnBrk="0" hangingPunct="1">
              <a:spcBef>
                <a:spcPts val="0"/>
              </a:spcBef>
              <a:spcAft>
                <a:spcPts val="0"/>
              </a:spcAft>
              <a:buFont typeface="Arial" pitchFamily="34" charset="0"/>
              <a:buNone/>
              <a:defRPr lang="es-ES" sz="6000" b="0" kern="1200" spc="600" dirty="0">
                <a:solidFill>
                  <a:schemeClr val="bg1"/>
                </a:solidFill>
                <a:latin typeface="Roboto Condensed" panose="02000000000000000000" pitchFamily="2" charset="0"/>
                <a:ea typeface="Roboto Condensed" panose="02000000000000000000" pitchFamily="2" charset="0"/>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l"/>
            <a:r>
              <a:rPr lang="es-MX" sz="4800" spc="0" dirty="0">
                <a:solidFill>
                  <a:srgbClr val="EC4371"/>
                </a:solidFill>
                <a:latin typeface="Futura Md BT Medium"/>
                <a:ea typeface="Open Sans Extrabold" panose="020B0906030804020204" pitchFamily="34" charset="0"/>
                <a:cs typeface="Futura Md BT Medium"/>
              </a:rPr>
              <a:t>+ </a:t>
            </a:r>
            <a:r>
              <a:rPr lang="es-MX" sz="4800" spc="0" dirty="0" smtClean="0">
                <a:solidFill>
                  <a:srgbClr val="EC4371"/>
                </a:solidFill>
                <a:latin typeface="Futura Md BT Medium"/>
                <a:ea typeface="Open Sans Extrabold" panose="020B0906030804020204" pitchFamily="34" charset="0"/>
                <a:cs typeface="Futura Md BT Medium"/>
              </a:rPr>
              <a:t>88%</a:t>
            </a:r>
            <a:endParaRPr lang="es-SV" sz="7200" spc="0" baseline="30000" dirty="0">
              <a:solidFill>
                <a:srgbClr val="EC4371"/>
              </a:solidFill>
              <a:latin typeface="Futura Md BT Medium"/>
              <a:ea typeface="Open Sans Extrabold" panose="020B0906030804020204" pitchFamily="34" charset="0"/>
              <a:cs typeface="Futura Md BT Medium"/>
            </a:endParaRPr>
          </a:p>
        </p:txBody>
      </p:sp>
      <p:sp>
        <p:nvSpPr>
          <p:cNvPr id="53" name="Textbox 1"/>
          <p:cNvSpPr/>
          <p:nvPr/>
        </p:nvSpPr>
        <p:spPr>
          <a:xfrm>
            <a:off x="6445309" y="2522607"/>
            <a:ext cx="4889441" cy="612847"/>
          </a:xfrm>
          <a:prstGeom prst="rect">
            <a:avLst/>
          </a:prstGeom>
        </p:spPr>
        <p:txBody>
          <a:bodyPr wrap="square" lIns="121018" tIns="60509" rIns="121018" bIns="60509">
            <a:spAutoFit/>
          </a:bodyPr>
          <a:lstStyle/>
          <a:p>
            <a:pPr>
              <a:lnSpc>
                <a:spcPct val="12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Highest Accuracy is observed in </a:t>
            </a:r>
            <a:r>
              <a:rPr lang="en-US" sz="1400" dirty="0" smtClean="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rPr>
              <a:t>Neural Networks</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which was applied along with </a:t>
            </a:r>
            <a:r>
              <a:rPr lang="en-US" sz="1400" dirty="0" smtClean="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rPr>
              <a:t>Seasonal Decomposition.</a:t>
            </a:r>
            <a:endParaRPr lang="en-US" sz="1400" dirty="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7422" y="1726464"/>
            <a:ext cx="5888747" cy="3810366"/>
          </a:xfrm>
          <a:prstGeom prst="rect">
            <a:avLst/>
          </a:prstGeom>
        </p:spPr>
      </p:pic>
      <p:sp>
        <p:nvSpPr>
          <p:cNvPr id="55" name="Marcador de texto 7"/>
          <p:cNvSpPr txBox="1">
            <a:spLocks/>
          </p:cNvSpPr>
          <p:nvPr/>
        </p:nvSpPr>
        <p:spPr>
          <a:xfrm>
            <a:off x="6445309" y="3058070"/>
            <a:ext cx="2970740" cy="884485"/>
          </a:xfrm>
          <a:prstGeom prst="rect">
            <a:avLst/>
          </a:prstGeom>
        </p:spPr>
        <p:txBody>
          <a:bodyPr tIns="0" bIns="0" anchor="ctr"/>
          <a:lstStyle>
            <a:lvl1pPr marL="0" indent="0" algn="ctr" defTabSz="2416581" rtl="0" eaLnBrk="1" latinLnBrk="0" hangingPunct="1">
              <a:spcBef>
                <a:spcPts val="0"/>
              </a:spcBef>
              <a:spcAft>
                <a:spcPts val="0"/>
              </a:spcAft>
              <a:buFont typeface="Arial" pitchFamily="34" charset="0"/>
              <a:buNone/>
              <a:defRPr lang="es-ES" sz="6000" b="0" kern="1200" spc="600" dirty="0">
                <a:solidFill>
                  <a:schemeClr val="bg1"/>
                </a:solidFill>
                <a:latin typeface="Roboto Condensed" panose="02000000000000000000" pitchFamily="2" charset="0"/>
                <a:ea typeface="Roboto Condensed" panose="02000000000000000000" pitchFamily="2" charset="0"/>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l"/>
            <a:r>
              <a:rPr lang="es-MX" sz="4800" spc="0" dirty="0">
                <a:solidFill>
                  <a:srgbClr val="E98300"/>
                </a:solidFill>
                <a:latin typeface="Futura Md BT Medium"/>
                <a:ea typeface="Open Sans Extrabold" panose="020B0906030804020204" pitchFamily="34" charset="0"/>
                <a:cs typeface="Futura Md BT Medium"/>
              </a:rPr>
              <a:t>+ </a:t>
            </a:r>
            <a:r>
              <a:rPr lang="es-MX" sz="4800" spc="0" dirty="0" smtClean="0">
                <a:solidFill>
                  <a:srgbClr val="E98300"/>
                </a:solidFill>
                <a:latin typeface="Futura Md BT Medium"/>
                <a:ea typeface="Open Sans Extrabold" panose="020B0906030804020204" pitchFamily="34" charset="0"/>
                <a:cs typeface="Futura Md BT Medium"/>
              </a:rPr>
              <a:t>83%</a:t>
            </a:r>
            <a:endParaRPr lang="es-SV" sz="7200" spc="0" baseline="30000" dirty="0">
              <a:solidFill>
                <a:srgbClr val="E98300"/>
              </a:solidFill>
              <a:latin typeface="Futura Md BT Medium"/>
              <a:ea typeface="Open Sans Extrabold" panose="020B0906030804020204" pitchFamily="34" charset="0"/>
              <a:cs typeface="Futura Md BT Medium"/>
            </a:endParaRPr>
          </a:p>
        </p:txBody>
      </p:sp>
      <p:sp>
        <p:nvSpPr>
          <p:cNvPr id="56" name="Textbox 1"/>
          <p:cNvSpPr/>
          <p:nvPr/>
        </p:nvSpPr>
        <p:spPr>
          <a:xfrm>
            <a:off x="6478209" y="3852591"/>
            <a:ext cx="4889441" cy="1156329"/>
          </a:xfrm>
          <a:prstGeom prst="rect">
            <a:avLst/>
          </a:prstGeom>
        </p:spPr>
        <p:txBody>
          <a:bodyPr wrap="square" lIns="121018" tIns="60509" rIns="121018" bIns="60509">
            <a:spAutoFit/>
          </a:bodyPr>
          <a:lstStyle/>
          <a:p>
            <a:pPr>
              <a:lnSpc>
                <a:spcPct val="120000"/>
              </a:lnSpc>
            </a:pPr>
            <a:r>
              <a:rPr lang="en-US" sz="1400" dirty="0" smtClean="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rPr>
              <a:t>Exponential Smoothing </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applied along with </a:t>
            </a:r>
            <a:r>
              <a:rPr lang="en-US" sz="1400" dirty="0" smtClean="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rPr>
              <a:t>Seasonal Decomposition </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also showed a good accuracy. This is much less complex and can be explained more easily than Neural Networks.</a:t>
            </a: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9" name="Marcador de texto 7"/>
          <p:cNvSpPr txBox="1">
            <a:spLocks/>
          </p:cNvSpPr>
          <p:nvPr/>
        </p:nvSpPr>
        <p:spPr>
          <a:xfrm>
            <a:off x="6478209" y="4931536"/>
            <a:ext cx="2970740" cy="884485"/>
          </a:xfrm>
          <a:prstGeom prst="rect">
            <a:avLst/>
          </a:prstGeom>
        </p:spPr>
        <p:txBody>
          <a:bodyPr tIns="0" bIns="0" anchor="ctr"/>
          <a:lstStyle>
            <a:lvl1pPr marL="0" indent="0" algn="ctr" defTabSz="2416581" rtl="0" eaLnBrk="1" latinLnBrk="0" hangingPunct="1">
              <a:spcBef>
                <a:spcPts val="0"/>
              </a:spcBef>
              <a:spcAft>
                <a:spcPts val="0"/>
              </a:spcAft>
              <a:buFont typeface="Arial" pitchFamily="34" charset="0"/>
              <a:buNone/>
              <a:defRPr lang="es-ES" sz="6000" b="0" kern="1200" spc="600" dirty="0">
                <a:solidFill>
                  <a:schemeClr val="bg1"/>
                </a:solidFill>
                <a:latin typeface="Roboto Condensed" panose="02000000000000000000" pitchFamily="2" charset="0"/>
                <a:ea typeface="Roboto Condensed" panose="02000000000000000000" pitchFamily="2" charset="0"/>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l"/>
            <a:r>
              <a:rPr lang="es-MX" sz="4800" spc="0" dirty="0">
                <a:solidFill>
                  <a:srgbClr val="003478"/>
                </a:solidFill>
                <a:latin typeface="Futura Md BT Medium"/>
                <a:ea typeface="Open Sans Extrabold" panose="020B0906030804020204" pitchFamily="34" charset="0"/>
                <a:cs typeface="Futura Md BT Medium"/>
              </a:rPr>
              <a:t>+ </a:t>
            </a:r>
            <a:r>
              <a:rPr lang="es-MX" sz="4800" spc="0" dirty="0" smtClean="0">
                <a:solidFill>
                  <a:srgbClr val="003478"/>
                </a:solidFill>
                <a:latin typeface="Futura Md BT Medium"/>
                <a:ea typeface="Open Sans Extrabold" panose="020B0906030804020204" pitchFamily="34" charset="0"/>
                <a:cs typeface="Futura Md BT Medium"/>
              </a:rPr>
              <a:t>68%</a:t>
            </a:r>
            <a:endParaRPr lang="es-SV" sz="7200" spc="0" baseline="30000" dirty="0">
              <a:solidFill>
                <a:srgbClr val="003478"/>
              </a:solidFill>
              <a:latin typeface="Futura Md BT Medium"/>
              <a:ea typeface="Open Sans Extrabold" panose="020B0906030804020204" pitchFamily="34" charset="0"/>
              <a:cs typeface="Futura Md BT Medium"/>
            </a:endParaRPr>
          </a:p>
        </p:txBody>
      </p:sp>
      <p:sp>
        <p:nvSpPr>
          <p:cNvPr id="60" name="Textbox 1"/>
          <p:cNvSpPr/>
          <p:nvPr/>
        </p:nvSpPr>
        <p:spPr>
          <a:xfrm>
            <a:off x="6511109" y="5726057"/>
            <a:ext cx="4889441" cy="612847"/>
          </a:xfrm>
          <a:prstGeom prst="rect">
            <a:avLst/>
          </a:prstGeom>
        </p:spPr>
        <p:txBody>
          <a:bodyPr wrap="square" lIns="121018" tIns="60509" rIns="121018" bIns="60509">
            <a:spAutoFit/>
          </a:bodyPr>
          <a:lstStyle/>
          <a:p>
            <a:pPr>
              <a:lnSpc>
                <a:spcPct val="12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The </a:t>
            </a:r>
            <a:r>
              <a:rPr lang="en-US" sz="1400" dirty="0" smtClean="0">
                <a:solidFill>
                  <a:schemeClr val="tx1">
                    <a:lumMod val="65000"/>
                    <a:lumOff val="35000"/>
                  </a:schemeClr>
                </a:solidFill>
                <a:latin typeface="Lato Semibold" panose="020F0502020204030203" pitchFamily="34" charset="0"/>
                <a:ea typeface="Lato Semibold" panose="020F0502020204030203" pitchFamily="34" charset="0"/>
                <a:cs typeface="Lato Semibold" panose="020F0502020204030203" pitchFamily="34" charset="0"/>
              </a:rPr>
              <a:t>benchmark score </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of the existing method (Seasonal Naïve with Growth)</a:t>
            </a: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9518241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00" fill="hold"/>
                                        <p:tgtEl>
                                          <p:spTgt spid="57"/>
                                        </p:tgtEl>
                                        <p:attrNameLst>
                                          <p:attrName>ppt_x</p:attrName>
                                        </p:attrNameLst>
                                      </p:cBhvr>
                                      <p:tavLst>
                                        <p:tav tm="0">
                                          <p:val>
                                            <p:strVal val="1+#ppt_w/2"/>
                                          </p:val>
                                        </p:tav>
                                        <p:tav tm="100000">
                                          <p:val>
                                            <p:strVal val="#ppt_x"/>
                                          </p:val>
                                        </p:tav>
                                      </p:tavLst>
                                    </p:anim>
                                    <p:anim calcmode="lin" valueType="num">
                                      <p:cBhvr additive="base">
                                        <p:cTn id="8" dur="7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25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700" fill="hold"/>
                                        <p:tgtEl>
                                          <p:spTgt spid="53"/>
                                        </p:tgtEl>
                                        <p:attrNameLst>
                                          <p:attrName>ppt_x</p:attrName>
                                        </p:attrNameLst>
                                      </p:cBhvr>
                                      <p:tavLst>
                                        <p:tav tm="0">
                                          <p:val>
                                            <p:strVal val="1+#ppt_w/2"/>
                                          </p:val>
                                        </p:tav>
                                        <p:tav tm="100000">
                                          <p:val>
                                            <p:strVal val="#ppt_x"/>
                                          </p:val>
                                        </p:tav>
                                      </p:tavLst>
                                    </p:anim>
                                    <p:anim calcmode="lin" valueType="num">
                                      <p:cBhvr additive="base">
                                        <p:cTn id="12" dur="700" fill="hold"/>
                                        <p:tgtEl>
                                          <p:spTgt spid="53"/>
                                        </p:tgtEl>
                                        <p:attrNameLst>
                                          <p:attrName>ppt_y</p:attrName>
                                        </p:attrNameLst>
                                      </p:cBhvr>
                                      <p:tavLst>
                                        <p:tav tm="0">
                                          <p:val>
                                            <p:strVal val="#ppt_y"/>
                                          </p:val>
                                        </p:tav>
                                        <p:tav tm="100000">
                                          <p:val>
                                            <p:strVal val="#ppt_y"/>
                                          </p:val>
                                        </p:tav>
                                      </p:tavLst>
                                    </p:anim>
                                  </p:childTnLst>
                                </p:cTn>
                              </p:par>
                            </p:childTnLst>
                          </p:cTn>
                        </p:par>
                        <p:par>
                          <p:cTn id="13" fill="hold">
                            <p:stCondLst>
                              <p:cond delay="950"/>
                            </p:stCondLst>
                            <p:childTnLst>
                              <p:par>
                                <p:cTn id="14" presetID="2" presetClass="entr" presetSubtype="2" decel="5000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700" fill="hold"/>
                                        <p:tgtEl>
                                          <p:spTgt spid="55"/>
                                        </p:tgtEl>
                                        <p:attrNameLst>
                                          <p:attrName>ppt_x</p:attrName>
                                        </p:attrNameLst>
                                      </p:cBhvr>
                                      <p:tavLst>
                                        <p:tav tm="0">
                                          <p:val>
                                            <p:strVal val="1+#ppt_w/2"/>
                                          </p:val>
                                        </p:tav>
                                        <p:tav tm="100000">
                                          <p:val>
                                            <p:strVal val="#ppt_x"/>
                                          </p:val>
                                        </p:tav>
                                      </p:tavLst>
                                    </p:anim>
                                    <p:anim calcmode="lin" valueType="num">
                                      <p:cBhvr additive="base">
                                        <p:cTn id="17" dur="700" fill="hold"/>
                                        <p:tgtEl>
                                          <p:spTgt spid="55"/>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50"/>
                                  </p:stCondLst>
                                  <p:childTnLst>
                                    <p:set>
                                      <p:cBhvr>
                                        <p:cTn id="19" dur="1" fill="hold">
                                          <p:stCondLst>
                                            <p:cond delay="0"/>
                                          </p:stCondLst>
                                        </p:cTn>
                                        <p:tgtEl>
                                          <p:spTgt spid="56"/>
                                        </p:tgtEl>
                                        <p:attrNameLst>
                                          <p:attrName>style.visibility</p:attrName>
                                        </p:attrNameLst>
                                      </p:cBhvr>
                                      <p:to>
                                        <p:strVal val="visible"/>
                                      </p:to>
                                    </p:set>
                                    <p:anim calcmode="lin" valueType="num">
                                      <p:cBhvr additive="base">
                                        <p:cTn id="20" dur="700" fill="hold"/>
                                        <p:tgtEl>
                                          <p:spTgt spid="56"/>
                                        </p:tgtEl>
                                        <p:attrNameLst>
                                          <p:attrName>ppt_x</p:attrName>
                                        </p:attrNameLst>
                                      </p:cBhvr>
                                      <p:tavLst>
                                        <p:tav tm="0">
                                          <p:val>
                                            <p:strVal val="1+#ppt_w/2"/>
                                          </p:val>
                                        </p:tav>
                                        <p:tav tm="100000">
                                          <p:val>
                                            <p:strVal val="#ppt_x"/>
                                          </p:val>
                                        </p:tav>
                                      </p:tavLst>
                                    </p:anim>
                                    <p:anim calcmode="lin" valueType="num">
                                      <p:cBhvr additive="base">
                                        <p:cTn id="21" dur="700" fill="hold"/>
                                        <p:tgtEl>
                                          <p:spTgt spid="56"/>
                                        </p:tgtEl>
                                        <p:attrNameLst>
                                          <p:attrName>ppt_y</p:attrName>
                                        </p:attrNameLst>
                                      </p:cBhvr>
                                      <p:tavLst>
                                        <p:tav tm="0">
                                          <p:val>
                                            <p:strVal val="#ppt_y"/>
                                          </p:val>
                                        </p:tav>
                                        <p:tav tm="100000">
                                          <p:val>
                                            <p:strVal val="#ppt_y"/>
                                          </p:val>
                                        </p:tav>
                                      </p:tavLst>
                                    </p:anim>
                                  </p:childTnLst>
                                </p:cTn>
                              </p:par>
                            </p:childTnLst>
                          </p:cTn>
                        </p:par>
                        <p:par>
                          <p:cTn id="22" fill="hold">
                            <p:stCondLst>
                              <p:cond delay="1900"/>
                            </p:stCondLst>
                            <p:childTnLst>
                              <p:par>
                                <p:cTn id="23" presetID="2" presetClass="entr" presetSubtype="2" decel="50000"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700" fill="hold"/>
                                        <p:tgtEl>
                                          <p:spTgt spid="59"/>
                                        </p:tgtEl>
                                        <p:attrNameLst>
                                          <p:attrName>ppt_x</p:attrName>
                                        </p:attrNameLst>
                                      </p:cBhvr>
                                      <p:tavLst>
                                        <p:tav tm="0">
                                          <p:val>
                                            <p:strVal val="1+#ppt_w/2"/>
                                          </p:val>
                                        </p:tav>
                                        <p:tav tm="100000">
                                          <p:val>
                                            <p:strVal val="#ppt_x"/>
                                          </p:val>
                                        </p:tav>
                                      </p:tavLst>
                                    </p:anim>
                                    <p:anim calcmode="lin" valueType="num">
                                      <p:cBhvr additive="base">
                                        <p:cTn id="26" dur="700" fill="hold"/>
                                        <p:tgtEl>
                                          <p:spTgt spid="59"/>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25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700" fill="hold"/>
                                        <p:tgtEl>
                                          <p:spTgt spid="60"/>
                                        </p:tgtEl>
                                        <p:attrNameLst>
                                          <p:attrName>ppt_x</p:attrName>
                                        </p:attrNameLst>
                                      </p:cBhvr>
                                      <p:tavLst>
                                        <p:tav tm="0">
                                          <p:val>
                                            <p:strVal val="1+#ppt_w/2"/>
                                          </p:val>
                                        </p:tav>
                                        <p:tav tm="100000">
                                          <p:val>
                                            <p:strVal val="#ppt_x"/>
                                          </p:val>
                                        </p:tav>
                                      </p:tavLst>
                                    </p:anim>
                                    <p:anim calcmode="lin" valueType="num">
                                      <p:cBhvr additive="base">
                                        <p:cTn id="30" dur="7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3" grpId="0"/>
      <p:bldP spid="55" grpId="0"/>
      <p:bldP spid="56"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smtClean="0">
                <a:solidFill>
                  <a:schemeClr val="accent4"/>
                </a:solidFill>
                <a:latin typeface="Lato Semibold" panose="020F0502020204030203" pitchFamily="34" charset="0"/>
                <a:ea typeface="Lato Semibold" panose="020F0502020204030203" pitchFamily="34" charset="0"/>
                <a:cs typeface="Lato Semibold" panose="020F0502020204030203" pitchFamily="34" charset="0"/>
              </a:rPr>
              <a:t>Statistical Forecasting Methods vs Complexity</a:t>
            </a:r>
            <a:endParaRPr lang="en-US" dirty="0">
              <a:solidFill>
                <a:schemeClr val="accent4"/>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7" name="Text Placeholder 26"/>
          <p:cNvSpPr>
            <a:spLocks noGrp="1"/>
          </p:cNvSpPr>
          <p:nvPr>
            <p:ph type="body" sz="quarter" idx="11"/>
          </p:nvPr>
        </p:nvSpPr>
        <p:spPr/>
        <p:txBody>
          <a:bodyPr/>
          <a:lstStyle/>
          <a:p>
            <a:r>
              <a:rPr lang="en-US" dirty="0">
                <a:latin typeface="Lato Light" panose="020F0502020204030203" pitchFamily="34" charset="0"/>
                <a:ea typeface="Lato Light" panose="020F0502020204030203" pitchFamily="34" charset="0"/>
                <a:cs typeface="Lato Light" panose="020F0502020204030203" pitchFamily="34" charset="0"/>
              </a:rPr>
              <a:t>A comparison of different methodologies along with the complexity involved.</a:t>
            </a: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11385" y="1602377"/>
            <a:ext cx="6777439" cy="4385402"/>
          </a:xfrm>
          <a:prstGeom prst="rect">
            <a:avLst/>
          </a:prstGeom>
        </p:spPr>
      </p:pic>
      <p:sp>
        <p:nvSpPr>
          <p:cNvPr id="46" name="Rectangle 45"/>
          <p:cNvSpPr/>
          <p:nvPr/>
        </p:nvSpPr>
        <p:spPr>
          <a:xfrm>
            <a:off x="-1" y="1745252"/>
            <a:ext cx="4848225" cy="4385401"/>
          </a:xfrm>
          <a:prstGeom prst="rect">
            <a:avLst/>
          </a:prstGeom>
          <a:gradFill>
            <a:gsLst>
              <a:gs pos="0">
                <a:srgbClr val="156570">
                  <a:alpha val="65000"/>
                </a:srgbClr>
              </a:gs>
              <a:gs pos="100000">
                <a:srgbClr val="1E9D8B"/>
              </a:gs>
            </a:gsLst>
            <a:lin ang="2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Title 3"/>
          <p:cNvSpPr txBox="1">
            <a:spLocks/>
          </p:cNvSpPr>
          <p:nvPr/>
        </p:nvSpPr>
        <p:spPr>
          <a:xfrm>
            <a:off x="190499" y="2413855"/>
            <a:ext cx="4184575" cy="294872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10000"/>
              </a:lnSpc>
            </a:pPr>
            <a:r>
              <a:rPr lang="en-US" sz="2000" b="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Advanced Machine Learning models provide better forecast accuracies, but because of the complexity involved, adoption of the methods may be less.</a:t>
            </a:r>
          </a:p>
          <a:p>
            <a:pPr>
              <a:lnSpc>
                <a:spcPct val="110000"/>
              </a:lnSpc>
            </a:pPr>
            <a:endParaRPr lang="en-US" sz="2000" b="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nSpc>
                <a:spcPct val="110000"/>
              </a:lnSpc>
            </a:pPr>
            <a:endParaRPr lang="en-US" sz="2000" b="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nSpc>
                <a:spcPct val="110000"/>
              </a:lnSpc>
            </a:pPr>
            <a:r>
              <a:rPr lang="en-US" sz="2000" b="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Therefore we need to balance the gain in accuracy with the increase in complexity to select the best model.</a:t>
            </a:r>
            <a:endParaRPr lang="en-US" sz="1000" b="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179350625"/>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txBox="1">
            <a:spLocks/>
          </p:cNvSpPr>
          <p:nvPr/>
        </p:nvSpPr>
        <p:spPr>
          <a:xfrm>
            <a:off x="749928" y="2877358"/>
            <a:ext cx="4363356" cy="13395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mj-lt"/>
              <a:buAutoNum type="arabicPeriod"/>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Separate the Demand into Trend, Seasonality.</a:t>
            </a:r>
          </a:p>
          <a:p>
            <a:pPr>
              <a:lnSpc>
                <a:spcPct val="120000"/>
              </a:lnSpc>
              <a:buFont typeface="+mj-lt"/>
              <a:buAutoNum type="arabicPeriod"/>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Apply the Exponential State Space model optimization to the Trend component.</a:t>
            </a:r>
          </a:p>
          <a:p>
            <a:pPr lvl="1">
              <a:lnSpc>
                <a:spcPct val="120000"/>
              </a:lnSpc>
              <a:buFont typeface="+mj-lt"/>
              <a:buAutoNum type="arabicPeriod"/>
            </a:pPr>
            <a:r>
              <a:rPr lang="en-US" sz="8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Close to 15 Models are tried and the one with the minimum error is chosen.</a:t>
            </a:r>
          </a:p>
          <a:p>
            <a:pPr>
              <a:lnSpc>
                <a:spcPct val="120000"/>
              </a:lnSpc>
              <a:buFont typeface="+mj-lt"/>
              <a:buAutoNum type="arabicPeriod"/>
            </a:pPr>
            <a:r>
              <a:rPr lang="en-US" sz="1200" dirty="0" smtClean="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rPr>
              <a:t>Add back the Seasonality to get the forecast.</a:t>
            </a:r>
            <a:endParaRPr lang="en-US" sz="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9" name="Group 8"/>
          <p:cNvGrpSpPr/>
          <p:nvPr/>
        </p:nvGrpSpPr>
        <p:grpSpPr>
          <a:xfrm>
            <a:off x="523875" y="4900727"/>
            <a:ext cx="4935135" cy="825976"/>
            <a:chOff x="523875" y="4523631"/>
            <a:chExt cx="4935135" cy="825976"/>
          </a:xfrm>
        </p:grpSpPr>
        <p:sp>
          <p:nvSpPr>
            <p:cNvPr id="17" name="Rectangle: Rounded Corners 6"/>
            <p:cNvSpPr/>
            <p:nvPr/>
          </p:nvSpPr>
          <p:spPr>
            <a:xfrm>
              <a:off x="523875" y="4523631"/>
              <a:ext cx="4935135" cy="825976"/>
            </a:xfrm>
            <a:prstGeom prst="roundRect">
              <a:avLst>
                <a:gd name="adj" fmla="val 251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ller"/>
                <a:cs typeface="Aller"/>
              </a:endParaRPr>
            </a:p>
          </p:txBody>
        </p:sp>
        <p:grpSp>
          <p:nvGrpSpPr>
            <p:cNvPr id="3" name="Group 2"/>
            <p:cNvGrpSpPr/>
            <p:nvPr/>
          </p:nvGrpSpPr>
          <p:grpSpPr>
            <a:xfrm>
              <a:off x="530122" y="4609871"/>
              <a:ext cx="1601272" cy="653496"/>
              <a:chOff x="530122" y="4936619"/>
              <a:chExt cx="1601272" cy="653496"/>
            </a:xfrm>
          </p:grpSpPr>
          <p:sp>
            <p:nvSpPr>
              <p:cNvPr id="18" name="TextBox 17"/>
              <p:cNvSpPr txBox="1"/>
              <p:nvPr/>
            </p:nvSpPr>
            <p:spPr>
              <a:xfrm>
                <a:off x="1024418" y="4936619"/>
                <a:ext cx="612668" cy="461665"/>
              </a:xfrm>
              <a:prstGeom prst="rect">
                <a:avLst/>
              </a:prstGeom>
              <a:noFill/>
            </p:spPr>
            <p:txBody>
              <a:bodyPr wrap="none" rtlCol="0">
                <a:spAutoFit/>
              </a:bodyPr>
              <a:lstStyle/>
              <a:p>
                <a:pPr algn="ctr"/>
                <a:r>
                  <a:rPr lang="en-US" sz="2400" b="1"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5%</a:t>
                </a:r>
                <a:endParaRPr lang="id-ID" sz="2400" b="1"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9" name="Rectangle 18"/>
              <p:cNvSpPr/>
              <p:nvPr/>
            </p:nvSpPr>
            <p:spPr>
              <a:xfrm>
                <a:off x="530122" y="5313116"/>
                <a:ext cx="1601272" cy="276999"/>
              </a:xfrm>
              <a:prstGeom prst="rect">
                <a:avLst/>
              </a:prstGeom>
            </p:spPr>
            <p:txBody>
              <a:bodyPr wrap="none">
                <a:spAutoFit/>
              </a:bodyPr>
              <a:lstStyle/>
              <a:p>
                <a:pPr algn="ctr"/>
                <a:r>
                  <a:rPr lang="en-US" sz="1200"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Increase in Accuracy</a:t>
                </a:r>
                <a:endParaRPr lang="id-ID"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4" name="Group 3"/>
            <p:cNvGrpSpPr/>
            <p:nvPr/>
          </p:nvGrpSpPr>
          <p:grpSpPr>
            <a:xfrm>
              <a:off x="2172062" y="4609871"/>
              <a:ext cx="1736374" cy="653496"/>
              <a:chOff x="2172062" y="4936619"/>
              <a:chExt cx="1736374" cy="653496"/>
            </a:xfrm>
          </p:grpSpPr>
          <p:sp>
            <p:nvSpPr>
              <p:cNvPr id="20" name="TextBox 19"/>
              <p:cNvSpPr txBox="1"/>
              <p:nvPr/>
            </p:nvSpPr>
            <p:spPr>
              <a:xfrm>
                <a:off x="2769978" y="4936619"/>
                <a:ext cx="540533" cy="461665"/>
              </a:xfrm>
              <a:prstGeom prst="rect">
                <a:avLst/>
              </a:prstGeom>
              <a:noFill/>
            </p:spPr>
            <p:txBody>
              <a:bodyPr wrap="none" rtlCol="0">
                <a:spAutoFit/>
              </a:bodyPr>
              <a:lstStyle/>
              <a:p>
                <a:pPr algn="ctr"/>
                <a:r>
                  <a:rPr lang="en-US" sz="2400" b="1"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60</a:t>
                </a:r>
                <a:endParaRPr lang="id-ID" sz="2400" b="1"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1" name="Rectangle 20"/>
              <p:cNvSpPr/>
              <p:nvPr/>
            </p:nvSpPr>
            <p:spPr>
              <a:xfrm>
                <a:off x="2172062" y="5313116"/>
                <a:ext cx="1736374" cy="276999"/>
              </a:xfrm>
              <a:prstGeom prst="rect">
                <a:avLst/>
              </a:prstGeom>
            </p:spPr>
            <p:txBody>
              <a:bodyPr wrap="none">
                <a:spAutoFit/>
              </a:bodyPr>
              <a:lstStyle/>
              <a:p>
                <a:pPr algn="ctr"/>
                <a:r>
                  <a:rPr lang="en-US" sz="1200"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Increase in Complexity</a:t>
                </a:r>
                <a:endParaRPr lang="id-ID" sz="1200" dirty="0">
                  <a:latin typeface="Lato" panose="020F0502020204030203" pitchFamily="34" charset="0"/>
                  <a:ea typeface="Lato" panose="020F0502020204030203" pitchFamily="34" charset="0"/>
                  <a:cs typeface="Lato" panose="020F0502020204030203" pitchFamily="34" charset="0"/>
                </a:endParaRPr>
              </a:p>
            </p:txBody>
          </p:sp>
        </p:grpSp>
        <p:grpSp>
          <p:nvGrpSpPr>
            <p:cNvPr id="5" name="Group 4"/>
            <p:cNvGrpSpPr/>
            <p:nvPr/>
          </p:nvGrpSpPr>
          <p:grpSpPr>
            <a:xfrm>
              <a:off x="3879499" y="4609871"/>
              <a:ext cx="1340432" cy="653496"/>
              <a:chOff x="3879499" y="4936619"/>
              <a:chExt cx="1340432" cy="653496"/>
            </a:xfrm>
          </p:grpSpPr>
          <p:sp>
            <p:nvSpPr>
              <p:cNvPr id="22" name="TextBox 21"/>
              <p:cNvSpPr txBox="1"/>
              <p:nvPr/>
            </p:nvSpPr>
            <p:spPr>
              <a:xfrm>
                <a:off x="4154412" y="4936619"/>
                <a:ext cx="790601" cy="461665"/>
              </a:xfrm>
              <a:prstGeom prst="rect">
                <a:avLst/>
              </a:prstGeom>
              <a:noFill/>
            </p:spPr>
            <p:txBody>
              <a:bodyPr wrap="none" rtlCol="0">
                <a:spAutoFit/>
              </a:bodyPr>
              <a:lstStyle/>
              <a:p>
                <a:pPr algn="ctr"/>
                <a:r>
                  <a:rPr lang="en-US" sz="2400" b="1"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83%</a:t>
                </a:r>
                <a:endParaRPr lang="id-ID" sz="2400" b="1"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3" name="Rectangle 22"/>
              <p:cNvSpPr/>
              <p:nvPr/>
            </p:nvSpPr>
            <p:spPr>
              <a:xfrm>
                <a:off x="3879499" y="5313116"/>
                <a:ext cx="1340432" cy="276999"/>
              </a:xfrm>
              <a:prstGeom prst="rect">
                <a:avLst/>
              </a:prstGeom>
            </p:spPr>
            <p:txBody>
              <a:bodyPr wrap="none">
                <a:spAutoFit/>
              </a:bodyPr>
              <a:lstStyle/>
              <a:p>
                <a:pPr algn="ctr"/>
                <a:r>
                  <a:rPr lang="en-US" sz="1200" dirty="0" smtClean="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Overall Accuracy</a:t>
                </a:r>
                <a:endParaRPr lang="id-ID" sz="1200" dirty="0">
                  <a:latin typeface="Lato" panose="020F0502020204030203" pitchFamily="34" charset="0"/>
                  <a:ea typeface="Lato" panose="020F0502020204030203" pitchFamily="34" charset="0"/>
                  <a:cs typeface="Lato" panose="020F0502020204030203" pitchFamily="34" charset="0"/>
                </a:endParaRPr>
              </a:p>
            </p:txBody>
          </p:sp>
        </p:grpSp>
      </p:grpSp>
      <p:sp>
        <p:nvSpPr>
          <p:cNvPr id="24" name="TextBox 23"/>
          <p:cNvSpPr txBox="1"/>
          <p:nvPr/>
        </p:nvSpPr>
        <p:spPr>
          <a:xfrm>
            <a:off x="1235199" y="2068848"/>
            <a:ext cx="4782305" cy="707886"/>
          </a:xfrm>
          <a:prstGeom prst="rect">
            <a:avLst/>
          </a:prstGeom>
          <a:noFill/>
        </p:spPr>
        <p:txBody>
          <a:bodyPr wrap="square" rtlCol="0">
            <a:spAutoFit/>
          </a:bodyPr>
          <a:lstStyle/>
          <a:p>
            <a:r>
              <a:rPr lang="en-US" sz="2000" dirty="0" smtClean="0">
                <a:solidFill>
                  <a:srgbClr val="1E9D8B"/>
                </a:solidFill>
                <a:latin typeface="Lato" panose="020F0502020204030203" pitchFamily="34" charset="0"/>
                <a:ea typeface="Lato" panose="020F0502020204030203" pitchFamily="34" charset="0"/>
                <a:cs typeface="Lato" panose="020F0502020204030203" pitchFamily="34" charset="0"/>
              </a:rPr>
              <a:t>Seasonal Decomposition with Exponential State Space models.</a:t>
            </a:r>
            <a:endParaRPr lang="id-ID" sz="2000" dirty="0">
              <a:solidFill>
                <a:srgbClr val="1E9D8B"/>
              </a:solidFill>
              <a:latin typeface="Lato" panose="020F0502020204030203" pitchFamily="34" charset="0"/>
              <a:ea typeface="Lato" panose="020F0502020204030203" pitchFamily="34" charset="0"/>
              <a:cs typeface="Lato" panose="020F0502020204030203" pitchFamily="34" charset="0"/>
            </a:endParaRPr>
          </a:p>
        </p:txBody>
      </p:sp>
      <p:sp>
        <p:nvSpPr>
          <p:cNvPr id="26" name="Text Placeholder 25"/>
          <p:cNvSpPr>
            <a:spLocks noGrp="1"/>
          </p:cNvSpPr>
          <p:nvPr>
            <p:ph type="body" sz="quarter" idx="10"/>
          </p:nvPr>
        </p:nvSpPr>
        <p:spPr/>
        <p:txBody>
          <a:bodyPr/>
          <a:lstStyle/>
          <a:p>
            <a:r>
              <a:rPr lang="en-US" dirty="0" smtClean="0">
                <a:solidFill>
                  <a:schemeClr val="accent4"/>
                </a:solidFill>
                <a:latin typeface="Lato Semibold" panose="020F0502020204030203" pitchFamily="34" charset="0"/>
                <a:ea typeface="Lato Semibold" panose="020F0502020204030203" pitchFamily="34" charset="0"/>
                <a:cs typeface="Lato Semibold" panose="020F0502020204030203" pitchFamily="34" charset="0"/>
              </a:rPr>
              <a:t>Statistical Forecasting Methods vs Complexity</a:t>
            </a:r>
            <a:endParaRPr lang="en-US" dirty="0">
              <a:solidFill>
                <a:schemeClr val="accent4"/>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7" name="Text Placeholder 26"/>
          <p:cNvSpPr>
            <a:spLocks noGrp="1"/>
          </p:cNvSpPr>
          <p:nvPr>
            <p:ph type="body" sz="quarter" idx="11"/>
          </p:nvPr>
        </p:nvSpPr>
        <p:spPr/>
        <p:txBody>
          <a:bodyPr/>
          <a:lstStyle/>
          <a:p>
            <a:r>
              <a:rPr lang="en-US" dirty="0" smtClean="0">
                <a:latin typeface="Lato Light" panose="020F0502020204030203" pitchFamily="34" charset="0"/>
                <a:ea typeface="Lato Light" panose="020F0502020204030203" pitchFamily="34" charset="0"/>
                <a:cs typeface="Lato Light" panose="020F0502020204030203" pitchFamily="34" charset="0"/>
              </a:rPr>
              <a:t>Choosing a Model</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11385" y="1602377"/>
            <a:ext cx="6777439" cy="4385402"/>
          </a:xfrm>
          <a:prstGeom prst="rect">
            <a:avLst/>
          </a:prstGeom>
        </p:spPr>
      </p:pic>
      <p:cxnSp>
        <p:nvCxnSpPr>
          <p:cNvPr id="10" name="Straight Arrow Connector 9"/>
          <p:cNvCxnSpPr/>
          <p:nvPr/>
        </p:nvCxnSpPr>
        <p:spPr>
          <a:xfrm>
            <a:off x="6331131" y="2965268"/>
            <a:ext cx="0" cy="378823"/>
          </a:xfrm>
          <a:prstGeom prst="straightConnector1">
            <a:avLst/>
          </a:prstGeom>
          <a:ln>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31131" y="2993022"/>
            <a:ext cx="1349829" cy="338554"/>
          </a:xfrm>
          <a:prstGeom prst="rect">
            <a:avLst/>
          </a:prstGeom>
          <a:noFill/>
        </p:spPr>
        <p:txBody>
          <a:bodyPr wrap="square" rtlCol="0">
            <a:spAutoFit/>
          </a:bodyPr>
          <a:lstStyle/>
          <a:p>
            <a:r>
              <a:rPr lang="en-US" sz="800" dirty="0" smtClean="0">
                <a:latin typeface="Lato Light" panose="020F0502020204030203" pitchFamily="34" charset="0"/>
                <a:ea typeface="Lato Light" panose="020F0502020204030203" pitchFamily="34" charset="0"/>
                <a:cs typeface="Lato Light" panose="020F0502020204030203" pitchFamily="34" charset="0"/>
              </a:rPr>
              <a:t>Improvement in</a:t>
            </a:r>
          </a:p>
          <a:p>
            <a:r>
              <a:rPr lang="en-US" sz="800" dirty="0" smtClean="0">
                <a:latin typeface="Lato Light" panose="020F0502020204030203" pitchFamily="34" charset="0"/>
                <a:ea typeface="Lato Light" panose="020F0502020204030203" pitchFamily="34" charset="0"/>
                <a:cs typeface="Lato Light" panose="020F0502020204030203" pitchFamily="34" charset="0"/>
              </a:rPr>
              <a:t>Accuracy</a:t>
            </a:r>
            <a:endParaRPr lang="en-US" sz="800" dirty="0">
              <a:latin typeface="Lato Light" panose="020F0502020204030203" pitchFamily="34" charset="0"/>
              <a:ea typeface="Lato Light" panose="020F0502020204030203" pitchFamily="34" charset="0"/>
              <a:cs typeface="Lato Light" panose="020F0502020204030203" pitchFamily="34" charset="0"/>
            </a:endParaRPr>
          </a:p>
        </p:txBody>
      </p:sp>
      <p:cxnSp>
        <p:nvCxnSpPr>
          <p:cNvPr id="30" name="Straight Arrow Connector 29"/>
          <p:cNvCxnSpPr/>
          <p:nvPr/>
        </p:nvCxnSpPr>
        <p:spPr>
          <a:xfrm flipH="1">
            <a:off x="7855134" y="2189134"/>
            <a:ext cx="3225981" cy="0"/>
          </a:xfrm>
          <a:prstGeom prst="straightConnector1">
            <a:avLst/>
          </a:prstGeom>
          <a:ln>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949056" y="2211723"/>
            <a:ext cx="1349829" cy="215444"/>
          </a:xfrm>
          <a:prstGeom prst="rect">
            <a:avLst/>
          </a:prstGeom>
          <a:noFill/>
        </p:spPr>
        <p:txBody>
          <a:bodyPr wrap="square" rtlCol="0">
            <a:spAutoFit/>
          </a:bodyPr>
          <a:lstStyle/>
          <a:p>
            <a:r>
              <a:rPr lang="en-US" sz="800" dirty="0" smtClean="0">
                <a:latin typeface="Lato Light" panose="020F0502020204030203" pitchFamily="34" charset="0"/>
                <a:ea typeface="Lato Light" panose="020F0502020204030203" pitchFamily="34" charset="0"/>
                <a:cs typeface="Lato Light" panose="020F0502020204030203" pitchFamily="34" charset="0"/>
              </a:rPr>
              <a:t>Increase in Complexity</a:t>
            </a:r>
            <a:endParaRPr lang="en-US" sz="8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724601" y="2148233"/>
            <a:ext cx="425302" cy="425302"/>
            <a:chOff x="5404104" y="3852116"/>
            <a:chExt cx="425302" cy="425302"/>
          </a:xfrm>
        </p:grpSpPr>
        <p:sp>
          <p:nvSpPr>
            <p:cNvPr id="31" name="Oval 30"/>
            <p:cNvSpPr/>
            <p:nvPr/>
          </p:nvSpPr>
          <p:spPr>
            <a:xfrm>
              <a:off x="5404104" y="3852116"/>
              <a:ext cx="425302" cy="425302"/>
            </a:xfrm>
            <a:prstGeom prst="ellipse">
              <a:avLst/>
            </a:prstGeom>
            <a:solidFill>
              <a:srgbClr val="1E9D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tura Light BT"/>
                <a:cs typeface="Futura Light BT"/>
              </a:endParaRPr>
            </a:p>
          </p:txBody>
        </p:sp>
        <p:sp>
          <p:nvSpPr>
            <p:cNvPr id="32" name="Freeform 160"/>
            <p:cNvSpPr>
              <a:spLocks noChangeAspect="1" noChangeArrowheads="1"/>
            </p:cNvSpPr>
            <p:nvPr/>
          </p:nvSpPr>
          <p:spPr bwMode="auto">
            <a:xfrm>
              <a:off x="5489400" y="3937231"/>
              <a:ext cx="256032" cy="220852"/>
            </a:xfrm>
            <a:custGeom>
              <a:avLst/>
              <a:gdLst>
                <a:gd name="T0" fmla="*/ 19849 w 461"/>
                <a:gd name="T1" fmla="*/ 55610 h 400"/>
                <a:gd name="T2" fmla="*/ 19849 w 461"/>
                <a:gd name="T3" fmla="*/ 55610 h 400"/>
                <a:gd name="T4" fmla="*/ 99696 w 461"/>
                <a:gd name="T5" fmla="*/ 47538 h 400"/>
                <a:gd name="T6" fmla="*/ 147965 w 461"/>
                <a:gd name="T7" fmla="*/ 63683 h 400"/>
                <a:gd name="T8" fmla="*/ 199843 w 461"/>
                <a:gd name="T9" fmla="*/ 39914 h 400"/>
                <a:gd name="T10" fmla="*/ 203452 w 461"/>
                <a:gd name="T11" fmla="*/ 23769 h 400"/>
                <a:gd name="T12" fmla="*/ 187663 w 461"/>
                <a:gd name="T13" fmla="*/ 23769 h 400"/>
                <a:gd name="T14" fmla="*/ 107816 w 461"/>
                <a:gd name="T15" fmla="*/ 27805 h 400"/>
                <a:gd name="T16" fmla="*/ 8120 w 461"/>
                <a:gd name="T17" fmla="*/ 39914 h 400"/>
                <a:gd name="T18" fmla="*/ 4060 w 461"/>
                <a:gd name="T19" fmla="*/ 55610 h 400"/>
                <a:gd name="T20" fmla="*/ 19849 w 461"/>
                <a:gd name="T21" fmla="*/ 55610 h 400"/>
                <a:gd name="T22" fmla="*/ 187663 w 461"/>
                <a:gd name="T23" fmla="*/ 79828 h 400"/>
                <a:gd name="T24" fmla="*/ 187663 w 461"/>
                <a:gd name="T25" fmla="*/ 79828 h 400"/>
                <a:gd name="T26" fmla="*/ 107816 w 461"/>
                <a:gd name="T27" fmla="*/ 87452 h 400"/>
                <a:gd name="T28" fmla="*/ 8120 w 461"/>
                <a:gd name="T29" fmla="*/ 95524 h 400"/>
                <a:gd name="T30" fmla="*/ 4060 w 461"/>
                <a:gd name="T31" fmla="*/ 111221 h 400"/>
                <a:gd name="T32" fmla="*/ 19849 w 461"/>
                <a:gd name="T33" fmla="*/ 111221 h 400"/>
                <a:gd name="T34" fmla="*/ 99696 w 461"/>
                <a:gd name="T35" fmla="*/ 107633 h 400"/>
                <a:gd name="T36" fmla="*/ 147965 w 461"/>
                <a:gd name="T37" fmla="*/ 123329 h 400"/>
                <a:gd name="T38" fmla="*/ 199843 w 461"/>
                <a:gd name="T39" fmla="*/ 99560 h 400"/>
                <a:gd name="T40" fmla="*/ 203452 w 461"/>
                <a:gd name="T41" fmla="*/ 83864 h 400"/>
                <a:gd name="T42" fmla="*/ 187663 w 461"/>
                <a:gd name="T43" fmla="*/ 79828 h 400"/>
                <a:gd name="T44" fmla="*/ 187663 w 461"/>
                <a:gd name="T45" fmla="*/ 135438 h 400"/>
                <a:gd name="T46" fmla="*/ 187663 w 461"/>
                <a:gd name="T47" fmla="*/ 135438 h 400"/>
                <a:gd name="T48" fmla="*/ 107816 w 461"/>
                <a:gd name="T49" fmla="*/ 143062 h 400"/>
                <a:gd name="T50" fmla="*/ 8120 w 461"/>
                <a:gd name="T51" fmla="*/ 151134 h 400"/>
                <a:gd name="T52" fmla="*/ 4060 w 461"/>
                <a:gd name="T53" fmla="*/ 166831 h 400"/>
                <a:gd name="T54" fmla="*/ 19849 w 461"/>
                <a:gd name="T55" fmla="*/ 170867 h 400"/>
                <a:gd name="T56" fmla="*/ 99696 w 461"/>
                <a:gd name="T57" fmla="*/ 162795 h 400"/>
                <a:gd name="T58" fmla="*/ 147965 w 461"/>
                <a:gd name="T59" fmla="*/ 178940 h 400"/>
                <a:gd name="T60" fmla="*/ 199843 w 461"/>
                <a:gd name="T61" fmla="*/ 155171 h 400"/>
                <a:gd name="T62" fmla="*/ 203452 w 461"/>
                <a:gd name="T63" fmla="*/ 139026 h 400"/>
                <a:gd name="T64" fmla="*/ 187663 w 461"/>
                <a:gd name="T65" fmla="*/ 135438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grpSp>
        <p:nvGrpSpPr>
          <p:cNvPr id="7" name="Group 6"/>
          <p:cNvGrpSpPr/>
          <p:nvPr/>
        </p:nvGrpSpPr>
        <p:grpSpPr>
          <a:xfrm>
            <a:off x="1431310" y="1518450"/>
            <a:ext cx="2028046" cy="435830"/>
            <a:chOff x="1200929" y="1330733"/>
            <a:chExt cx="2028046" cy="435830"/>
          </a:xfrm>
        </p:grpSpPr>
        <p:grpSp>
          <p:nvGrpSpPr>
            <p:cNvPr id="41" name="Group 4"/>
            <p:cNvGrpSpPr>
              <a:grpSpLocks noChangeAspect="1"/>
            </p:cNvGrpSpPr>
            <p:nvPr/>
          </p:nvGrpSpPr>
          <p:grpSpPr bwMode="auto">
            <a:xfrm>
              <a:off x="1200929" y="1330733"/>
              <a:ext cx="2028046" cy="435830"/>
              <a:chOff x="340" y="821"/>
              <a:chExt cx="1940" cy="1294"/>
            </a:xfrm>
          </p:grpSpPr>
          <p:sp>
            <p:nvSpPr>
              <p:cNvPr id="42" name="AutoShape 3"/>
              <p:cNvSpPr>
                <a:spLocks noChangeAspect="1" noChangeArrowheads="1" noTextEdit="1"/>
              </p:cNvSpPr>
              <p:nvPr/>
            </p:nvSpPr>
            <p:spPr bwMode="auto">
              <a:xfrm>
                <a:off x="340" y="821"/>
                <a:ext cx="1940" cy="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3" name="Freeform 5"/>
              <p:cNvSpPr>
                <a:spLocks/>
              </p:cNvSpPr>
              <p:nvPr/>
            </p:nvSpPr>
            <p:spPr bwMode="auto">
              <a:xfrm>
                <a:off x="553" y="821"/>
                <a:ext cx="1727" cy="1294"/>
              </a:xfrm>
              <a:custGeom>
                <a:avLst/>
                <a:gdLst>
                  <a:gd name="T0" fmla="*/ 0 w 1940"/>
                  <a:gd name="T1" fmla="*/ 988 h 1294"/>
                  <a:gd name="T2" fmla="*/ 0 w 1940"/>
                  <a:gd name="T3" fmla="*/ 58 h 1294"/>
                  <a:gd name="T4" fmla="*/ 0 w 1940"/>
                  <a:gd name="T5" fmla="*/ 58 h 1294"/>
                  <a:gd name="T6" fmla="*/ 2 w 1940"/>
                  <a:gd name="T7" fmla="*/ 46 h 1294"/>
                  <a:gd name="T8" fmla="*/ 6 w 1940"/>
                  <a:gd name="T9" fmla="*/ 36 h 1294"/>
                  <a:gd name="T10" fmla="*/ 10 w 1940"/>
                  <a:gd name="T11" fmla="*/ 26 h 1294"/>
                  <a:gd name="T12" fmla="*/ 18 w 1940"/>
                  <a:gd name="T13" fmla="*/ 16 h 1294"/>
                  <a:gd name="T14" fmla="*/ 26 w 1940"/>
                  <a:gd name="T15" fmla="*/ 10 h 1294"/>
                  <a:gd name="T16" fmla="*/ 36 w 1940"/>
                  <a:gd name="T17" fmla="*/ 4 h 1294"/>
                  <a:gd name="T18" fmla="*/ 48 w 1940"/>
                  <a:gd name="T19" fmla="*/ 0 h 1294"/>
                  <a:gd name="T20" fmla="*/ 60 w 1940"/>
                  <a:gd name="T21" fmla="*/ 0 h 1294"/>
                  <a:gd name="T22" fmla="*/ 1880 w 1940"/>
                  <a:gd name="T23" fmla="*/ 0 h 1294"/>
                  <a:gd name="T24" fmla="*/ 1880 w 1940"/>
                  <a:gd name="T25" fmla="*/ 0 h 1294"/>
                  <a:gd name="T26" fmla="*/ 1892 w 1940"/>
                  <a:gd name="T27" fmla="*/ 0 h 1294"/>
                  <a:gd name="T28" fmla="*/ 1904 w 1940"/>
                  <a:gd name="T29" fmla="*/ 4 h 1294"/>
                  <a:gd name="T30" fmla="*/ 1914 w 1940"/>
                  <a:gd name="T31" fmla="*/ 10 h 1294"/>
                  <a:gd name="T32" fmla="*/ 1922 w 1940"/>
                  <a:gd name="T33" fmla="*/ 16 h 1294"/>
                  <a:gd name="T34" fmla="*/ 1930 w 1940"/>
                  <a:gd name="T35" fmla="*/ 26 h 1294"/>
                  <a:gd name="T36" fmla="*/ 1934 w 1940"/>
                  <a:gd name="T37" fmla="*/ 36 h 1294"/>
                  <a:gd name="T38" fmla="*/ 1938 w 1940"/>
                  <a:gd name="T39" fmla="*/ 46 h 1294"/>
                  <a:gd name="T40" fmla="*/ 1940 w 1940"/>
                  <a:gd name="T41" fmla="*/ 58 h 1294"/>
                  <a:gd name="T42" fmla="*/ 1940 w 1940"/>
                  <a:gd name="T43" fmla="*/ 988 h 1294"/>
                  <a:gd name="T44" fmla="*/ 1940 w 1940"/>
                  <a:gd name="T45" fmla="*/ 988 h 1294"/>
                  <a:gd name="T46" fmla="*/ 1938 w 1940"/>
                  <a:gd name="T47" fmla="*/ 1000 h 1294"/>
                  <a:gd name="T48" fmla="*/ 1934 w 1940"/>
                  <a:gd name="T49" fmla="*/ 1010 h 1294"/>
                  <a:gd name="T50" fmla="*/ 1930 w 1940"/>
                  <a:gd name="T51" fmla="*/ 1020 h 1294"/>
                  <a:gd name="T52" fmla="*/ 1922 w 1940"/>
                  <a:gd name="T53" fmla="*/ 1030 h 1294"/>
                  <a:gd name="T54" fmla="*/ 1914 w 1940"/>
                  <a:gd name="T55" fmla="*/ 1036 h 1294"/>
                  <a:gd name="T56" fmla="*/ 1904 w 1940"/>
                  <a:gd name="T57" fmla="*/ 1042 h 1294"/>
                  <a:gd name="T58" fmla="*/ 1892 w 1940"/>
                  <a:gd name="T59" fmla="*/ 1046 h 1294"/>
                  <a:gd name="T60" fmla="*/ 1880 w 1940"/>
                  <a:gd name="T61" fmla="*/ 1046 h 1294"/>
                  <a:gd name="T62" fmla="*/ 742 w 1940"/>
                  <a:gd name="T63" fmla="*/ 1046 h 1294"/>
                  <a:gd name="T64" fmla="*/ 458 w 1940"/>
                  <a:gd name="T65" fmla="*/ 1294 h 1294"/>
                  <a:gd name="T66" fmla="*/ 458 w 1940"/>
                  <a:gd name="T67" fmla="*/ 1046 h 1294"/>
                  <a:gd name="T68" fmla="*/ 60 w 1940"/>
                  <a:gd name="T69" fmla="*/ 1046 h 1294"/>
                  <a:gd name="T70" fmla="*/ 60 w 1940"/>
                  <a:gd name="T71" fmla="*/ 1046 h 1294"/>
                  <a:gd name="T72" fmla="*/ 48 w 1940"/>
                  <a:gd name="T73" fmla="*/ 1046 h 1294"/>
                  <a:gd name="T74" fmla="*/ 36 w 1940"/>
                  <a:gd name="T75" fmla="*/ 1042 h 1294"/>
                  <a:gd name="T76" fmla="*/ 26 w 1940"/>
                  <a:gd name="T77" fmla="*/ 1036 h 1294"/>
                  <a:gd name="T78" fmla="*/ 18 w 1940"/>
                  <a:gd name="T79" fmla="*/ 1030 h 1294"/>
                  <a:gd name="T80" fmla="*/ 10 w 1940"/>
                  <a:gd name="T81" fmla="*/ 1020 h 1294"/>
                  <a:gd name="T82" fmla="*/ 6 w 1940"/>
                  <a:gd name="T83" fmla="*/ 1010 h 1294"/>
                  <a:gd name="T84" fmla="*/ 2 w 1940"/>
                  <a:gd name="T85" fmla="*/ 1000 h 1294"/>
                  <a:gd name="T86" fmla="*/ 0 w 1940"/>
                  <a:gd name="T87" fmla="*/ 98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40" h="1294">
                    <a:moveTo>
                      <a:pt x="0" y="988"/>
                    </a:moveTo>
                    <a:lnTo>
                      <a:pt x="0" y="58"/>
                    </a:lnTo>
                    <a:lnTo>
                      <a:pt x="0" y="58"/>
                    </a:lnTo>
                    <a:lnTo>
                      <a:pt x="2" y="46"/>
                    </a:lnTo>
                    <a:lnTo>
                      <a:pt x="6" y="36"/>
                    </a:lnTo>
                    <a:lnTo>
                      <a:pt x="10" y="26"/>
                    </a:lnTo>
                    <a:lnTo>
                      <a:pt x="18" y="16"/>
                    </a:lnTo>
                    <a:lnTo>
                      <a:pt x="26" y="10"/>
                    </a:lnTo>
                    <a:lnTo>
                      <a:pt x="36" y="4"/>
                    </a:lnTo>
                    <a:lnTo>
                      <a:pt x="48" y="0"/>
                    </a:lnTo>
                    <a:lnTo>
                      <a:pt x="60" y="0"/>
                    </a:lnTo>
                    <a:lnTo>
                      <a:pt x="1880" y="0"/>
                    </a:lnTo>
                    <a:lnTo>
                      <a:pt x="1880" y="0"/>
                    </a:lnTo>
                    <a:lnTo>
                      <a:pt x="1892" y="0"/>
                    </a:lnTo>
                    <a:lnTo>
                      <a:pt x="1904" y="4"/>
                    </a:lnTo>
                    <a:lnTo>
                      <a:pt x="1914" y="10"/>
                    </a:lnTo>
                    <a:lnTo>
                      <a:pt x="1922" y="16"/>
                    </a:lnTo>
                    <a:lnTo>
                      <a:pt x="1930" y="26"/>
                    </a:lnTo>
                    <a:lnTo>
                      <a:pt x="1934" y="36"/>
                    </a:lnTo>
                    <a:lnTo>
                      <a:pt x="1938" y="46"/>
                    </a:lnTo>
                    <a:lnTo>
                      <a:pt x="1940" y="58"/>
                    </a:lnTo>
                    <a:lnTo>
                      <a:pt x="1940" y="988"/>
                    </a:lnTo>
                    <a:lnTo>
                      <a:pt x="1940" y="988"/>
                    </a:lnTo>
                    <a:lnTo>
                      <a:pt x="1938" y="1000"/>
                    </a:lnTo>
                    <a:lnTo>
                      <a:pt x="1934" y="1010"/>
                    </a:lnTo>
                    <a:lnTo>
                      <a:pt x="1930" y="1020"/>
                    </a:lnTo>
                    <a:lnTo>
                      <a:pt x="1922" y="1030"/>
                    </a:lnTo>
                    <a:lnTo>
                      <a:pt x="1914" y="1036"/>
                    </a:lnTo>
                    <a:lnTo>
                      <a:pt x="1904" y="1042"/>
                    </a:lnTo>
                    <a:lnTo>
                      <a:pt x="1892" y="1046"/>
                    </a:lnTo>
                    <a:lnTo>
                      <a:pt x="1880" y="1046"/>
                    </a:lnTo>
                    <a:lnTo>
                      <a:pt x="742" y="1046"/>
                    </a:lnTo>
                    <a:lnTo>
                      <a:pt x="458" y="1294"/>
                    </a:lnTo>
                    <a:lnTo>
                      <a:pt x="458" y="1046"/>
                    </a:lnTo>
                    <a:lnTo>
                      <a:pt x="60" y="1046"/>
                    </a:lnTo>
                    <a:lnTo>
                      <a:pt x="60" y="1046"/>
                    </a:lnTo>
                    <a:lnTo>
                      <a:pt x="48" y="1046"/>
                    </a:lnTo>
                    <a:lnTo>
                      <a:pt x="36" y="1042"/>
                    </a:lnTo>
                    <a:lnTo>
                      <a:pt x="26" y="1036"/>
                    </a:lnTo>
                    <a:lnTo>
                      <a:pt x="18" y="1030"/>
                    </a:lnTo>
                    <a:lnTo>
                      <a:pt x="10" y="1020"/>
                    </a:lnTo>
                    <a:lnTo>
                      <a:pt x="6" y="1010"/>
                    </a:lnTo>
                    <a:lnTo>
                      <a:pt x="2" y="1000"/>
                    </a:lnTo>
                    <a:lnTo>
                      <a:pt x="0" y="988"/>
                    </a:lnTo>
                    <a:close/>
                  </a:path>
                </a:pathLst>
              </a:custGeom>
              <a:solidFill>
                <a:srgbClr val="5B8F22">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Lato Light" panose="020F0502020204030203" pitchFamily="34" charset="0"/>
                    <a:ea typeface="Lato Light" panose="020F0502020204030203" pitchFamily="34" charset="0"/>
                    <a:cs typeface="Lato Light" panose="020F0502020204030203" pitchFamily="34" charset="0"/>
                  </a:rPr>
                  <a:t>        Chosen</a:t>
                </a:r>
                <a:r>
                  <a:rPr kumimoji="0" lang="en-US" sz="1400" b="0" i="0" u="none" strike="noStrike" kern="0" cap="none" spc="0" normalizeH="0" noProof="0" dirty="0" smtClean="0">
                    <a:ln>
                      <a:noFill/>
                    </a:ln>
                    <a:solidFill>
                      <a:prstClr val="white"/>
                    </a:solidFill>
                    <a:effectLst/>
                    <a:uLnTx/>
                    <a:uFillTx/>
                    <a:latin typeface="Lato Light" panose="020F0502020204030203" pitchFamily="34" charset="0"/>
                    <a:ea typeface="Lato Light" panose="020F0502020204030203" pitchFamily="34" charset="0"/>
                    <a:cs typeface="Lato Light" panose="020F0502020204030203" pitchFamily="34" charset="0"/>
                  </a:rPr>
                  <a:t> Model</a:t>
                </a:r>
                <a:endParaRPr kumimoji="0" lang="en-US" b="0" i="0" u="none" strike="noStrike" kern="0" cap="none" spc="0" normalizeH="0" baseline="0" noProof="0" dirty="0" smtClean="0">
                  <a:ln>
                    <a:noFill/>
                  </a:ln>
                  <a:solidFill>
                    <a:prstClr val="black"/>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44" name="Freeform 6"/>
              <p:cNvSpPr>
                <a:spLocks/>
              </p:cNvSpPr>
              <p:nvPr/>
            </p:nvSpPr>
            <p:spPr bwMode="auto">
              <a:xfrm>
                <a:off x="340" y="821"/>
                <a:ext cx="1940" cy="1294"/>
              </a:xfrm>
              <a:custGeom>
                <a:avLst/>
                <a:gdLst>
                  <a:gd name="T0" fmla="*/ 0 w 1940"/>
                  <a:gd name="T1" fmla="*/ 988 h 1294"/>
                  <a:gd name="T2" fmla="*/ 0 w 1940"/>
                  <a:gd name="T3" fmla="*/ 58 h 1294"/>
                  <a:gd name="T4" fmla="*/ 0 w 1940"/>
                  <a:gd name="T5" fmla="*/ 58 h 1294"/>
                  <a:gd name="T6" fmla="*/ 2 w 1940"/>
                  <a:gd name="T7" fmla="*/ 46 h 1294"/>
                  <a:gd name="T8" fmla="*/ 6 w 1940"/>
                  <a:gd name="T9" fmla="*/ 36 h 1294"/>
                  <a:gd name="T10" fmla="*/ 10 w 1940"/>
                  <a:gd name="T11" fmla="*/ 26 h 1294"/>
                  <a:gd name="T12" fmla="*/ 18 w 1940"/>
                  <a:gd name="T13" fmla="*/ 16 h 1294"/>
                  <a:gd name="T14" fmla="*/ 26 w 1940"/>
                  <a:gd name="T15" fmla="*/ 10 h 1294"/>
                  <a:gd name="T16" fmla="*/ 36 w 1940"/>
                  <a:gd name="T17" fmla="*/ 4 h 1294"/>
                  <a:gd name="T18" fmla="*/ 48 w 1940"/>
                  <a:gd name="T19" fmla="*/ 0 h 1294"/>
                  <a:gd name="T20" fmla="*/ 60 w 1940"/>
                  <a:gd name="T21" fmla="*/ 0 h 1294"/>
                  <a:gd name="T22" fmla="*/ 1880 w 1940"/>
                  <a:gd name="T23" fmla="*/ 0 h 1294"/>
                  <a:gd name="T24" fmla="*/ 1880 w 1940"/>
                  <a:gd name="T25" fmla="*/ 0 h 1294"/>
                  <a:gd name="T26" fmla="*/ 1892 w 1940"/>
                  <a:gd name="T27" fmla="*/ 0 h 1294"/>
                  <a:gd name="T28" fmla="*/ 1904 w 1940"/>
                  <a:gd name="T29" fmla="*/ 4 h 1294"/>
                  <a:gd name="T30" fmla="*/ 1914 w 1940"/>
                  <a:gd name="T31" fmla="*/ 10 h 1294"/>
                  <a:gd name="T32" fmla="*/ 1922 w 1940"/>
                  <a:gd name="T33" fmla="*/ 16 h 1294"/>
                  <a:gd name="T34" fmla="*/ 1930 w 1940"/>
                  <a:gd name="T35" fmla="*/ 26 h 1294"/>
                  <a:gd name="T36" fmla="*/ 1934 w 1940"/>
                  <a:gd name="T37" fmla="*/ 36 h 1294"/>
                  <a:gd name="T38" fmla="*/ 1938 w 1940"/>
                  <a:gd name="T39" fmla="*/ 46 h 1294"/>
                  <a:gd name="T40" fmla="*/ 1940 w 1940"/>
                  <a:gd name="T41" fmla="*/ 58 h 1294"/>
                  <a:gd name="T42" fmla="*/ 1940 w 1940"/>
                  <a:gd name="T43" fmla="*/ 988 h 1294"/>
                  <a:gd name="T44" fmla="*/ 1940 w 1940"/>
                  <a:gd name="T45" fmla="*/ 988 h 1294"/>
                  <a:gd name="T46" fmla="*/ 1938 w 1940"/>
                  <a:gd name="T47" fmla="*/ 1000 h 1294"/>
                  <a:gd name="T48" fmla="*/ 1934 w 1940"/>
                  <a:gd name="T49" fmla="*/ 1010 h 1294"/>
                  <a:gd name="T50" fmla="*/ 1930 w 1940"/>
                  <a:gd name="T51" fmla="*/ 1020 h 1294"/>
                  <a:gd name="T52" fmla="*/ 1922 w 1940"/>
                  <a:gd name="T53" fmla="*/ 1030 h 1294"/>
                  <a:gd name="T54" fmla="*/ 1914 w 1940"/>
                  <a:gd name="T55" fmla="*/ 1036 h 1294"/>
                  <a:gd name="T56" fmla="*/ 1904 w 1940"/>
                  <a:gd name="T57" fmla="*/ 1042 h 1294"/>
                  <a:gd name="T58" fmla="*/ 1892 w 1940"/>
                  <a:gd name="T59" fmla="*/ 1046 h 1294"/>
                  <a:gd name="T60" fmla="*/ 1880 w 1940"/>
                  <a:gd name="T61" fmla="*/ 1046 h 1294"/>
                  <a:gd name="T62" fmla="*/ 742 w 1940"/>
                  <a:gd name="T63" fmla="*/ 1046 h 1294"/>
                  <a:gd name="T64" fmla="*/ 458 w 1940"/>
                  <a:gd name="T65" fmla="*/ 1294 h 1294"/>
                  <a:gd name="T66" fmla="*/ 458 w 1940"/>
                  <a:gd name="T67" fmla="*/ 1046 h 1294"/>
                  <a:gd name="T68" fmla="*/ 60 w 1940"/>
                  <a:gd name="T69" fmla="*/ 1046 h 1294"/>
                  <a:gd name="T70" fmla="*/ 60 w 1940"/>
                  <a:gd name="T71" fmla="*/ 1046 h 1294"/>
                  <a:gd name="T72" fmla="*/ 48 w 1940"/>
                  <a:gd name="T73" fmla="*/ 1046 h 1294"/>
                  <a:gd name="T74" fmla="*/ 36 w 1940"/>
                  <a:gd name="T75" fmla="*/ 1042 h 1294"/>
                  <a:gd name="T76" fmla="*/ 26 w 1940"/>
                  <a:gd name="T77" fmla="*/ 1036 h 1294"/>
                  <a:gd name="T78" fmla="*/ 18 w 1940"/>
                  <a:gd name="T79" fmla="*/ 1030 h 1294"/>
                  <a:gd name="T80" fmla="*/ 10 w 1940"/>
                  <a:gd name="T81" fmla="*/ 1020 h 1294"/>
                  <a:gd name="T82" fmla="*/ 6 w 1940"/>
                  <a:gd name="T83" fmla="*/ 1010 h 1294"/>
                  <a:gd name="T84" fmla="*/ 2 w 1940"/>
                  <a:gd name="T85" fmla="*/ 1000 h 1294"/>
                  <a:gd name="T86" fmla="*/ 0 w 1940"/>
                  <a:gd name="T87" fmla="*/ 98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40" h="1294">
                    <a:moveTo>
                      <a:pt x="0" y="988"/>
                    </a:moveTo>
                    <a:lnTo>
                      <a:pt x="0" y="58"/>
                    </a:lnTo>
                    <a:lnTo>
                      <a:pt x="0" y="58"/>
                    </a:lnTo>
                    <a:lnTo>
                      <a:pt x="2" y="46"/>
                    </a:lnTo>
                    <a:lnTo>
                      <a:pt x="6" y="36"/>
                    </a:lnTo>
                    <a:lnTo>
                      <a:pt x="10" y="26"/>
                    </a:lnTo>
                    <a:lnTo>
                      <a:pt x="18" y="16"/>
                    </a:lnTo>
                    <a:lnTo>
                      <a:pt x="26" y="10"/>
                    </a:lnTo>
                    <a:lnTo>
                      <a:pt x="36" y="4"/>
                    </a:lnTo>
                    <a:lnTo>
                      <a:pt x="48" y="0"/>
                    </a:lnTo>
                    <a:lnTo>
                      <a:pt x="60" y="0"/>
                    </a:lnTo>
                    <a:lnTo>
                      <a:pt x="1880" y="0"/>
                    </a:lnTo>
                    <a:lnTo>
                      <a:pt x="1880" y="0"/>
                    </a:lnTo>
                    <a:lnTo>
                      <a:pt x="1892" y="0"/>
                    </a:lnTo>
                    <a:lnTo>
                      <a:pt x="1904" y="4"/>
                    </a:lnTo>
                    <a:lnTo>
                      <a:pt x="1914" y="10"/>
                    </a:lnTo>
                    <a:lnTo>
                      <a:pt x="1922" y="16"/>
                    </a:lnTo>
                    <a:lnTo>
                      <a:pt x="1930" y="26"/>
                    </a:lnTo>
                    <a:lnTo>
                      <a:pt x="1934" y="36"/>
                    </a:lnTo>
                    <a:lnTo>
                      <a:pt x="1938" y="46"/>
                    </a:lnTo>
                    <a:lnTo>
                      <a:pt x="1940" y="58"/>
                    </a:lnTo>
                    <a:lnTo>
                      <a:pt x="1940" y="988"/>
                    </a:lnTo>
                    <a:lnTo>
                      <a:pt x="1940" y="988"/>
                    </a:lnTo>
                    <a:lnTo>
                      <a:pt x="1938" y="1000"/>
                    </a:lnTo>
                    <a:lnTo>
                      <a:pt x="1934" y="1010"/>
                    </a:lnTo>
                    <a:lnTo>
                      <a:pt x="1930" y="1020"/>
                    </a:lnTo>
                    <a:lnTo>
                      <a:pt x="1922" y="1030"/>
                    </a:lnTo>
                    <a:lnTo>
                      <a:pt x="1914" y="1036"/>
                    </a:lnTo>
                    <a:lnTo>
                      <a:pt x="1904" y="1042"/>
                    </a:lnTo>
                    <a:lnTo>
                      <a:pt x="1892" y="1046"/>
                    </a:lnTo>
                    <a:lnTo>
                      <a:pt x="1880" y="1046"/>
                    </a:lnTo>
                    <a:lnTo>
                      <a:pt x="742" y="1046"/>
                    </a:lnTo>
                    <a:lnTo>
                      <a:pt x="458" y="1294"/>
                    </a:lnTo>
                    <a:lnTo>
                      <a:pt x="458" y="1046"/>
                    </a:lnTo>
                    <a:lnTo>
                      <a:pt x="60" y="1046"/>
                    </a:lnTo>
                    <a:lnTo>
                      <a:pt x="60" y="1046"/>
                    </a:lnTo>
                    <a:lnTo>
                      <a:pt x="48" y="1046"/>
                    </a:lnTo>
                    <a:lnTo>
                      <a:pt x="36" y="1042"/>
                    </a:lnTo>
                    <a:lnTo>
                      <a:pt x="26" y="1036"/>
                    </a:lnTo>
                    <a:lnTo>
                      <a:pt x="18" y="1030"/>
                    </a:lnTo>
                    <a:lnTo>
                      <a:pt x="10" y="1020"/>
                    </a:lnTo>
                    <a:lnTo>
                      <a:pt x="6" y="1010"/>
                    </a:lnTo>
                    <a:lnTo>
                      <a:pt x="2" y="1000"/>
                    </a:lnTo>
                    <a:lnTo>
                      <a:pt x="0" y="9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sp>
          <p:nvSpPr>
            <p:cNvPr id="35" name="Freeform 9__"/>
            <p:cNvSpPr>
              <a:spLocks noChangeAspect="1"/>
            </p:cNvSpPr>
            <p:nvPr/>
          </p:nvSpPr>
          <p:spPr bwMode="auto">
            <a:xfrm>
              <a:off x="1543762" y="1410570"/>
              <a:ext cx="217242" cy="157347"/>
            </a:xfrm>
            <a:custGeom>
              <a:avLst/>
              <a:gdLst>
                <a:gd name="T0" fmla="*/ 1374 w 3402"/>
                <a:gd name="T1" fmla="*/ 2464 h 2464"/>
                <a:gd name="T2" fmla="*/ 3402 w 3402"/>
                <a:gd name="T3" fmla="*/ 260 h 2464"/>
                <a:gd name="T4" fmla="*/ 3140 w 3402"/>
                <a:gd name="T5" fmla="*/ 0 h 2464"/>
                <a:gd name="T6" fmla="*/ 1370 w 3402"/>
                <a:gd name="T7" fmla="*/ 1646 h 2464"/>
                <a:gd name="T8" fmla="*/ 314 w 3402"/>
                <a:gd name="T9" fmla="*/ 674 h 2464"/>
                <a:gd name="T10" fmla="*/ 0 w 3402"/>
                <a:gd name="T11" fmla="*/ 988 h 2464"/>
                <a:gd name="T12" fmla="*/ 1374 w 3402"/>
                <a:gd name="T13" fmla="*/ 2464 h 2464"/>
              </a:gdLst>
              <a:ahLst/>
              <a:cxnLst>
                <a:cxn ang="0">
                  <a:pos x="T0" y="T1"/>
                </a:cxn>
                <a:cxn ang="0">
                  <a:pos x="T2" y="T3"/>
                </a:cxn>
                <a:cxn ang="0">
                  <a:pos x="T4" y="T5"/>
                </a:cxn>
                <a:cxn ang="0">
                  <a:pos x="T6" y="T7"/>
                </a:cxn>
                <a:cxn ang="0">
                  <a:pos x="T8" y="T9"/>
                </a:cxn>
                <a:cxn ang="0">
                  <a:pos x="T10" y="T11"/>
                </a:cxn>
                <a:cxn ang="0">
                  <a:pos x="T12" y="T13"/>
                </a:cxn>
              </a:cxnLst>
              <a:rect l="0" t="0" r="r" b="b"/>
              <a:pathLst>
                <a:path w="3402" h="2464">
                  <a:moveTo>
                    <a:pt x="1374" y="2464"/>
                  </a:moveTo>
                  <a:lnTo>
                    <a:pt x="3402" y="260"/>
                  </a:lnTo>
                  <a:lnTo>
                    <a:pt x="3140" y="0"/>
                  </a:lnTo>
                  <a:lnTo>
                    <a:pt x="1370" y="1646"/>
                  </a:lnTo>
                  <a:lnTo>
                    <a:pt x="314" y="674"/>
                  </a:lnTo>
                  <a:lnTo>
                    <a:pt x="0" y="988"/>
                  </a:lnTo>
                  <a:lnTo>
                    <a:pt x="1374" y="2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sp>
        <p:nvSpPr>
          <p:cNvPr id="45" name="TextBox 44"/>
          <p:cNvSpPr txBox="1"/>
          <p:nvPr/>
        </p:nvSpPr>
        <p:spPr>
          <a:xfrm>
            <a:off x="629080" y="4510093"/>
            <a:ext cx="4782305" cy="400110"/>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Comparison with Top Performing Model</a:t>
            </a:r>
            <a:endParaRPr lang="id-ID" sz="20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6561269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00" fill="hold"/>
                                        <p:tgtEl>
                                          <p:spTgt spid="24"/>
                                        </p:tgtEl>
                                        <p:attrNameLst>
                                          <p:attrName>ppt_x</p:attrName>
                                        </p:attrNameLst>
                                      </p:cBhvr>
                                      <p:tavLst>
                                        <p:tav tm="0">
                                          <p:val>
                                            <p:strVal val="0-#ppt_w/2"/>
                                          </p:val>
                                        </p:tav>
                                        <p:tav tm="100000">
                                          <p:val>
                                            <p:strVal val="#ppt_x"/>
                                          </p:val>
                                        </p:tav>
                                      </p:tavLst>
                                    </p:anim>
                                    <p:anim calcmode="lin" valueType="num">
                                      <p:cBhvr additive="base">
                                        <p:cTn id="8" dur="7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decel="5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00" fill="hold"/>
                                        <p:tgtEl>
                                          <p:spTgt spid="16"/>
                                        </p:tgtEl>
                                        <p:attrNameLst>
                                          <p:attrName>ppt_x</p:attrName>
                                        </p:attrNameLst>
                                      </p:cBhvr>
                                      <p:tavLst>
                                        <p:tav tm="0">
                                          <p:val>
                                            <p:strVal val="0-#ppt_w/2"/>
                                          </p:val>
                                        </p:tav>
                                        <p:tav tm="100000">
                                          <p:val>
                                            <p:strVal val="#ppt_x"/>
                                          </p:val>
                                        </p:tav>
                                      </p:tavLst>
                                    </p:anim>
                                    <p:anim calcmode="lin" valueType="num">
                                      <p:cBhvr additive="base">
                                        <p:cTn id="12" dur="7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950"/>
                            </p:stCondLst>
                            <p:childTnLst>
                              <p:par>
                                <p:cTn id="14" presetID="2" presetClass="entr" presetSubtype="8" decel="5000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700" fill="hold"/>
                                        <p:tgtEl>
                                          <p:spTgt spid="45"/>
                                        </p:tgtEl>
                                        <p:attrNameLst>
                                          <p:attrName>ppt_x</p:attrName>
                                        </p:attrNameLst>
                                      </p:cBhvr>
                                      <p:tavLst>
                                        <p:tav tm="0">
                                          <p:val>
                                            <p:strVal val="0-#ppt_w/2"/>
                                          </p:val>
                                        </p:tav>
                                        <p:tav tm="100000">
                                          <p:val>
                                            <p:strVal val="#ppt_x"/>
                                          </p:val>
                                        </p:tav>
                                      </p:tavLst>
                                    </p:anim>
                                    <p:anim calcmode="lin" valueType="num">
                                      <p:cBhvr additive="base">
                                        <p:cTn id="17" dur="7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2" cstate="email">
            <a:extLst>
              <a:ext uri="{28A0092B-C50C-407E-A947-70E740481C1C}">
                <a14:useLocalDpi xmlns:a14="http://schemas.microsoft.com/office/drawing/2010/main" val="0"/>
              </a:ext>
            </a:extLst>
          </a:blip>
          <a:srcRect/>
          <a:stretch>
            <a:fillRect/>
          </a:stretch>
        </p:blipFill>
        <p:spPr/>
      </p:pic>
      <p:sp>
        <p:nvSpPr>
          <p:cNvPr id="7" name="TextBox 6"/>
          <p:cNvSpPr txBox="1"/>
          <p:nvPr/>
        </p:nvSpPr>
        <p:spPr>
          <a:xfrm>
            <a:off x="4459187" y="3048400"/>
            <a:ext cx="5153634" cy="769441"/>
          </a:xfrm>
          <a:prstGeom prst="rect">
            <a:avLst/>
          </a:prstGeom>
          <a:noFill/>
        </p:spPr>
        <p:txBody>
          <a:bodyPr wrap="square" rtlCol="0" anchor="ctr">
            <a:spAutoFit/>
          </a:bodyPr>
          <a:lstStyle/>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APPENDIX</a:t>
            </a:r>
            <a:endParaRPr lang="en-US" sz="4400" spc="300"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Tree>
    <p:extLst>
      <p:ext uri="{BB962C8B-B14F-4D97-AF65-F5344CB8AC3E}">
        <p14:creationId xmlns:p14="http://schemas.microsoft.com/office/powerpoint/2010/main" val="2285091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31541" y="1029054"/>
            <a:ext cx="3928193" cy="1785104"/>
          </a:xfrm>
          <a:prstGeom prst="rect">
            <a:avLst/>
          </a:prstGeom>
        </p:spPr>
        <p:txBody>
          <a:bodyPr wrap="square">
            <a:spAutoFit/>
          </a:bodyPr>
          <a:lstStyle/>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Moving Averages are one of the most simplistic methods for forecasting. It just takes an average on a rolling </a:t>
            </a:r>
            <a:r>
              <a:rPr lang="en-US" sz="1600" b="1" i="1" dirty="0" smtClean="0">
                <a:solidFill>
                  <a:schemeClr val="tx1">
                    <a:lumMod val="65000"/>
                    <a:lumOff val="35000"/>
                  </a:schemeClr>
                </a:solidFill>
                <a:latin typeface="Times New Roman" panose="02020603050405020304" pitchFamily="18" charset="0"/>
                <a:ea typeface="Lato Light" panose="020F0502020204030203" pitchFamily="34" charset="0"/>
                <a:cs typeface="Times New Roman" panose="02020603050405020304" pitchFamily="18" charset="0"/>
              </a:rPr>
              <a:t>n</a:t>
            </a: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window and concludes that is the forecast for the future periods.</a:t>
            </a:r>
          </a:p>
          <a:p>
            <a:pPr>
              <a:lnSpc>
                <a:spcPct val="110000"/>
              </a:lnSpc>
            </a:pP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The image on the left shows the calculation of a 3 month moving average.</a:t>
            </a: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10" name="Group 9"/>
          <p:cNvGrpSpPr/>
          <p:nvPr/>
        </p:nvGrpSpPr>
        <p:grpSpPr>
          <a:xfrm>
            <a:off x="6701502" y="832491"/>
            <a:ext cx="801790" cy="89210"/>
            <a:chOff x="1817546" y="5411308"/>
            <a:chExt cx="801790" cy="89210"/>
          </a:xfrm>
        </p:grpSpPr>
        <p:sp>
          <p:nvSpPr>
            <p:cNvPr id="11" name="Oval 10"/>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p:cNvPicPr>
            <a:picLocks noGrp="1" noChangeAspect="1"/>
          </p:cNvPicPr>
          <p:nvPr>
            <p:ph type="pic" sz="quarter" idx="10"/>
          </p:nvPr>
        </p:nvPicPr>
        <p:blipFill rotWithShape="1">
          <a:blip r:embed="rId3" cstate="email">
            <a:extLst>
              <a:ext uri="{28A0092B-C50C-407E-A947-70E740481C1C}">
                <a14:useLocalDpi xmlns:a14="http://schemas.microsoft.com/office/drawing/2010/main" val="0"/>
              </a:ext>
            </a:extLst>
          </a:blip>
          <a:srcRect l="-1" t="394" r="-562" b="-73"/>
          <a:stretch/>
        </p:blipFill>
        <p:spPr>
          <a:xfrm>
            <a:off x="1" y="298072"/>
            <a:ext cx="4295774" cy="3095836"/>
          </a:xfrm>
        </p:spPr>
      </p:pic>
      <p:pic>
        <p:nvPicPr>
          <p:cNvPr id="7" name="Picture Placeholder 6"/>
          <p:cNvPicPr>
            <a:picLocks noGrp="1" noChangeAspect="1"/>
          </p:cNvPicPr>
          <p:nvPr>
            <p:ph type="pic" sz="quarter" idx="11"/>
          </p:nvPr>
        </p:nvPicPr>
        <p:blipFill rotWithShape="1">
          <a:blip r:embed="rId4" cstate="email">
            <a:extLst>
              <a:ext uri="{28A0092B-C50C-407E-A947-70E740481C1C}">
                <a14:useLocalDpi xmlns:a14="http://schemas.microsoft.com/office/drawing/2010/main" val="0"/>
              </a:ext>
            </a:extLst>
          </a:blip>
          <a:srcRect/>
          <a:stretch/>
        </p:blipFill>
        <p:spPr>
          <a:xfrm>
            <a:off x="71438" y="4010024"/>
            <a:ext cx="4224337" cy="2697163"/>
          </a:xfrm>
        </p:spPr>
      </p:pic>
      <p:sp>
        <p:nvSpPr>
          <p:cNvPr id="14" name="TextBox 13"/>
          <p:cNvSpPr txBox="1"/>
          <p:nvPr/>
        </p:nvSpPr>
        <p:spPr>
          <a:xfrm>
            <a:off x="4392040" y="3156730"/>
            <a:ext cx="5153634" cy="1200328"/>
          </a:xfrm>
          <a:prstGeom prst="rect">
            <a:avLst/>
          </a:prstGeom>
          <a:noFill/>
        </p:spPr>
        <p:txBody>
          <a:bodyPr wrap="square" rtlCol="0" anchor="ctr">
            <a:spAutoFit/>
          </a:bodyPr>
          <a:lstStyle/>
          <a:p>
            <a:r>
              <a:rPr lang="en-US" sz="2800" spc="300" dirty="0" smtClean="0">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rPr>
              <a:t>MOVING</a:t>
            </a:r>
          </a:p>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AVERAGES</a:t>
            </a:r>
            <a:endParaRPr lang="en-US" sz="4400" spc="300"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9" name="Rectangle 18"/>
          <p:cNvSpPr/>
          <p:nvPr/>
        </p:nvSpPr>
        <p:spPr>
          <a:xfrm>
            <a:off x="6701502" y="4896193"/>
            <a:ext cx="3928193" cy="1988237"/>
          </a:xfrm>
          <a:prstGeom prst="rect">
            <a:avLst/>
          </a:prstGeom>
        </p:spPr>
        <p:txBody>
          <a:bodyPr wrap="square">
            <a:spAutoFit/>
          </a:bodyPr>
          <a:lstStyle/>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Weighted Moving Average is just adding one more dimension on top of the moving average. While the moving average gives equal weightage to all the n observations, in the Weighted Moving average, we are able to set weightages for the observations. By tweaking this weightage, we can give more or less importance to recent observations.</a:t>
            </a: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20" name="Group 19"/>
          <p:cNvGrpSpPr/>
          <p:nvPr/>
        </p:nvGrpSpPr>
        <p:grpSpPr>
          <a:xfrm>
            <a:off x="6771463" y="4699630"/>
            <a:ext cx="801790" cy="89210"/>
            <a:chOff x="1817546" y="5411308"/>
            <a:chExt cx="801790" cy="89210"/>
          </a:xfrm>
        </p:grpSpPr>
        <p:sp>
          <p:nvSpPr>
            <p:cNvPr id="21" name="Oval 20"/>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546465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00" fill="hold"/>
                                        <p:tgtEl>
                                          <p:spTgt spid="10"/>
                                        </p:tgtEl>
                                        <p:attrNameLst>
                                          <p:attrName>ppt_x</p:attrName>
                                        </p:attrNameLst>
                                      </p:cBhvr>
                                      <p:tavLst>
                                        <p:tav tm="0">
                                          <p:val>
                                            <p:strVal val="1+#ppt_w/2"/>
                                          </p:val>
                                        </p:tav>
                                        <p:tav tm="100000">
                                          <p:val>
                                            <p:strVal val="#ppt_x"/>
                                          </p:val>
                                        </p:tav>
                                      </p:tavLst>
                                    </p:anim>
                                    <p:anim calcmode="lin" valueType="num">
                                      <p:cBhvr additive="base">
                                        <p:cTn id="8" dur="7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00" fill="hold"/>
                                        <p:tgtEl>
                                          <p:spTgt spid="5"/>
                                        </p:tgtEl>
                                        <p:attrNameLst>
                                          <p:attrName>ppt_x</p:attrName>
                                        </p:attrNameLst>
                                      </p:cBhvr>
                                      <p:tavLst>
                                        <p:tav tm="0">
                                          <p:val>
                                            <p:strVal val="1+#ppt_w/2"/>
                                          </p:val>
                                        </p:tav>
                                        <p:tav tm="100000">
                                          <p:val>
                                            <p:strVal val="#ppt_x"/>
                                          </p:val>
                                        </p:tav>
                                      </p:tavLst>
                                    </p:anim>
                                    <p:anim calcmode="lin" valueType="num">
                                      <p:cBhvr additive="base">
                                        <p:cTn id="12" dur="7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950"/>
                            </p:stCondLst>
                            <p:childTnLst>
                              <p:par>
                                <p:cTn id="14" presetID="12" presetClass="entr" presetSubtype="4" fill="hold"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700"/>
                                        <p:tgtEl>
                                          <p:spTgt spid="14">
                                            <p:txEl>
                                              <p:pRg st="0" end="0"/>
                                            </p:txEl>
                                          </p:spTgt>
                                        </p:tgtEl>
                                        <p:attrNameLst>
                                          <p:attrName>ppt_y</p:attrName>
                                        </p:attrNameLst>
                                      </p:cBhvr>
                                      <p:tavLst>
                                        <p:tav tm="0">
                                          <p:val>
                                            <p:strVal val="#ppt_y+#ppt_h*1.125000"/>
                                          </p:val>
                                        </p:tav>
                                        <p:tav tm="100000">
                                          <p:val>
                                            <p:strVal val="#ppt_y"/>
                                          </p:val>
                                        </p:tav>
                                      </p:tavLst>
                                    </p:anim>
                                    <p:animEffect transition="in" filter="wipe(up)">
                                      <p:cBhvr>
                                        <p:cTn id="17" dur="700"/>
                                        <p:tgtEl>
                                          <p:spTgt spid="14">
                                            <p:txEl>
                                              <p:pRg st="0" end="0"/>
                                            </p:txEl>
                                          </p:spTgt>
                                        </p:tgtEl>
                                      </p:cBhvr>
                                    </p:animEffect>
                                  </p:childTnLst>
                                </p:cTn>
                              </p:par>
                              <p:par>
                                <p:cTn id="18" presetID="12" presetClass="entr" presetSubtype="4" fill="hold" nodeType="withEffect">
                                  <p:stCondLst>
                                    <p:cond delay="25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700"/>
                                        <p:tgtEl>
                                          <p:spTgt spid="14">
                                            <p:txEl>
                                              <p:pRg st="1" end="1"/>
                                            </p:txEl>
                                          </p:spTgt>
                                        </p:tgtEl>
                                        <p:attrNameLst>
                                          <p:attrName>ppt_y</p:attrName>
                                        </p:attrNameLst>
                                      </p:cBhvr>
                                      <p:tavLst>
                                        <p:tav tm="0">
                                          <p:val>
                                            <p:strVal val="#ppt_y+#ppt_h*1.125000"/>
                                          </p:val>
                                        </p:tav>
                                        <p:tav tm="100000">
                                          <p:val>
                                            <p:strVal val="#ppt_y"/>
                                          </p:val>
                                        </p:tav>
                                      </p:tavLst>
                                    </p:anim>
                                    <p:animEffect transition="in" filter="wipe(up)">
                                      <p:cBhvr>
                                        <p:cTn id="21" dur="700"/>
                                        <p:tgtEl>
                                          <p:spTgt spid="14">
                                            <p:txEl>
                                              <p:pRg st="1" end="1"/>
                                            </p:txEl>
                                          </p:spTgt>
                                        </p:tgtEl>
                                      </p:cBhvr>
                                    </p:animEffect>
                                  </p:childTnLst>
                                </p:cTn>
                              </p:par>
                            </p:childTnLst>
                          </p:cTn>
                        </p:par>
                        <p:par>
                          <p:cTn id="22" fill="hold">
                            <p:stCondLst>
                              <p:cond delay="1900"/>
                            </p:stCondLst>
                            <p:childTnLst>
                              <p:par>
                                <p:cTn id="23" presetID="2" presetClass="entr" presetSubtype="2" decel="5000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700" fill="hold"/>
                                        <p:tgtEl>
                                          <p:spTgt spid="20"/>
                                        </p:tgtEl>
                                        <p:attrNameLst>
                                          <p:attrName>ppt_x</p:attrName>
                                        </p:attrNameLst>
                                      </p:cBhvr>
                                      <p:tavLst>
                                        <p:tav tm="0">
                                          <p:val>
                                            <p:strVal val="1+#ppt_w/2"/>
                                          </p:val>
                                        </p:tav>
                                        <p:tav tm="100000">
                                          <p:val>
                                            <p:strVal val="#ppt_x"/>
                                          </p:val>
                                        </p:tav>
                                      </p:tavLst>
                                    </p:anim>
                                    <p:anim calcmode="lin" valueType="num">
                                      <p:cBhvr additive="base">
                                        <p:cTn id="26" dur="7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25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700" fill="hold"/>
                                        <p:tgtEl>
                                          <p:spTgt spid="19"/>
                                        </p:tgtEl>
                                        <p:attrNameLst>
                                          <p:attrName>ppt_x</p:attrName>
                                        </p:attrNameLst>
                                      </p:cBhvr>
                                      <p:tavLst>
                                        <p:tav tm="0">
                                          <p:val>
                                            <p:strVal val="1+#ppt_w/2"/>
                                          </p:val>
                                        </p:tav>
                                        <p:tav tm="100000">
                                          <p:val>
                                            <p:strVal val="#ppt_x"/>
                                          </p:val>
                                        </p:tav>
                                      </p:tavLst>
                                    </p:anim>
                                    <p:anim calcmode="lin" valueType="num">
                                      <p:cBhvr additive="base">
                                        <p:cTn id="30" dur="7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l="4355" r="4355"/>
          <a:stretch>
            <a:fillRect/>
          </a:stretch>
        </p:blipFill>
        <p:spPr>
          <a:xfrm>
            <a:off x="0" y="2003425"/>
            <a:ext cx="12188825" cy="4445000"/>
          </a:xfrm>
        </p:spPr>
      </p:pic>
      <p:sp>
        <p:nvSpPr>
          <p:cNvPr id="13" name="TextBox 12"/>
          <p:cNvSpPr txBox="1"/>
          <p:nvPr/>
        </p:nvSpPr>
        <p:spPr>
          <a:xfrm>
            <a:off x="2402426" y="28975"/>
            <a:ext cx="7383971" cy="769441"/>
          </a:xfrm>
          <a:prstGeom prst="rect">
            <a:avLst/>
          </a:prstGeom>
          <a:noFill/>
        </p:spPr>
        <p:txBody>
          <a:bodyPr wrap="square" rtlCol="0" anchor="ctr">
            <a:spAutoFit/>
          </a:bodyPr>
          <a:lstStyle/>
          <a:p>
            <a:r>
              <a:rPr lang="en-US" sz="4400" spc="300" dirty="0" smtClean="0">
                <a:solidFill>
                  <a:schemeClr val="accent6"/>
                </a:solidFill>
                <a:latin typeface="Lato Semibold" panose="020F0502020204030203" pitchFamily="34" charset="0"/>
                <a:ea typeface="Lato Semibold" panose="020F0502020204030203" pitchFamily="34" charset="0"/>
                <a:cs typeface="Lato Semibold" panose="020F0502020204030203" pitchFamily="34" charset="0"/>
              </a:rPr>
              <a:t>Exponential Smoothing</a:t>
            </a:r>
            <a:endParaRPr lang="en-US" sz="4400" spc="300" dirty="0">
              <a:solidFill>
                <a:schemeClr val="accent6"/>
              </a:solidFill>
              <a:latin typeface="Lato Semibold" panose="020F0502020204030203" pitchFamily="34" charset="0"/>
              <a:ea typeface="Lato Semibold" panose="020F0502020204030203" pitchFamily="34" charset="0"/>
              <a:cs typeface="Lato Semibold" panose="020F0502020204030203" pitchFamily="34" charset="0"/>
            </a:endParaRPr>
          </a:p>
        </p:txBody>
      </p:sp>
      <mc:AlternateContent xmlns:mc="http://schemas.openxmlformats.org/markup-compatibility/2006" xmlns:a14="http://schemas.microsoft.com/office/drawing/2010/main">
        <mc:Choice Requires="a14">
          <p:sp>
            <p:nvSpPr>
              <p:cNvPr id="14" name="Rectangle 13"/>
              <p:cNvSpPr/>
              <p:nvPr/>
            </p:nvSpPr>
            <p:spPr>
              <a:xfrm>
                <a:off x="3288770" y="1095718"/>
                <a:ext cx="6731530" cy="1493229"/>
              </a:xfrm>
              <a:prstGeom prst="rect">
                <a:avLst/>
              </a:prstGeom>
            </p:spPr>
            <p:txBody>
              <a:bodyPr wrap="square">
                <a:spAutoFit/>
              </a:bodyPr>
              <a:lstStyle/>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Exponential Smoothing just smooths the weights applied to the observations and look at all the historical data points and not just the n observations. </a:t>
                </a:r>
              </a:p>
              <a:p>
                <a:pPr>
                  <a:lnSpc>
                    <a:spcPct val="110000"/>
                  </a:lnSpc>
                </a:pP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a:p>
                <a:pPr>
                  <a:lnSpc>
                    <a:spcPct val="110000"/>
                  </a:lnSpc>
                </a:pPr>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This is done using a parameter called </a:t>
                </a:r>
                <a14:m>
                  <m:oMath xmlns:m="http://schemas.openxmlformats.org/officeDocument/2006/math">
                    <m:r>
                      <a:rPr lang="en-US" sz="1400" i="1" smtClean="0">
                        <a:solidFill>
                          <a:schemeClr val="tx1">
                            <a:lumMod val="65000"/>
                            <a:lumOff val="35000"/>
                          </a:schemeClr>
                        </a:solidFill>
                        <a:latin typeface="Cambria Math" panose="02040503050406030204" pitchFamily="18" charset="0"/>
                        <a:ea typeface="Cambria Math" panose="02040503050406030204" pitchFamily="18" charset="0"/>
                        <a:cs typeface="Lato Light" panose="020F0502020204030203" pitchFamily="34" charset="0"/>
                      </a:rPr>
                      <m:t>∝</m:t>
                    </m:r>
                  </m:oMath>
                </a14:m>
                <a:r>
                  <a:rPr lang="en-US" sz="1400" dirty="0" smtClean="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rPr>
                  <a:t> which is called the smoothing parameter. By tweaking the parameter we can give more or less weightages to recent observations. This in turn determines how fast the forecast reacts to change in demand.</a:t>
                </a:r>
                <a:endParaRPr lang="en-US" sz="1400" dirty="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288770" y="1095718"/>
                <a:ext cx="6731530" cy="1493229"/>
              </a:xfrm>
              <a:prstGeom prst="rect">
                <a:avLst/>
              </a:prstGeom>
              <a:blipFill>
                <a:blip r:embed="rId3"/>
                <a:stretch>
                  <a:fillRect l="-271" t="-816" b="-2857"/>
                </a:stretch>
              </a:blipFill>
            </p:spPr>
            <p:txBody>
              <a:bodyPr/>
              <a:lstStyle/>
              <a:p>
                <a:r>
                  <a:rPr lang="en-US">
                    <a:noFill/>
                  </a:rPr>
                  <a:t> </a:t>
                </a:r>
              </a:p>
            </p:txBody>
          </p:sp>
        </mc:Fallback>
      </mc:AlternateContent>
      <p:grpSp>
        <p:nvGrpSpPr>
          <p:cNvPr id="15" name="Group 14"/>
          <p:cNvGrpSpPr/>
          <p:nvPr/>
        </p:nvGrpSpPr>
        <p:grpSpPr>
          <a:xfrm>
            <a:off x="3358731" y="899155"/>
            <a:ext cx="801790" cy="89210"/>
            <a:chOff x="1817546" y="5411308"/>
            <a:chExt cx="801790" cy="89210"/>
          </a:xfrm>
        </p:grpSpPr>
        <p:sp>
          <p:nvSpPr>
            <p:cNvPr id="16" name="Oval 15"/>
            <p:cNvSpPr/>
            <p:nvPr/>
          </p:nvSpPr>
          <p:spPr>
            <a:xfrm>
              <a:off x="1817546" y="5411308"/>
              <a:ext cx="89210" cy="892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95691" y="5411308"/>
              <a:ext cx="89210" cy="89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3836" y="5411308"/>
              <a:ext cx="89210" cy="8921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51981" y="5411308"/>
              <a:ext cx="89210" cy="89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30126" y="5411308"/>
              <a:ext cx="89210" cy="892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7558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25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700"/>
                                        <p:tgtEl>
                                          <p:spTgt spid="13">
                                            <p:txEl>
                                              <p:pRg st="0" end="0"/>
                                            </p:txEl>
                                          </p:spTgt>
                                        </p:tgtEl>
                                        <p:attrNameLst>
                                          <p:attrName>ppt_y</p:attrName>
                                        </p:attrNameLst>
                                      </p:cBhvr>
                                      <p:tavLst>
                                        <p:tav tm="0">
                                          <p:val>
                                            <p:strVal val="#ppt_y+#ppt_h*1.125000"/>
                                          </p:val>
                                        </p:tav>
                                        <p:tav tm="100000">
                                          <p:val>
                                            <p:strVal val="#ppt_y"/>
                                          </p:val>
                                        </p:tav>
                                      </p:tavLst>
                                    </p:anim>
                                    <p:animEffect transition="in" filter="wipe(up)">
                                      <p:cBhvr>
                                        <p:cTn id="8" dur="700"/>
                                        <p:tgtEl>
                                          <p:spTgt spid="13">
                                            <p:txEl>
                                              <p:pRg st="0" end="0"/>
                                            </p:txEl>
                                          </p:spTgt>
                                        </p:tgtEl>
                                      </p:cBhvr>
                                    </p:animEffect>
                                  </p:childTnLst>
                                </p:cTn>
                              </p:par>
                            </p:childTnLst>
                          </p:cTn>
                        </p:par>
                        <p:par>
                          <p:cTn id="9" fill="hold">
                            <p:stCondLst>
                              <p:cond delay="950"/>
                            </p:stCondLst>
                            <p:childTnLst>
                              <p:par>
                                <p:cTn id="10" presetID="2" presetClass="entr" presetSubtype="2" decel="5000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700" fill="hold"/>
                                        <p:tgtEl>
                                          <p:spTgt spid="15"/>
                                        </p:tgtEl>
                                        <p:attrNameLst>
                                          <p:attrName>ppt_x</p:attrName>
                                        </p:attrNameLst>
                                      </p:cBhvr>
                                      <p:tavLst>
                                        <p:tav tm="0">
                                          <p:val>
                                            <p:strVal val="1+#ppt_w/2"/>
                                          </p:val>
                                        </p:tav>
                                        <p:tav tm="100000">
                                          <p:val>
                                            <p:strVal val="#ppt_x"/>
                                          </p:val>
                                        </p:tav>
                                      </p:tavLst>
                                    </p:anim>
                                    <p:anim calcmode="lin" valueType="num">
                                      <p:cBhvr additive="base">
                                        <p:cTn id="13" dur="7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25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00" fill="hold"/>
                                        <p:tgtEl>
                                          <p:spTgt spid="14"/>
                                        </p:tgtEl>
                                        <p:attrNameLst>
                                          <p:attrName>ppt_x</p:attrName>
                                        </p:attrNameLst>
                                      </p:cBhvr>
                                      <p:tavLst>
                                        <p:tav tm="0">
                                          <p:val>
                                            <p:strVal val="1+#ppt_w/2"/>
                                          </p:val>
                                        </p:tav>
                                        <p:tav tm="100000">
                                          <p:val>
                                            <p:strVal val="#ppt_x"/>
                                          </p:val>
                                        </p:tav>
                                      </p:tavLst>
                                    </p:anim>
                                    <p:anim calcmode="lin" valueType="num">
                                      <p:cBhvr additive="base">
                                        <p:cTn id="17" dur="7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Custom 35">
      <a:dk1>
        <a:srgbClr val="2B2B2B"/>
      </a:dk1>
      <a:lt1>
        <a:srgbClr val="FFFFFF"/>
      </a:lt1>
      <a:dk2>
        <a:srgbClr val="2B2B2B"/>
      </a:dk2>
      <a:lt2>
        <a:srgbClr val="FFFFFF"/>
      </a:lt2>
      <a:accent1>
        <a:srgbClr val="41B7D0"/>
      </a:accent1>
      <a:accent2>
        <a:srgbClr val="3FACD0"/>
      </a:accent2>
      <a:accent3>
        <a:srgbClr val="3DA1D2"/>
      </a:accent3>
      <a:accent4>
        <a:srgbClr val="3B96D3"/>
      </a:accent4>
      <a:accent5>
        <a:srgbClr val="398BD5"/>
      </a:accent5>
      <a:accent6>
        <a:srgbClr val="3780D7"/>
      </a:accent6>
      <a:hlink>
        <a:srgbClr val="5B9BD5"/>
      </a:hlink>
      <a:folHlink>
        <a:srgbClr val="70AD4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Office PowerPoint</Application>
  <PresentationFormat>Custom</PresentationFormat>
  <Paragraphs>85</Paragraphs>
  <Slides>11</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Lato</vt:lpstr>
      <vt:lpstr>Aller</vt:lpstr>
      <vt:lpstr>Roboto Condensed Light</vt:lpstr>
      <vt:lpstr>Times New Roman</vt:lpstr>
      <vt:lpstr>Titillium</vt:lpstr>
      <vt:lpstr>Arial</vt:lpstr>
      <vt:lpstr>Calibri</vt:lpstr>
      <vt:lpstr>Open Sans Extrabold</vt:lpstr>
      <vt:lpstr>Futura Md BT Medium</vt:lpstr>
      <vt:lpstr>Lato Semibold</vt:lpstr>
      <vt:lpstr>Lato Light</vt:lpstr>
      <vt:lpstr>Futura Light BT</vt:lpstr>
      <vt:lpstr>Lato Regular</vt:lpstr>
      <vt:lpstr>Source Sans Pro</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assss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Joseph</dc:creator>
  <cp:lastModifiedBy>Joseph, Manu</cp:lastModifiedBy>
  <cp:revision>585</cp:revision>
  <dcterms:created xsi:type="dcterms:W3CDTF">2017-01-03T01:58:22Z</dcterms:created>
  <dcterms:modified xsi:type="dcterms:W3CDTF">2018-01-13T11:27:23Z</dcterms:modified>
</cp:coreProperties>
</file>