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1"/>
  </p:notesMasterIdLst>
  <p:sldIdLst>
    <p:sldId id="257" r:id="rId2"/>
    <p:sldId id="260" r:id="rId3"/>
    <p:sldId id="271" r:id="rId4"/>
    <p:sldId id="268" r:id="rId5"/>
    <p:sldId id="274" r:id="rId6"/>
    <p:sldId id="272" r:id="rId7"/>
    <p:sldId id="276" r:id="rId8"/>
    <p:sldId id="259" r:id="rId9"/>
    <p:sldId id="25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94660"/>
  </p:normalViewPr>
  <p:slideViewPr>
    <p:cSldViewPr>
      <p:cViewPr varScale="1">
        <p:scale>
          <a:sx n="78" d="100"/>
          <a:sy n="78" d="100"/>
        </p:scale>
        <p:origin x="1637"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24EDFA-5EDB-4318-9AB7-7117DE6ECA48}" type="datetimeFigureOut">
              <a:rPr lang="en-US" smtClean="0"/>
              <a:t>1/19/2020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93596A-F15D-49EA-8116-EC056B3AF788}" type="slidenum">
              <a:rPr lang="en-US" smtClean="0"/>
              <a:t>‹#›</a:t>
            </a:fld>
            <a:endParaRPr lang="en-US"/>
          </a:p>
        </p:txBody>
      </p:sp>
    </p:spTree>
    <p:extLst>
      <p:ext uri="{BB962C8B-B14F-4D97-AF65-F5344CB8AC3E}">
        <p14:creationId xmlns:p14="http://schemas.microsoft.com/office/powerpoint/2010/main" val="2322928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93596A-F15D-49EA-8116-EC056B3AF788}" type="slidenum">
              <a:rPr lang="en-US" smtClean="0"/>
              <a:t>1</a:t>
            </a:fld>
            <a:endParaRPr lang="en-US"/>
          </a:p>
        </p:txBody>
      </p:sp>
    </p:spTree>
    <p:extLst>
      <p:ext uri="{BB962C8B-B14F-4D97-AF65-F5344CB8AC3E}">
        <p14:creationId xmlns:p14="http://schemas.microsoft.com/office/powerpoint/2010/main" val="2334891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5B1BC54-A9F9-4734-9BCA-F120402EA225}" type="datetimeFigureOut">
              <a:rPr lang="en-US" smtClean="0"/>
              <a:pPr/>
              <a:t>1/19/2020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8F084B7-E1EB-449A-82F7-DF178571CA3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5B1BC54-A9F9-4734-9BCA-F120402EA225}" type="datetimeFigureOut">
              <a:rPr lang="en-US" smtClean="0"/>
              <a:pPr/>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F084B7-E1EB-449A-82F7-DF178571CA3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5B1BC54-A9F9-4734-9BCA-F120402EA225}" type="datetimeFigureOut">
              <a:rPr lang="en-US" smtClean="0"/>
              <a:pPr/>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F084B7-E1EB-449A-82F7-DF178571CA3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5B1BC54-A9F9-4734-9BCA-F120402EA225}" type="datetimeFigureOut">
              <a:rPr lang="en-US" smtClean="0"/>
              <a:pPr/>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F084B7-E1EB-449A-82F7-DF178571CA3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5B1BC54-A9F9-4734-9BCA-F120402EA225}" type="datetimeFigureOut">
              <a:rPr lang="en-US" smtClean="0"/>
              <a:pPr/>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F084B7-E1EB-449A-82F7-DF178571CA3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5B1BC54-A9F9-4734-9BCA-F120402EA225}" type="datetimeFigureOut">
              <a:rPr lang="en-US" smtClean="0"/>
              <a:pPr/>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F084B7-E1EB-449A-82F7-DF178571CA3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5B1BC54-A9F9-4734-9BCA-F120402EA225}" type="datetimeFigureOut">
              <a:rPr lang="en-US" smtClean="0"/>
              <a:pPr/>
              <a:t>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F084B7-E1EB-449A-82F7-DF178571CA3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5B1BC54-A9F9-4734-9BCA-F120402EA225}" type="datetimeFigureOut">
              <a:rPr lang="en-US" smtClean="0"/>
              <a:pPr/>
              <a:t>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F084B7-E1EB-449A-82F7-DF178571CA3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B1BC54-A9F9-4734-9BCA-F120402EA225}" type="datetimeFigureOut">
              <a:rPr lang="en-US" smtClean="0"/>
              <a:pPr/>
              <a:t>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F084B7-E1EB-449A-82F7-DF178571CA3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5B1BC54-A9F9-4734-9BCA-F120402EA225}" type="datetimeFigureOut">
              <a:rPr lang="en-US" smtClean="0"/>
              <a:pPr/>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F084B7-E1EB-449A-82F7-DF178571CA3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5B1BC54-A9F9-4734-9BCA-F120402EA225}" type="datetimeFigureOut">
              <a:rPr lang="en-US" smtClean="0"/>
              <a:pPr/>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8F084B7-E1EB-449A-82F7-DF178571CA3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5B1BC54-A9F9-4734-9BCA-F120402EA225}" type="datetimeFigureOut">
              <a:rPr lang="en-US" smtClean="0"/>
              <a:pPr/>
              <a:t>1/19/2020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8F084B7-E1EB-449A-82F7-DF178571CA37}"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219199"/>
            <a:ext cx="3124200" cy="1152383"/>
          </a:xfrm>
        </p:spPr>
        <p:txBody>
          <a:bodyPr>
            <a:normAutofit fontScale="90000"/>
          </a:bodyPr>
          <a:lstStyle/>
          <a:p>
            <a:br>
              <a:rPr lang="en-US" sz="2800" i="1" dirty="0">
                <a:effectLst>
                  <a:outerShdw blurRad="38100" dist="38100" dir="2700000" algn="tl">
                    <a:srgbClr val="000000">
                      <a:alpha val="43137"/>
                    </a:srgbClr>
                  </a:outerShdw>
                </a:effectLst>
              </a:rPr>
            </a:br>
            <a:br>
              <a:rPr lang="en-US" sz="2800" i="1" dirty="0">
                <a:effectLst>
                  <a:outerShdw blurRad="38100" dist="38100" dir="2700000" algn="tl">
                    <a:srgbClr val="000000">
                      <a:alpha val="43137"/>
                    </a:srgbClr>
                  </a:outerShdw>
                </a:effectLst>
              </a:rPr>
            </a:br>
            <a:r>
              <a:rPr lang="en-US" sz="2800" i="1" dirty="0">
                <a:effectLst>
                  <a:outerShdw blurRad="38100" dist="38100" dir="2700000" algn="tl">
                    <a:srgbClr val="000000">
                      <a:alpha val="43137"/>
                    </a:srgbClr>
                  </a:outerShdw>
                </a:effectLst>
              </a:rPr>
              <a:t>18-19 Jan 2020</a:t>
            </a:r>
            <a:r>
              <a:rPr lang="en-US" i="1" dirty="0">
                <a:effectLst>
                  <a:outerShdw blurRad="38100" dist="38100" dir="2700000" algn="tl">
                    <a:srgbClr val="000000">
                      <a:alpha val="43137"/>
                    </a:srgbClr>
                  </a:outerShdw>
                </a:effectLst>
              </a:rPr>
              <a:t> </a:t>
            </a:r>
          </a:p>
        </p:txBody>
      </p:sp>
      <p:sp>
        <p:nvSpPr>
          <p:cNvPr id="3" name="Text Placeholder 2"/>
          <p:cNvSpPr>
            <a:spLocks noGrp="1"/>
          </p:cNvSpPr>
          <p:nvPr>
            <p:ph type="body" sz="half" idx="2"/>
          </p:nvPr>
        </p:nvSpPr>
        <p:spPr>
          <a:xfrm>
            <a:off x="152400" y="2828784"/>
            <a:ext cx="2819400" cy="2352815"/>
          </a:xfrm>
        </p:spPr>
        <p:txBody>
          <a:bodyPr>
            <a:normAutofit lnSpcReduction="10000"/>
          </a:bodyPr>
          <a:lstStyle/>
          <a:p>
            <a:r>
              <a:rPr lang="en-US" sz="1800" b="1" i="1" dirty="0">
                <a:effectLst>
                  <a:outerShdw blurRad="38100" dist="38100" dir="2700000" algn="tl">
                    <a:srgbClr val="000000">
                      <a:alpha val="43137"/>
                    </a:srgbClr>
                  </a:outerShdw>
                </a:effectLst>
                <a:latin typeface="+mj-lt"/>
              </a:rPr>
              <a:t>TEAM NAME:</a:t>
            </a:r>
            <a:r>
              <a:rPr lang="en-US" sz="1800" b="1" i="1" dirty="0">
                <a:solidFill>
                  <a:srgbClr val="7030A0"/>
                </a:solidFill>
                <a:effectLst>
                  <a:outerShdw blurRad="38100" dist="38100" dir="2700000" algn="tl">
                    <a:srgbClr val="000000">
                      <a:alpha val="43137"/>
                    </a:srgbClr>
                  </a:outerShdw>
                </a:effectLst>
                <a:latin typeface="+mj-lt"/>
              </a:rPr>
              <a:t>DELTA</a:t>
            </a:r>
            <a:r>
              <a:rPr lang="en-US" sz="1800" b="1" i="1" dirty="0">
                <a:effectLst>
                  <a:outerShdw blurRad="38100" dist="38100" dir="2700000" algn="tl">
                    <a:srgbClr val="000000">
                      <a:alpha val="43137"/>
                    </a:srgbClr>
                  </a:outerShdw>
                </a:effectLst>
                <a:latin typeface="+mj-lt"/>
              </a:rPr>
              <a:t> </a:t>
            </a:r>
          </a:p>
          <a:p>
            <a:endParaRPr lang="en-US" sz="1400" b="1" i="1" dirty="0">
              <a:effectLst>
                <a:outerShdw blurRad="38100" dist="38100" dir="2700000" algn="tl">
                  <a:srgbClr val="000000">
                    <a:alpha val="43137"/>
                  </a:srgbClr>
                </a:outerShdw>
              </a:effectLst>
              <a:latin typeface="+mj-lt"/>
            </a:endParaRPr>
          </a:p>
          <a:p>
            <a:r>
              <a:rPr lang="en-US" sz="1500" b="1" i="1" dirty="0">
                <a:effectLst>
                  <a:outerShdw blurRad="38100" dist="38100" dir="2700000" algn="tl">
                    <a:srgbClr val="000000">
                      <a:alpha val="43137"/>
                    </a:srgbClr>
                  </a:outerShdw>
                </a:effectLst>
                <a:latin typeface="+mj-lt"/>
              </a:rPr>
              <a:t>TEAM CAPTAIN:</a:t>
            </a:r>
            <a:r>
              <a:rPr lang="en-US" sz="1500" b="1" i="1" dirty="0">
                <a:solidFill>
                  <a:schemeClr val="accent2">
                    <a:lumMod val="75000"/>
                  </a:schemeClr>
                </a:solidFill>
                <a:effectLst>
                  <a:outerShdw blurRad="38100" dist="38100" dir="2700000" algn="tl">
                    <a:srgbClr val="000000">
                      <a:alpha val="43137"/>
                    </a:srgbClr>
                  </a:outerShdw>
                </a:effectLst>
                <a:latin typeface="+mj-lt"/>
              </a:rPr>
              <a:t>PRANAV VERMA</a:t>
            </a:r>
          </a:p>
          <a:p>
            <a:r>
              <a:rPr lang="en-US" sz="1400" b="1" i="1" dirty="0">
                <a:solidFill>
                  <a:schemeClr val="accent2">
                    <a:lumMod val="75000"/>
                  </a:schemeClr>
                </a:solidFill>
                <a:effectLst>
                  <a:outerShdw blurRad="38100" dist="38100" dir="2700000" algn="tl">
                    <a:srgbClr val="000000">
                      <a:alpha val="43137"/>
                    </a:srgbClr>
                  </a:outerShdw>
                </a:effectLst>
                <a:latin typeface="+mj-lt"/>
              </a:rPr>
              <a:t> </a:t>
            </a:r>
          </a:p>
          <a:p>
            <a:pPr>
              <a:buFont typeface="Arial" pitchFamily="34" charset="0"/>
              <a:buChar char="•"/>
            </a:pPr>
            <a:r>
              <a:rPr lang="en-US" sz="1400" b="1" i="1" dirty="0">
                <a:latin typeface="+mj-lt"/>
              </a:rPr>
              <a:t>TEAM MEMBERS</a:t>
            </a:r>
          </a:p>
          <a:p>
            <a:pPr>
              <a:buFont typeface="Wingdings" pitchFamily="2" charset="2"/>
              <a:buChar char="v"/>
            </a:pPr>
            <a:r>
              <a:rPr lang="en-US" sz="1400" b="1" i="1" dirty="0">
                <a:solidFill>
                  <a:srgbClr val="FF0000"/>
                </a:solidFill>
                <a:latin typeface="+mj-lt"/>
              </a:rPr>
              <a:t>PRANAV VERMA</a:t>
            </a:r>
          </a:p>
          <a:p>
            <a:pPr>
              <a:buFont typeface="Wingdings" pitchFamily="2" charset="2"/>
              <a:buChar char="v"/>
            </a:pPr>
            <a:r>
              <a:rPr lang="en-US" sz="1400" b="1" i="1" dirty="0">
                <a:solidFill>
                  <a:srgbClr val="FF0000"/>
                </a:solidFill>
                <a:latin typeface="+mj-lt"/>
              </a:rPr>
              <a:t>SAGAR SONEJA</a:t>
            </a:r>
          </a:p>
          <a:p>
            <a:pPr>
              <a:buFont typeface="Wingdings" pitchFamily="2" charset="2"/>
              <a:buChar char="v"/>
            </a:pPr>
            <a:r>
              <a:rPr lang="en-US" sz="1400" b="1" i="1" dirty="0">
                <a:solidFill>
                  <a:srgbClr val="FF0000"/>
                </a:solidFill>
                <a:latin typeface="+mj-lt"/>
              </a:rPr>
              <a:t>KHUSHI JAIN</a:t>
            </a:r>
          </a:p>
          <a:p>
            <a:pPr>
              <a:buFont typeface="Wingdings" pitchFamily="2" charset="2"/>
              <a:buChar char="v"/>
            </a:pPr>
            <a:r>
              <a:rPr lang="en-US" sz="1400" b="1" i="1" dirty="0">
                <a:solidFill>
                  <a:srgbClr val="FF0000"/>
                </a:solidFill>
                <a:latin typeface="+mj-lt"/>
              </a:rPr>
              <a:t>SHIVALIKA DEVI</a:t>
            </a:r>
          </a:p>
        </p:txBody>
      </p:sp>
      <p:pic>
        <p:nvPicPr>
          <p:cNvPr id="1026" name="Picture 2" descr="C:\Users\shivalika gupta\Desktop\HC.png"/>
          <p:cNvPicPr>
            <a:picLocks noGrp="1" noChangeAspect="1" noChangeArrowheads="1"/>
          </p:cNvPicPr>
          <p:nvPr>
            <p:ph type="pic" idx="1"/>
          </p:nvPr>
        </p:nvPicPr>
        <p:blipFill>
          <a:blip r:embed="rId3" cstate="print"/>
          <a:srcRect l="16993" r="16993"/>
          <a:stretch>
            <a:fillRect/>
          </a:stretch>
        </p:blipFill>
        <p:spPr bwMode="auto">
          <a:xfrm rot="420000">
            <a:off x="3498981" y="1181125"/>
            <a:ext cx="4617720" cy="3931920"/>
          </a:xfrm>
          <a:prstGeom prst="rect">
            <a:avLst/>
          </a:prstGeom>
          <a:noFill/>
        </p:spPr>
      </p:pic>
      <p:sp>
        <p:nvSpPr>
          <p:cNvPr id="6" name="Subtitle 6">
            <a:extLst>
              <a:ext uri="{FF2B5EF4-FFF2-40B4-BE49-F238E27FC236}">
                <a16:creationId xmlns:a16="http://schemas.microsoft.com/office/drawing/2014/main" id="{681A2339-AA91-4168-82BA-BC12856BDE9C}"/>
              </a:ext>
            </a:extLst>
          </p:cNvPr>
          <p:cNvSpPr txBox="1">
            <a:spLocks/>
          </p:cNvSpPr>
          <p:nvPr/>
        </p:nvSpPr>
        <p:spPr>
          <a:xfrm>
            <a:off x="533400" y="5638800"/>
            <a:ext cx="6781800" cy="457200"/>
          </a:xfrm>
          <a:prstGeom prst="rect">
            <a:avLst/>
          </a:prstGeom>
          <a:ln w="3000" cap="rnd">
            <a:noFill/>
            <a:round/>
          </a:ln>
        </p:spPr>
        <p:style>
          <a:lnRef idx="0">
            <a:schemeClr val="accent5"/>
          </a:lnRef>
          <a:fillRef idx="3">
            <a:schemeClr val="accent5"/>
          </a:fillRef>
          <a:effectRef idx="3">
            <a:schemeClr val="accent5"/>
          </a:effectRef>
          <a:fontRef idx="minor">
            <a:schemeClr val="lt1"/>
          </a:fontRef>
        </p:style>
        <p:txBody>
          <a:bodyPr vert="horz">
            <a:normAutofit/>
          </a:bodyPr>
          <a:lstStyle>
            <a:lvl1pPr marL="0" indent="0" algn="l" rtl="0" eaLnBrk="1" latinLnBrk="0" hangingPunct="1">
              <a:spcBef>
                <a:spcPct val="20000"/>
              </a:spcBef>
              <a:buClr>
                <a:schemeClr val="accent3"/>
              </a:buClr>
              <a:buSzPct val="95000"/>
              <a:buFont typeface="Wingdings 2"/>
              <a:buNone/>
              <a:defRPr kumimoji="0" sz="3200" kern="1200">
                <a:solidFill>
                  <a:schemeClr val="lt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lt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lt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lt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lt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lt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lt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lt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lt1"/>
                </a:solidFill>
                <a:latin typeface="+mn-lt"/>
                <a:ea typeface="+mn-ea"/>
                <a:cs typeface="+mn-cs"/>
              </a:defRPr>
            </a:lvl9pPr>
          </a:lstStyle>
          <a:p>
            <a:pPr>
              <a:lnSpc>
                <a:spcPct val="110000"/>
              </a:lnSpc>
            </a:pPr>
            <a:r>
              <a:rPr lang="en-US" sz="1800" b="1" i="1" dirty="0">
                <a:solidFill>
                  <a:srgbClr val="FF0000"/>
                </a:solidFill>
                <a:effectLst>
                  <a:outerShdw blurRad="38100" dist="38100" dir="2700000" algn="tl">
                    <a:srgbClr val="000000">
                      <a:alpha val="43137"/>
                    </a:srgbClr>
                  </a:outerShdw>
                </a:effectLst>
              </a:rPr>
              <a:t>VENUE    </a:t>
            </a:r>
            <a:r>
              <a:rPr lang="en-US" sz="1800" b="1" i="1" dirty="0">
                <a:solidFill>
                  <a:schemeClr val="tx1"/>
                </a:solidFill>
                <a:effectLst>
                  <a:outerShdw blurRad="38100" dist="38100" dir="2700000" algn="tl">
                    <a:srgbClr val="000000">
                      <a:alpha val="43137"/>
                    </a:srgbClr>
                  </a:outerShdw>
                </a:effectLst>
              </a:rPr>
              <a:t>: </a:t>
            </a:r>
            <a:r>
              <a:rPr lang="en-US" sz="1800" b="1" i="1" dirty="0">
                <a:solidFill>
                  <a:schemeClr val="bg1"/>
                </a:solidFill>
                <a:effectLst>
                  <a:outerShdw blurRad="38100" dist="38100" dir="2700000" algn="tl">
                    <a:srgbClr val="000000">
                      <a:alpha val="43137"/>
                    </a:srgbClr>
                  </a:outerShdw>
                </a:effectLst>
              </a:rPr>
              <a:t>  </a:t>
            </a:r>
            <a:r>
              <a:rPr lang="en-US" sz="1800" i="1" dirty="0">
                <a:solidFill>
                  <a:srgbClr val="FF0000"/>
                </a:solidFill>
                <a:effectLst>
                  <a:outerShdw blurRad="38100" dist="38100" dir="2700000" algn="tl">
                    <a:srgbClr val="000000">
                      <a:alpha val="43137"/>
                    </a:srgbClr>
                  </a:outerShdw>
                </a:effectLst>
              </a:rPr>
              <a:t>ARYA</a:t>
            </a:r>
            <a:r>
              <a:rPr lang="en-US" sz="2000" i="1" dirty="0">
                <a:solidFill>
                  <a:srgbClr val="FF0000"/>
                </a:solidFill>
                <a:effectLst>
                  <a:outerShdw blurRad="38100" dist="38100" dir="2700000" algn="tl">
                    <a:srgbClr val="000000">
                      <a:alpha val="43137"/>
                    </a:srgbClr>
                  </a:outerShdw>
                </a:effectLst>
              </a:rPr>
              <a:t> COLLEGE OF ENGINEERING AND IT</a:t>
            </a:r>
          </a:p>
        </p:txBody>
      </p:sp>
      <p:sp>
        <p:nvSpPr>
          <p:cNvPr id="7" name="Title 1">
            <a:extLst>
              <a:ext uri="{FF2B5EF4-FFF2-40B4-BE49-F238E27FC236}">
                <a16:creationId xmlns:a16="http://schemas.microsoft.com/office/drawing/2014/main" id="{7EC32D1C-88DC-4B72-BAC5-84B699BE6F86}"/>
              </a:ext>
            </a:extLst>
          </p:cNvPr>
          <p:cNvSpPr txBox="1">
            <a:spLocks/>
          </p:cNvSpPr>
          <p:nvPr/>
        </p:nvSpPr>
        <p:spPr>
          <a:xfrm>
            <a:off x="0" y="0"/>
            <a:ext cx="9144000" cy="863623"/>
          </a:xfrm>
          <a:prstGeom prst="rect">
            <a:avLst/>
          </a:prstGeom>
          <a:ln>
            <a:solidFill>
              <a:schemeClr val="bg1"/>
            </a:solidFill>
          </a:ln>
        </p:spPr>
        <p:style>
          <a:lnRef idx="0">
            <a:schemeClr val="dk1"/>
          </a:lnRef>
          <a:fillRef idx="3">
            <a:schemeClr val="dk1"/>
          </a:fillRef>
          <a:effectRef idx="3">
            <a:schemeClr val="dk1"/>
          </a:effectRef>
          <a:fontRef idx="minor">
            <a:schemeClr val="lt1"/>
          </a:fontRef>
        </p:style>
        <p:txBody>
          <a:bodyPr vert="horz" lIns="45720" tIns="45720" rIns="45720" bIns="45720" anchor="ctr">
            <a:normAutofit/>
          </a:bodyPr>
          <a:lstStyle>
            <a:lvl1pPr algn="l" rtl="0" eaLnBrk="1" latinLnBrk="0" hangingPunct="1">
              <a:spcBef>
                <a:spcPct val="0"/>
              </a:spcBef>
              <a:buNone/>
              <a:defRPr kumimoji="0" sz="2000" b="1" kern="1200">
                <a:ln>
                  <a:noFill/>
                </a:ln>
                <a:solidFill>
                  <a:schemeClr val="tx2"/>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800" i="1" dirty="0">
                <a:solidFill>
                  <a:srgbClr val="FF0000"/>
                </a:solidFill>
                <a:effectLst>
                  <a:outerShdw blurRad="38100" dist="38100" dir="2700000" algn="tl">
                    <a:srgbClr val="000000">
                      <a:alpha val="43137"/>
                    </a:srgbClr>
                  </a:outerShdw>
                </a:effectLst>
              </a:rPr>
              <a:t>HACKATHON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style>
          <a:lnRef idx="1">
            <a:schemeClr val="accent2"/>
          </a:lnRef>
          <a:fillRef idx="2">
            <a:schemeClr val="accent2"/>
          </a:fillRef>
          <a:effectRef idx="1">
            <a:schemeClr val="accent2"/>
          </a:effectRef>
          <a:fontRef idx="minor">
            <a:schemeClr val="dk1"/>
          </a:fontRef>
        </p:style>
        <p:txBody>
          <a:bodyPr anchor="ctr"/>
          <a:lstStyle/>
          <a:p>
            <a:pPr algn="ctr"/>
            <a:r>
              <a:rPr lang="en-US" i="1" dirty="0">
                <a:effectLst>
                  <a:outerShdw blurRad="38100" dist="38100" dir="2700000" algn="tl">
                    <a:srgbClr val="000000">
                      <a:alpha val="43137"/>
                    </a:srgbClr>
                  </a:outerShdw>
                </a:effectLst>
              </a:rPr>
              <a:t>INTRODUCTION</a:t>
            </a:r>
          </a:p>
        </p:txBody>
      </p:sp>
      <p:sp>
        <p:nvSpPr>
          <p:cNvPr id="3" name="Content Placeholder 2"/>
          <p:cNvSpPr>
            <a:spLocks noGrp="1"/>
          </p:cNvSpPr>
          <p:nvPr>
            <p:ph idx="1"/>
          </p:nvPr>
        </p:nvSpPr>
        <p:spPr>
          <a:xfrm>
            <a:off x="457200" y="1828800"/>
            <a:ext cx="8229600" cy="4724400"/>
          </a:xfrm>
        </p:spPr>
        <p:style>
          <a:lnRef idx="0">
            <a:schemeClr val="accent4"/>
          </a:lnRef>
          <a:fillRef idx="3">
            <a:schemeClr val="accent4"/>
          </a:fillRef>
          <a:effectRef idx="3">
            <a:schemeClr val="accent4"/>
          </a:effectRef>
          <a:fontRef idx="minor">
            <a:schemeClr val="lt1"/>
          </a:fontRef>
        </p:style>
        <p:txBody>
          <a:bodyPr>
            <a:noAutofit/>
          </a:bodyPr>
          <a:lstStyle/>
          <a:p>
            <a:r>
              <a:rPr lang="en-US" sz="1820" b="1" i="1" dirty="0">
                <a:solidFill>
                  <a:schemeClr val="tx1"/>
                </a:solidFill>
                <a:latin typeface="+mj-lt"/>
              </a:rPr>
              <a:t>Everything</a:t>
            </a:r>
            <a:r>
              <a:rPr lang="en-US" sz="1820" i="1" dirty="0">
                <a:solidFill>
                  <a:schemeClr val="tx1"/>
                </a:solidFill>
                <a:latin typeface="+mj-lt"/>
              </a:rPr>
              <a:t> we love about civilization is a product of intelligence, so amplifying our human intelligence with artificial intelligence has the potential of helping civilization flourish like never before – as long as we manage to keep the technology useful.</a:t>
            </a:r>
          </a:p>
          <a:p>
            <a:r>
              <a:rPr lang="en-US" sz="1820" b="1" i="1" dirty="0">
                <a:solidFill>
                  <a:schemeClr val="tx1"/>
                </a:solidFill>
                <a:latin typeface="+mj-lt"/>
              </a:rPr>
              <a:t>This generation </a:t>
            </a:r>
            <a:r>
              <a:rPr lang="en-US" sz="1820" i="1" dirty="0">
                <a:solidFill>
                  <a:schemeClr val="tx1"/>
                </a:solidFill>
                <a:latin typeface="+mj-lt"/>
              </a:rPr>
              <a:t>is progressing in the field of technology at a pace which seems really impressive.</a:t>
            </a:r>
          </a:p>
          <a:p>
            <a:r>
              <a:rPr lang="en-US" sz="1820" b="1" i="1" dirty="0">
                <a:solidFill>
                  <a:schemeClr val="tx1"/>
                </a:solidFill>
                <a:latin typeface="+mj-lt"/>
              </a:rPr>
              <a:t>We</a:t>
            </a:r>
            <a:r>
              <a:rPr lang="en-US" sz="1820" i="1" dirty="0">
                <a:solidFill>
                  <a:schemeClr val="tx1"/>
                </a:solidFill>
                <a:latin typeface="+mj-lt"/>
              </a:rPr>
              <a:t> all know self-driving cars is one of the hottest areas of research and business for the tech giants. What seemed like a science-fiction, a few years ago, now </a:t>
            </a:r>
            <a:r>
              <a:rPr lang="en-US" sz="1820" i="1" dirty="0">
                <a:solidFill>
                  <a:schemeClr val="dk1"/>
                </a:solidFill>
              </a:rPr>
              <a:t>seems</a:t>
            </a:r>
            <a:r>
              <a:rPr lang="en-US" sz="1820" i="1" dirty="0">
                <a:solidFill>
                  <a:schemeClr val="tx1"/>
                </a:solidFill>
                <a:latin typeface="+mj-lt"/>
              </a:rPr>
              <a:t> more like something which is soon to become a part and parcel of life. The reason, I am saying “soon to be” is because of the fact that even though companies like Tesla, Nissan, Cadillac do have self-driving car assistance software, but, they still require a human to keep an eye on the road and take control when needed. However, it is fascinating to see how far we have come in terms of innovation and how fast technology is advancing. So much so, that now, with the help of basic deep learning, neural network magic, we can build our own pipeline for autonomous driving!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style>
          <a:lnRef idx="3">
            <a:schemeClr val="lt1"/>
          </a:lnRef>
          <a:fillRef idx="1">
            <a:schemeClr val="accent2"/>
          </a:fillRef>
          <a:effectRef idx="1">
            <a:schemeClr val="accent2"/>
          </a:effectRef>
          <a:fontRef idx="minor">
            <a:schemeClr val="lt1"/>
          </a:fontRef>
        </p:style>
        <p:txBody>
          <a:bodyPr anchor="ctr"/>
          <a:lstStyle/>
          <a:p>
            <a:pPr algn="ctr"/>
            <a:r>
              <a:rPr lang="en-US" i="1" dirty="0">
                <a:solidFill>
                  <a:schemeClr val="tx1"/>
                </a:solidFill>
                <a:effectLst>
                  <a:outerShdw blurRad="38100" dist="38100" dir="2700000" algn="tl">
                    <a:srgbClr val="000000">
                      <a:alpha val="43137"/>
                    </a:srgbClr>
                  </a:outerShdw>
                </a:effectLst>
              </a:rPr>
              <a:t>GENERAL  IDEA</a:t>
            </a:r>
          </a:p>
        </p:txBody>
      </p:sp>
      <p:sp>
        <p:nvSpPr>
          <p:cNvPr id="3" name="Conten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normAutofit fontScale="92500" lnSpcReduction="10000"/>
          </a:bodyPr>
          <a:lstStyle/>
          <a:p>
            <a:pPr>
              <a:lnSpc>
                <a:spcPct val="150000"/>
              </a:lnSpc>
            </a:pPr>
            <a:r>
              <a:rPr lang="en-US" b="1" i="1" dirty="0"/>
              <a:t>We</a:t>
            </a:r>
            <a:r>
              <a:rPr lang="en-US" i="1" dirty="0"/>
              <a:t> are trying to develop a technology which will be totally autonomous for self driving cars to go from one designation to another by teaching the technology with Machine Learning, Data Science And Artificial Intelligence. This technology can be implemented in other transportation services to make a fast, reliable, efficient and accident free world.</a:t>
            </a:r>
          </a:p>
          <a:p>
            <a:pPr>
              <a:lnSpc>
                <a:spcPct val="150000"/>
              </a:lnSpc>
            </a:pPr>
            <a:r>
              <a:rPr lang="en-US" b="1" i="1" dirty="0"/>
              <a:t>This car </a:t>
            </a:r>
            <a:r>
              <a:rPr lang="en-US" i="1" dirty="0"/>
              <a:t>can be used for </a:t>
            </a:r>
            <a:r>
              <a:rPr lang="en-US" b="1" i="1" dirty="0"/>
              <a:t>delivering. </a:t>
            </a:r>
          </a:p>
          <a:p>
            <a:pPr>
              <a:lnSpc>
                <a:spcPct val="150000"/>
              </a:lnSpc>
            </a:pPr>
            <a:endParaRPr lang="en-US"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838200"/>
          </a:xfrm>
        </p:spPr>
        <p:style>
          <a:lnRef idx="2">
            <a:schemeClr val="dk1">
              <a:shade val="50000"/>
            </a:schemeClr>
          </a:lnRef>
          <a:fillRef idx="1">
            <a:schemeClr val="dk1"/>
          </a:fillRef>
          <a:effectRef idx="0">
            <a:schemeClr val="dk1"/>
          </a:effectRef>
          <a:fontRef idx="minor">
            <a:schemeClr val="lt1"/>
          </a:fontRef>
        </p:style>
        <p:txBody>
          <a:bodyPr anchor="ctr">
            <a:normAutofit/>
          </a:bodyPr>
          <a:lstStyle/>
          <a:p>
            <a:pPr algn="ctr"/>
            <a:r>
              <a:rPr lang="en-US" sz="5400" i="1" dirty="0"/>
              <a:t>TECHNOLOGIES USED </a:t>
            </a:r>
          </a:p>
        </p:txBody>
      </p:sp>
      <p:sp>
        <p:nvSpPr>
          <p:cNvPr id="3" name="Subtitle 2"/>
          <p:cNvSpPr>
            <a:spLocks noGrp="1"/>
          </p:cNvSpPr>
          <p:nvPr>
            <p:ph type="subTitle" idx="1"/>
          </p:nvPr>
        </p:nvSpPr>
        <p:spPr>
          <a:xfrm>
            <a:off x="152400" y="914400"/>
            <a:ext cx="8839200" cy="2819400"/>
          </a:xfrm>
        </p:spPr>
        <p:txBody>
          <a:bodyPr>
            <a:normAutofit/>
          </a:bodyPr>
          <a:lstStyle/>
          <a:p>
            <a:pPr marL="457200" indent="-457200" algn="l">
              <a:buFont typeface="Arial" panose="020B0604020202020204" pitchFamily="34" charset="0"/>
              <a:buChar char="•"/>
            </a:pPr>
            <a:r>
              <a:rPr lang="en-US" sz="3200" b="1" i="1" dirty="0">
                <a:solidFill>
                  <a:schemeClr val="bg1"/>
                </a:solidFill>
                <a:effectLst>
                  <a:outerShdw blurRad="38100" dist="38100" dir="2700000" algn="tl">
                    <a:srgbClr val="000000">
                      <a:alpha val="43137"/>
                    </a:srgbClr>
                  </a:outerShdw>
                </a:effectLst>
              </a:rPr>
              <a:t>M</a:t>
            </a:r>
            <a:r>
              <a:rPr lang="en-US" sz="2800" i="1" dirty="0">
                <a:solidFill>
                  <a:schemeClr val="bg1"/>
                </a:solidFill>
                <a:effectLst>
                  <a:outerShdw blurRad="38100" dist="38100" dir="2700000" algn="tl">
                    <a:srgbClr val="000000">
                      <a:alpha val="43137"/>
                    </a:srgbClr>
                  </a:outerShdw>
                </a:effectLst>
              </a:rPr>
              <a:t>ACHINE LEARNING</a:t>
            </a:r>
          </a:p>
          <a:p>
            <a:pPr marL="457200" indent="-457200" algn="l">
              <a:buFont typeface="Arial" panose="020B0604020202020204" pitchFamily="34" charset="0"/>
              <a:buChar char="•"/>
            </a:pPr>
            <a:r>
              <a:rPr lang="en-US" sz="3200" b="1" i="1" dirty="0">
                <a:solidFill>
                  <a:schemeClr val="bg1"/>
                </a:solidFill>
                <a:effectLst>
                  <a:outerShdw blurRad="38100" dist="38100" dir="2700000" algn="tl">
                    <a:srgbClr val="000000">
                      <a:alpha val="43137"/>
                    </a:srgbClr>
                  </a:outerShdw>
                </a:effectLst>
              </a:rPr>
              <a:t>D</a:t>
            </a:r>
            <a:r>
              <a:rPr lang="en-US" sz="2800" i="1" dirty="0">
                <a:solidFill>
                  <a:schemeClr val="bg1"/>
                </a:solidFill>
                <a:effectLst>
                  <a:outerShdw blurRad="38100" dist="38100" dir="2700000" algn="tl">
                    <a:srgbClr val="000000">
                      <a:alpha val="43137"/>
                    </a:srgbClr>
                  </a:outerShdw>
                </a:effectLst>
              </a:rPr>
              <a:t>ATA SCIENCE</a:t>
            </a:r>
          </a:p>
          <a:p>
            <a:pPr marL="457200" indent="-457200" algn="l">
              <a:buFont typeface="Arial" panose="020B0604020202020204" pitchFamily="34" charset="0"/>
              <a:buChar char="•"/>
            </a:pPr>
            <a:r>
              <a:rPr lang="en-US" sz="3200" b="1" i="1" dirty="0">
                <a:solidFill>
                  <a:schemeClr val="bg1"/>
                </a:solidFill>
                <a:effectLst>
                  <a:outerShdw blurRad="38100" dist="38100" dir="2700000" algn="tl">
                    <a:srgbClr val="000000">
                      <a:alpha val="43137"/>
                    </a:srgbClr>
                  </a:outerShdw>
                </a:effectLst>
              </a:rPr>
              <a:t>A</a:t>
            </a:r>
            <a:r>
              <a:rPr lang="en-US" sz="2800" i="1" dirty="0">
                <a:solidFill>
                  <a:schemeClr val="bg1"/>
                </a:solidFill>
                <a:effectLst>
                  <a:outerShdw blurRad="38100" dist="38100" dir="2700000" algn="tl">
                    <a:srgbClr val="000000">
                      <a:alpha val="43137"/>
                    </a:srgbClr>
                  </a:outerShdw>
                </a:effectLst>
              </a:rPr>
              <a:t>RTIFICIAL INTELLIGENCE</a:t>
            </a:r>
          </a:p>
          <a:p>
            <a:pPr marL="457200" indent="-457200" algn="l">
              <a:buFont typeface="Arial" panose="020B0604020202020204" pitchFamily="34" charset="0"/>
              <a:buChar char="•"/>
            </a:pPr>
            <a:r>
              <a:rPr lang="en-US" sz="3200" b="1" i="1" dirty="0">
                <a:solidFill>
                  <a:schemeClr val="bg1"/>
                </a:solidFill>
                <a:effectLst>
                  <a:outerShdw blurRad="38100" dist="38100" dir="2700000" algn="tl">
                    <a:srgbClr val="000000">
                      <a:alpha val="43137"/>
                    </a:srgbClr>
                  </a:outerShdw>
                </a:effectLst>
              </a:rPr>
              <a:t>G</a:t>
            </a:r>
            <a:r>
              <a:rPr lang="en-US" sz="2800" i="1" dirty="0">
                <a:solidFill>
                  <a:schemeClr val="bg1"/>
                </a:solidFill>
                <a:effectLst>
                  <a:outerShdw blurRad="38100" dist="38100" dir="2700000" algn="tl">
                    <a:srgbClr val="000000">
                      <a:alpha val="43137"/>
                    </a:srgbClr>
                  </a:outerShdw>
                </a:effectLst>
              </a:rPr>
              <a:t>OOGLE COLAB TO TRAIN OUR NETWORK. IT PROVIDES  GPU AND TPU.</a:t>
            </a:r>
            <a:endParaRPr lang="en-US" sz="3200" i="1" dirty="0">
              <a:solidFill>
                <a:schemeClr val="bg1"/>
              </a:solidFill>
              <a:effectLst>
                <a:outerShdw blurRad="38100" dist="38100" dir="2700000" algn="tl">
                  <a:srgbClr val="000000">
                    <a:alpha val="43137"/>
                  </a:srgbClr>
                </a:outerShdw>
              </a:effectLst>
            </a:endParaRPr>
          </a:p>
          <a:p>
            <a:pPr marL="457200" indent="-457200" algn="l">
              <a:buFont typeface="Arial" panose="020B0604020202020204" pitchFamily="34" charset="0"/>
              <a:buChar char="•"/>
            </a:pPr>
            <a:endParaRPr lang="en-US" sz="2800" i="1" dirty="0">
              <a:solidFill>
                <a:schemeClr val="bg1"/>
              </a:solidFill>
              <a:effectLst>
                <a:outerShdw blurRad="38100" dist="38100" dir="2700000" algn="tl">
                  <a:srgbClr val="000000">
                    <a:alpha val="43137"/>
                  </a:srgbClr>
                </a:outerShdw>
              </a:effectLst>
            </a:endParaRPr>
          </a:p>
        </p:txBody>
      </p:sp>
      <p:sp>
        <p:nvSpPr>
          <p:cNvPr id="4" name="Title 1">
            <a:extLst>
              <a:ext uri="{FF2B5EF4-FFF2-40B4-BE49-F238E27FC236}">
                <a16:creationId xmlns:a16="http://schemas.microsoft.com/office/drawing/2014/main" id="{49817E01-D7F7-4C3B-BD33-6EE54D429DB3}"/>
              </a:ext>
            </a:extLst>
          </p:cNvPr>
          <p:cNvSpPr txBox="1">
            <a:spLocks/>
          </p:cNvSpPr>
          <p:nvPr/>
        </p:nvSpPr>
        <p:spPr>
          <a:xfrm>
            <a:off x="0" y="3657600"/>
            <a:ext cx="9067800" cy="762000"/>
          </a:xfrm>
          <a:prstGeom prst="rect">
            <a:avLst/>
          </a:prstGeom>
          <a:solidFill>
            <a:schemeClr val="bg1"/>
          </a:solidFill>
        </p:spPr>
        <p:style>
          <a:lnRef idx="1">
            <a:schemeClr val="accent6"/>
          </a:lnRef>
          <a:fillRef idx="3">
            <a:schemeClr val="accent6"/>
          </a:fillRef>
          <a:effectRef idx="2">
            <a:schemeClr val="accent6"/>
          </a:effectRef>
          <a:fontRef idx="minor">
            <a:schemeClr val="lt1"/>
          </a:fontRef>
        </p:style>
        <p:txBody>
          <a:bodyPr vert="horz" lIns="0" tIns="0" rIns="18288" bIns="0" anchor="ctr">
            <a:normAutofit fontScale="92500" lnSpcReduction="20000"/>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6400" i="1" dirty="0"/>
              <a:t>WHAT</a:t>
            </a:r>
            <a:r>
              <a:rPr lang="en-US" i="1" dirty="0">
                <a:solidFill>
                  <a:schemeClr val="bg1"/>
                </a:solidFill>
              </a:rPr>
              <a:t> </a:t>
            </a:r>
            <a:r>
              <a:rPr lang="en-US" sz="6400" i="1" dirty="0"/>
              <a:t>WE</a:t>
            </a:r>
            <a:r>
              <a:rPr lang="en-US" i="1" dirty="0">
                <a:solidFill>
                  <a:schemeClr val="bg1"/>
                </a:solidFill>
              </a:rPr>
              <a:t> </a:t>
            </a:r>
            <a:r>
              <a:rPr lang="en-US" sz="6400" i="1" dirty="0"/>
              <a:t>SHOULD</a:t>
            </a:r>
            <a:r>
              <a:rPr lang="en-US" i="1" dirty="0">
                <a:solidFill>
                  <a:schemeClr val="bg1"/>
                </a:solidFill>
              </a:rPr>
              <a:t> </a:t>
            </a:r>
            <a:r>
              <a:rPr lang="en-US" sz="6400" i="1" dirty="0"/>
              <a:t>KNOW</a:t>
            </a:r>
          </a:p>
        </p:txBody>
      </p:sp>
      <p:sp>
        <p:nvSpPr>
          <p:cNvPr id="5" name="Subtitle 2">
            <a:extLst>
              <a:ext uri="{FF2B5EF4-FFF2-40B4-BE49-F238E27FC236}">
                <a16:creationId xmlns:a16="http://schemas.microsoft.com/office/drawing/2014/main" id="{1801D426-927B-4452-80C2-674BF785310A}"/>
              </a:ext>
            </a:extLst>
          </p:cNvPr>
          <p:cNvSpPr txBox="1">
            <a:spLocks/>
          </p:cNvSpPr>
          <p:nvPr/>
        </p:nvSpPr>
        <p:spPr>
          <a:xfrm>
            <a:off x="304800" y="4495800"/>
            <a:ext cx="6553200" cy="2133600"/>
          </a:xfrm>
          <a:prstGeom prst="rect">
            <a:avLst/>
          </a:prstGeom>
        </p:spPr>
        <p:txBody>
          <a:bodyPr vert="horz" lIns="0" rIns="18288">
            <a:no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buFont typeface="Wingdings" pitchFamily="2" charset="2"/>
              <a:buChar char="Ø"/>
            </a:pPr>
            <a:r>
              <a:rPr lang="en-US" sz="4400" b="1" i="1" u="sng" dirty="0">
                <a:solidFill>
                  <a:schemeClr val="bg1"/>
                </a:solidFill>
                <a:effectLst>
                  <a:outerShdw blurRad="38100" dist="38100" dir="2700000" algn="tl">
                    <a:srgbClr val="000000">
                      <a:alpha val="43137"/>
                    </a:srgbClr>
                  </a:outerShdw>
                </a:effectLst>
              </a:rPr>
              <a:t>P</a:t>
            </a:r>
            <a:r>
              <a:rPr lang="en-US" sz="3600" b="1" i="1" u="sng" dirty="0">
                <a:solidFill>
                  <a:schemeClr val="bg1"/>
                </a:solidFill>
                <a:effectLst>
                  <a:outerShdw blurRad="38100" dist="38100" dir="2700000" algn="tl">
                    <a:srgbClr val="000000">
                      <a:alpha val="43137"/>
                    </a:srgbClr>
                  </a:outerShdw>
                </a:effectLst>
              </a:rPr>
              <a:t>YTHON</a:t>
            </a:r>
          </a:p>
          <a:p>
            <a:pPr algn="l">
              <a:buFont typeface="Wingdings" pitchFamily="2" charset="2"/>
              <a:buChar char="Ø"/>
            </a:pPr>
            <a:r>
              <a:rPr lang="en-US" sz="4000" b="1" i="1" u="sng" dirty="0">
                <a:solidFill>
                  <a:schemeClr val="bg1"/>
                </a:solidFill>
                <a:effectLst>
                  <a:outerShdw blurRad="38100" dist="38100" dir="2700000" algn="tl">
                    <a:srgbClr val="000000">
                      <a:alpha val="43137"/>
                    </a:srgbClr>
                  </a:outerShdw>
                </a:effectLst>
              </a:rPr>
              <a:t>S</a:t>
            </a:r>
            <a:r>
              <a:rPr lang="en-US" sz="3600" b="1" i="1" u="sng" dirty="0">
                <a:solidFill>
                  <a:schemeClr val="bg1"/>
                </a:solidFill>
                <a:effectLst>
                  <a:outerShdw blurRad="38100" dist="38100" dir="2700000" algn="tl">
                    <a:srgbClr val="000000">
                      <a:alpha val="43137"/>
                    </a:srgbClr>
                  </a:outerShdw>
                </a:effectLst>
              </a:rPr>
              <a:t>TATISTICS</a:t>
            </a:r>
          </a:p>
          <a:p>
            <a:pPr algn="l">
              <a:buFont typeface="Wingdings" pitchFamily="2" charset="2"/>
              <a:buChar char="Ø"/>
            </a:pPr>
            <a:r>
              <a:rPr lang="en-US" sz="4000" b="1" i="1" u="sng" dirty="0">
                <a:solidFill>
                  <a:schemeClr val="bg1"/>
                </a:solidFill>
                <a:effectLst>
                  <a:outerShdw blurRad="38100" dist="38100" dir="2700000" algn="tl">
                    <a:srgbClr val="000000">
                      <a:alpha val="43137"/>
                    </a:srgbClr>
                  </a:outerShdw>
                </a:effectLst>
              </a:rPr>
              <a:t>D</a:t>
            </a:r>
            <a:r>
              <a:rPr lang="en-US" sz="3600" b="1" i="1" u="sng" dirty="0">
                <a:solidFill>
                  <a:schemeClr val="bg1"/>
                </a:solidFill>
                <a:effectLst>
                  <a:outerShdw blurRad="38100" dist="38100" dir="2700000" algn="tl">
                    <a:srgbClr val="000000">
                      <a:alpha val="43137"/>
                    </a:srgbClr>
                  </a:outerShdw>
                </a:effectLst>
              </a:rPr>
              <a:t>ATA VISUALISATION</a:t>
            </a:r>
          </a:p>
          <a:p>
            <a:pPr algn="l"/>
            <a:endParaRPr lang="en-US" sz="4000" b="1" i="1" u="sng"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hivalika gupta\Desktop\New folder (2)\IMG-20200118-WA0008.jpg"/>
          <p:cNvPicPr>
            <a:picLocks noChangeAspect="1" noChangeArrowheads="1"/>
          </p:cNvPicPr>
          <p:nvPr/>
        </p:nvPicPr>
        <p:blipFill>
          <a:blip r:embed="rId2" cstate="print"/>
          <a:srcRect/>
          <a:stretch>
            <a:fillRect/>
          </a:stretch>
        </p:blipFill>
        <p:spPr bwMode="auto">
          <a:xfrm>
            <a:off x="104650" y="2514600"/>
            <a:ext cx="4086350" cy="2975373"/>
          </a:xfrm>
          <a:prstGeom prst="rect">
            <a:avLst/>
          </a:prstGeom>
          <a:noFill/>
        </p:spPr>
      </p:pic>
      <p:sp>
        <p:nvSpPr>
          <p:cNvPr id="2" name="Rectangle 1">
            <a:extLst>
              <a:ext uri="{FF2B5EF4-FFF2-40B4-BE49-F238E27FC236}">
                <a16:creationId xmlns:a16="http://schemas.microsoft.com/office/drawing/2014/main" id="{AC9E7F7F-CA0E-4567-9534-D06913B35BEB}"/>
              </a:ext>
            </a:extLst>
          </p:cNvPr>
          <p:cNvSpPr/>
          <p:nvPr/>
        </p:nvSpPr>
        <p:spPr>
          <a:xfrm>
            <a:off x="152400" y="685800"/>
            <a:ext cx="392904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i="1" dirty="0">
                <a:solidFill>
                  <a:schemeClr val="tx1"/>
                </a:solidFill>
                <a:effectLst>
                  <a:outerShdw blurRad="38100" dist="38100" dir="2700000" algn="tl">
                    <a:srgbClr val="000000">
                      <a:alpha val="43137"/>
                    </a:srgbClr>
                  </a:outerShdw>
                </a:effectLst>
              </a:rPr>
              <a:t>Data Collection</a:t>
            </a:r>
          </a:p>
        </p:txBody>
      </p:sp>
      <p:pic>
        <p:nvPicPr>
          <p:cNvPr id="4" name="Picture 2" descr="C:\Users\shivalika gupta\Desktop\NEURAL.jpeg">
            <a:extLst>
              <a:ext uri="{FF2B5EF4-FFF2-40B4-BE49-F238E27FC236}">
                <a16:creationId xmlns:a16="http://schemas.microsoft.com/office/drawing/2014/main" id="{6220D47C-4D8E-407D-A4F8-B0822504EF4F}"/>
              </a:ext>
            </a:extLst>
          </p:cNvPr>
          <p:cNvPicPr>
            <a:picLocks noChangeAspect="1" noChangeArrowheads="1"/>
          </p:cNvPicPr>
          <p:nvPr/>
        </p:nvPicPr>
        <p:blipFill>
          <a:blip r:embed="rId3" cstate="print"/>
          <a:srcRect/>
          <a:stretch>
            <a:fillRect/>
          </a:stretch>
        </p:blipFill>
        <p:spPr bwMode="auto">
          <a:xfrm>
            <a:off x="4419600" y="2514600"/>
            <a:ext cx="4343400" cy="2895600"/>
          </a:xfrm>
          <a:prstGeom prst="rect">
            <a:avLst/>
          </a:prstGeom>
          <a:noFill/>
        </p:spPr>
      </p:pic>
      <p:sp>
        <p:nvSpPr>
          <p:cNvPr id="5" name="Rectangle 4">
            <a:extLst>
              <a:ext uri="{FF2B5EF4-FFF2-40B4-BE49-F238E27FC236}">
                <a16:creationId xmlns:a16="http://schemas.microsoft.com/office/drawing/2014/main" id="{91BB6947-0DBC-4E0B-B7D5-4F80FA4BA392}"/>
              </a:ext>
            </a:extLst>
          </p:cNvPr>
          <p:cNvSpPr/>
          <p:nvPr/>
        </p:nvSpPr>
        <p:spPr>
          <a:xfrm>
            <a:off x="4267200" y="685800"/>
            <a:ext cx="4724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i="1" dirty="0">
                <a:solidFill>
                  <a:schemeClr val="tx1"/>
                </a:solidFill>
                <a:effectLst>
                  <a:outerShdw blurRad="38100" dist="38100" dir="2700000" algn="tl">
                    <a:srgbClr val="000000">
                      <a:alpha val="43137"/>
                    </a:srgbClr>
                  </a:outerShdw>
                </a:effectLst>
              </a:rPr>
              <a:t>Neural  Networks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0600" y="228600"/>
            <a:ext cx="76200" cy="76200"/>
          </a:xfrm>
        </p:spPr>
        <p:txBody>
          <a:bodyPr>
            <a:normAutofit fontScale="90000"/>
          </a:bodyPr>
          <a:lstStyle/>
          <a:p>
            <a:endParaRPr lang="en-US" dirty="0"/>
          </a:p>
        </p:txBody>
      </p:sp>
      <p:sp>
        <p:nvSpPr>
          <p:cNvPr id="3" name="Content Placeholder 2"/>
          <p:cNvSpPr>
            <a:spLocks noGrp="1"/>
          </p:cNvSpPr>
          <p:nvPr>
            <p:ph idx="1"/>
          </p:nvPr>
        </p:nvSpPr>
        <p:spPr>
          <a:xfrm>
            <a:off x="381000" y="825588"/>
            <a:ext cx="8458199" cy="5880012"/>
          </a:xfr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a:normAutofit lnSpcReduction="10000"/>
          </a:bodyPr>
          <a:lstStyle/>
          <a:p>
            <a:pPr lvl="1"/>
            <a:endParaRPr lang="en-US" b="1" dirty="0">
              <a:ln w="0"/>
              <a:solidFill>
                <a:schemeClr val="tx1"/>
              </a:solidFill>
              <a:effectLst>
                <a:outerShdw blurRad="38100" dist="19050" dir="2700000" algn="tl" rotWithShape="0">
                  <a:schemeClr val="dk1">
                    <a:alpha val="40000"/>
                  </a:schemeClr>
                </a:outerShdw>
              </a:effectLst>
            </a:endParaRPr>
          </a:p>
          <a:p>
            <a:r>
              <a:rPr lang="en-US" b="1" i="1" u="sng" dirty="0">
                <a:ln w="0"/>
                <a:solidFill>
                  <a:schemeClr val="tx1"/>
                </a:solidFill>
                <a:effectLst>
                  <a:outerShdw blurRad="38100" dist="19050" dir="2700000" algn="tl" rotWithShape="0">
                    <a:schemeClr val="dk1">
                      <a:alpha val="40000"/>
                    </a:schemeClr>
                  </a:outerShdw>
                </a:effectLst>
              </a:rPr>
              <a:t>OPEN CV</a:t>
            </a:r>
            <a:r>
              <a:rPr lang="en-US" b="1" dirty="0">
                <a:ln w="0"/>
                <a:solidFill>
                  <a:schemeClr val="tx1"/>
                </a:solidFill>
                <a:effectLst>
                  <a:outerShdw blurRad="38100" dist="19050" dir="2700000" algn="tl" rotWithShape="0">
                    <a:schemeClr val="dk1">
                      <a:alpha val="40000"/>
                    </a:schemeClr>
                  </a:outerShdw>
                </a:effectLst>
              </a:rPr>
              <a:t>(For detection of colors and  </a:t>
            </a:r>
            <a:r>
              <a:rPr lang="en-US" b="1" dirty="0" err="1">
                <a:ln w="0"/>
                <a:solidFill>
                  <a:schemeClr val="tx1"/>
                </a:solidFill>
                <a:effectLst>
                  <a:outerShdw blurRad="38100" dist="19050" dir="2700000" algn="tl" rotWithShape="0">
                    <a:schemeClr val="dk1">
                      <a:alpha val="40000"/>
                    </a:schemeClr>
                  </a:outerShdw>
                </a:effectLst>
              </a:rPr>
              <a:t>analyse</a:t>
            </a:r>
            <a:r>
              <a:rPr lang="en-US" b="1" dirty="0">
                <a:ln w="0"/>
                <a:solidFill>
                  <a:schemeClr val="tx1"/>
                </a:solidFill>
                <a:effectLst>
                  <a:outerShdw blurRad="38100" dist="19050" dir="2700000" algn="tl" rotWithShape="0">
                    <a:schemeClr val="dk1">
                      <a:alpha val="40000"/>
                    </a:schemeClr>
                  </a:outerShdw>
                </a:effectLst>
              </a:rPr>
              <a:t>  images and videos)</a:t>
            </a:r>
          </a:p>
          <a:p>
            <a:endParaRPr lang="en-US" b="1" dirty="0">
              <a:ln w="0"/>
              <a:solidFill>
                <a:schemeClr val="tx1"/>
              </a:solidFill>
              <a:effectLst>
                <a:outerShdw blurRad="38100" dist="19050" dir="2700000" algn="tl" rotWithShape="0">
                  <a:schemeClr val="dk1">
                    <a:alpha val="40000"/>
                  </a:schemeClr>
                </a:outerShdw>
              </a:effectLst>
            </a:endParaRPr>
          </a:p>
          <a:p>
            <a:r>
              <a:rPr lang="en-US" b="1" i="1" u="sng" dirty="0">
                <a:ln w="0"/>
                <a:solidFill>
                  <a:schemeClr val="tx1"/>
                </a:solidFill>
                <a:effectLst>
                  <a:outerShdw blurRad="38100" dist="19050" dir="2700000" algn="tl" rotWithShape="0">
                    <a:schemeClr val="dk1">
                      <a:alpha val="40000"/>
                    </a:schemeClr>
                  </a:outerShdw>
                </a:effectLst>
              </a:rPr>
              <a:t>TENSOR FLOW</a:t>
            </a:r>
            <a:r>
              <a:rPr lang="en-US" b="1" dirty="0">
                <a:ln w="0"/>
                <a:solidFill>
                  <a:schemeClr val="tx1"/>
                </a:solidFill>
                <a:effectLst>
                  <a:outerShdw blurRad="38100" dist="19050" dir="2700000" algn="tl" rotWithShape="0">
                    <a:schemeClr val="dk1">
                      <a:alpha val="40000"/>
                    </a:schemeClr>
                  </a:outerShdw>
                </a:effectLst>
              </a:rPr>
              <a:t>(For ML and AI used developed by google)    </a:t>
            </a:r>
          </a:p>
          <a:p>
            <a:pPr marL="0" indent="0">
              <a:buNone/>
            </a:pPr>
            <a:endParaRPr lang="en-US" b="1" dirty="0">
              <a:ln w="0"/>
              <a:solidFill>
                <a:schemeClr val="tx1"/>
              </a:solidFill>
              <a:effectLst>
                <a:outerShdw blurRad="38100" dist="19050" dir="2700000" algn="tl" rotWithShape="0">
                  <a:schemeClr val="dk1">
                    <a:alpha val="40000"/>
                  </a:schemeClr>
                </a:outerShdw>
              </a:effectLst>
            </a:endParaRPr>
          </a:p>
          <a:p>
            <a:r>
              <a:rPr lang="en-US" b="1" u="sng" dirty="0">
                <a:ln w="0"/>
                <a:solidFill>
                  <a:schemeClr val="tx1"/>
                </a:solidFill>
                <a:effectLst>
                  <a:outerShdw blurRad="38100" dist="19050" dir="2700000" algn="tl" rotWithShape="0">
                    <a:schemeClr val="dk1">
                      <a:alpha val="40000"/>
                    </a:schemeClr>
                  </a:outerShdw>
                </a:effectLst>
              </a:rPr>
              <a:t>KERAS </a:t>
            </a:r>
            <a:r>
              <a:rPr lang="en-US" b="1" dirty="0">
                <a:ln w="0"/>
                <a:solidFill>
                  <a:schemeClr val="tx1"/>
                </a:solidFill>
                <a:effectLst>
                  <a:outerShdw blurRad="38100" dist="19050" dir="2700000" algn="tl" rotWithShape="0">
                    <a:schemeClr val="dk1">
                      <a:alpha val="40000"/>
                    </a:schemeClr>
                  </a:outerShdw>
                </a:effectLst>
              </a:rPr>
              <a:t>( Recognizing something when taught)</a:t>
            </a:r>
          </a:p>
          <a:p>
            <a:endParaRPr lang="en-US" b="1" dirty="0">
              <a:ln w="0"/>
              <a:solidFill>
                <a:schemeClr val="tx1"/>
              </a:solidFill>
              <a:effectLst>
                <a:outerShdw blurRad="38100" dist="19050" dir="2700000" algn="tl" rotWithShape="0">
                  <a:schemeClr val="dk1">
                    <a:alpha val="40000"/>
                  </a:schemeClr>
                </a:outerShdw>
              </a:effectLst>
            </a:endParaRPr>
          </a:p>
          <a:p>
            <a:r>
              <a:rPr lang="en-US" b="1" u="sng" dirty="0">
                <a:ln w="0"/>
                <a:solidFill>
                  <a:schemeClr val="tx1"/>
                </a:solidFill>
                <a:effectLst>
                  <a:outerShdw blurRad="38100" dist="19050" dir="2700000" algn="tl" rotWithShape="0">
                    <a:schemeClr val="dk1">
                      <a:alpha val="40000"/>
                    </a:schemeClr>
                  </a:outerShdw>
                </a:effectLst>
              </a:rPr>
              <a:t>NUMPY </a:t>
            </a:r>
            <a:r>
              <a:rPr lang="en-US" b="1" dirty="0">
                <a:ln w="0"/>
                <a:solidFill>
                  <a:schemeClr val="tx1"/>
                </a:solidFill>
                <a:effectLst>
                  <a:outerShdw blurRad="38100" dist="19050" dir="2700000" algn="tl" rotWithShape="0">
                    <a:schemeClr val="dk1">
                      <a:alpha val="40000"/>
                    </a:schemeClr>
                  </a:outerShdw>
                </a:effectLst>
              </a:rPr>
              <a:t>(For mathematical calculations.</a:t>
            </a:r>
          </a:p>
          <a:p>
            <a:endParaRPr lang="en-US" b="1" dirty="0">
              <a:ln w="0"/>
              <a:solidFill>
                <a:schemeClr val="tx1"/>
              </a:solidFill>
              <a:effectLst>
                <a:outerShdw blurRad="38100" dist="19050" dir="2700000" algn="tl" rotWithShape="0">
                  <a:schemeClr val="dk1">
                    <a:alpha val="40000"/>
                  </a:schemeClr>
                </a:outerShdw>
              </a:effectLst>
            </a:endParaRPr>
          </a:p>
          <a:p>
            <a:r>
              <a:rPr lang="en-US" b="1" u="sng" dirty="0">
                <a:ln w="0"/>
                <a:solidFill>
                  <a:schemeClr val="tx1"/>
                </a:solidFill>
                <a:effectLst>
                  <a:outerShdw blurRad="38100" dist="19050" dir="2700000" algn="tl" rotWithShape="0">
                    <a:schemeClr val="dk1">
                      <a:alpha val="40000"/>
                    </a:schemeClr>
                  </a:outerShdw>
                </a:effectLst>
              </a:rPr>
              <a:t>PANDAS</a:t>
            </a:r>
            <a:r>
              <a:rPr lang="en-US" b="1" dirty="0">
                <a:ln w="0"/>
                <a:solidFill>
                  <a:schemeClr val="tx1"/>
                </a:solidFill>
                <a:effectLst>
                  <a:outerShdw blurRad="38100" dist="19050" dir="2700000" algn="tl" rotWithShape="0">
                    <a:schemeClr val="dk1">
                      <a:alpha val="40000"/>
                    </a:schemeClr>
                  </a:outerShdw>
                </a:effectLst>
              </a:rPr>
              <a:t> (To analyze the dataset and make important data out of it)</a:t>
            </a:r>
          </a:p>
        </p:txBody>
      </p:sp>
      <p:pic>
        <p:nvPicPr>
          <p:cNvPr id="4" name="Picture 3">
            <a:extLst>
              <a:ext uri="{FF2B5EF4-FFF2-40B4-BE49-F238E27FC236}">
                <a16:creationId xmlns:a16="http://schemas.microsoft.com/office/drawing/2014/main" id="{41784C4F-7F6C-4647-B852-B689BA6285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3671" y="2843529"/>
            <a:ext cx="1066800" cy="889178"/>
          </a:xfrm>
          <a:prstGeom prst="rect">
            <a:avLst/>
          </a:prstGeom>
        </p:spPr>
      </p:pic>
      <p:pic>
        <p:nvPicPr>
          <p:cNvPr id="6" name="Picture 5">
            <a:extLst>
              <a:ext uri="{FF2B5EF4-FFF2-40B4-BE49-F238E27FC236}">
                <a16:creationId xmlns:a16="http://schemas.microsoft.com/office/drawing/2014/main" id="{089122B0-5A68-449F-B6AB-D03C6A8AAE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4753" y="5562600"/>
            <a:ext cx="1165847" cy="604838"/>
          </a:xfrm>
          <a:prstGeom prst="rect">
            <a:avLst/>
          </a:prstGeom>
        </p:spPr>
      </p:pic>
      <p:pic>
        <p:nvPicPr>
          <p:cNvPr id="8" name="Picture 7">
            <a:extLst>
              <a:ext uri="{FF2B5EF4-FFF2-40B4-BE49-F238E27FC236}">
                <a16:creationId xmlns:a16="http://schemas.microsoft.com/office/drawing/2014/main" id="{1F7AC5EE-E2F8-4C11-ACC8-23584B51045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70897" y="4101095"/>
            <a:ext cx="1576552" cy="457200"/>
          </a:xfrm>
          <a:prstGeom prst="rect">
            <a:avLst/>
          </a:prstGeom>
        </p:spPr>
      </p:pic>
      <p:pic>
        <p:nvPicPr>
          <p:cNvPr id="10" name="Picture 9">
            <a:extLst>
              <a:ext uri="{FF2B5EF4-FFF2-40B4-BE49-F238E27FC236}">
                <a16:creationId xmlns:a16="http://schemas.microsoft.com/office/drawing/2014/main" id="{903BA0FF-D23B-4D6C-A6C6-6F177935E23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0897" y="4758028"/>
            <a:ext cx="1528012" cy="604838"/>
          </a:xfrm>
          <a:prstGeom prst="rect">
            <a:avLst/>
          </a:prstGeom>
        </p:spPr>
      </p:pic>
      <p:pic>
        <p:nvPicPr>
          <p:cNvPr id="12" name="Picture 11">
            <a:extLst>
              <a:ext uri="{FF2B5EF4-FFF2-40B4-BE49-F238E27FC236}">
                <a16:creationId xmlns:a16="http://schemas.microsoft.com/office/drawing/2014/main" id="{06C12434-DC9B-4A25-983F-32B6B58A956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22324" y="1523999"/>
            <a:ext cx="788276" cy="970893"/>
          </a:xfrm>
          <a:prstGeom prst="rect">
            <a:avLst/>
          </a:prstGeom>
        </p:spPr>
      </p:pic>
      <p:sp>
        <p:nvSpPr>
          <p:cNvPr id="13" name="Subtitle 2">
            <a:extLst>
              <a:ext uri="{FF2B5EF4-FFF2-40B4-BE49-F238E27FC236}">
                <a16:creationId xmlns:a16="http://schemas.microsoft.com/office/drawing/2014/main" id="{A4065C6E-EC46-4116-9600-6B452E701C86}"/>
              </a:ext>
            </a:extLst>
          </p:cNvPr>
          <p:cNvSpPr txBox="1">
            <a:spLocks/>
          </p:cNvSpPr>
          <p:nvPr/>
        </p:nvSpPr>
        <p:spPr>
          <a:xfrm>
            <a:off x="380999" y="0"/>
            <a:ext cx="8458199" cy="825588"/>
          </a:xfrm>
          <a:prstGeom prst="rect">
            <a:avLst/>
          </a:prstGeom>
        </p:spPr>
        <p:style>
          <a:lnRef idx="0">
            <a:schemeClr val="accent1"/>
          </a:lnRef>
          <a:fillRef idx="3">
            <a:schemeClr val="accent1"/>
          </a:fillRef>
          <a:effectRef idx="3">
            <a:schemeClr val="accent1"/>
          </a:effectRef>
          <a:fontRef idx="minor">
            <a:schemeClr val="lt1"/>
          </a:fontRef>
        </p:style>
        <p:txBody>
          <a:bodyPr vert="horz">
            <a:normAutofit fontScale="925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lt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lt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lt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lt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lt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lt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lt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lt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lt1"/>
                </a:solidFill>
                <a:latin typeface="+mn-lt"/>
                <a:ea typeface="+mn-ea"/>
                <a:cs typeface="+mn-cs"/>
              </a:defRPr>
            </a:lvl9pPr>
          </a:lstStyle>
          <a:p>
            <a:pPr marL="0" indent="0" algn="ctr">
              <a:buNone/>
            </a:pPr>
            <a:r>
              <a:rPr lang="en-US" sz="6000" b="1" dirty="0"/>
              <a:t>LIBRARIES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shivalika gupta\Desktop\New folder (2)\IMG-20200118-WA0000.jpg"/>
          <p:cNvPicPr>
            <a:picLocks noChangeAspect="1" noChangeArrowheads="1"/>
          </p:cNvPicPr>
          <p:nvPr/>
        </p:nvPicPr>
        <p:blipFill>
          <a:blip r:embed="rId2" cstate="print"/>
          <a:srcRect/>
          <a:stretch>
            <a:fillRect/>
          </a:stretch>
        </p:blipFill>
        <p:spPr bwMode="auto">
          <a:xfrm>
            <a:off x="0" y="58615"/>
            <a:ext cx="9144000" cy="6799385"/>
          </a:xfrm>
          <a:prstGeom prst="rect">
            <a:avLst/>
          </a:prstGeom>
          <a:noFill/>
        </p:spPr>
      </p:pic>
      <p:sp>
        <p:nvSpPr>
          <p:cNvPr id="2" name="Rectangle: Rounded Corners 1">
            <a:extLst>
              <a:ext uri="{FF2B5EF4-FFF2-40B4-BE49-F238E27FC236}">
                <a16:creationId xmlns:a16="http://schemas.microsoft.com/office/drawing/2014/main" id="{D3B79B31-25B5-4F9B-8A32-D3287466E445}"/>
              </a:ext>
            </a:extLst>
          </p:cNvPr>
          <p:cNvSpPr/>
          <p:nvPr/>
        </p:nvSpPr>
        <p:spPr>
          <a:xfrm>
            <a:off x="228600" y="152400"/>
            <a:ext cx="868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a:solidFill>
                  <a:schemeClr val="tx1"/>
                </a:solidFill>
                <a:effectLst>
                  <a:outerShdw blurRad="38100" dist="38100" dir="2700000" algn="tl">
                    <a:srgbClr val="000000">
                      <a:alpha val="43137"/>
                    </a:srgbClr>
                  </a:outerShdw>
                </a:effectLst>
              </a:rPr>
              <a:t>Object Detection Using Machine Learning And AI</a:t>
            </a:r>
          </a:p>
        </p:txBody>
      </p:sp>
      <p:pic>
        <p:nvPicPr>
          <p:cNvPr id="4" name="Picture 3" descr="C:\Users\shivalika gupta\Desktop\New folder (2)\IMG-20200118-WA0002.jpg">
            <a:extLst>
              <a:ext uri="{FF2B5EF4-FFF2-40B4-BE49-F238E27FC236}">
                <a16:creationId xmlns:a16="http://schemas.microsoft.com/office/drawing/2014/main" id="{7F7787F1-CCAA-4DD8-959C-A60E112E9A5A}"/>
              </a:ext>
            </a:extLst>
          </p:cNvPr>
          <p:cNvPicPr>
            <a:picLocks noChangeAspect="1" noChangeArrowheads="1"/>
          </p:cNvPicPr>
          <p:nvPr/>
        </p:nvPicPr>
        <p:blipFill>
          <a:blip r:embed="rId3" cstate="print"/>
          <a:srcRect/>
          <a:stretch>
            <a:fillRect/>
          </a:stretch>
        </p:blipFill>
        <p:spPr bwMode="auto">
          <a:xfrm>
            <a:off x="4495800" y="3370385"/>
            <a:ext cx="4572000" cy="3429000"/>
          </a:xfrm>
          <a:prstGeom prst="rect">
            <a:avLst/>
          </a:prstGeom>
          <a:noFill/>
        </p:spPr>
      </p:pic>
      <p:sp>
        <p:nvSpPr>
          <p:cNvPr id="5" name="Rectangle 4">
            <a:extLst>
              <a:ext uri="{FF2B5EF4-FFF2-40B4-BE49-F238E27FC236}">
                <a16:creationId xmlns:a16="http://schemas.microsoft.com/office/drawing/2014/main" id="{D735404D-99D6-4CCD-8E63-7343CBEBCB8A}"/>
              </a:ext>
            </a:extLst>
          </p:cNvPr>
          <p:cNvSpPr/>
          <p:nvPr/>
        </p:nvSpPr>
        <p:spPr>
          <a:xfrm>
            <a:off x="304800" y="5257800"/>
            <a:ext cx="3810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a:solidFill>
                  <a:schemeClr val="tx1"/>
                </a:solidFill>
                <a:effectLst>
                  <a:outerShdw blurRad="38100" dist="38100" dir="2700000" algn="tl">
                    <a:srgbClr val="000000">
                      <a:alpha val="43137"/>
                    </a:srgbClr>
                  </a:outerShdw>
                </a:effectLst>
              </a:rPr>
              <a:t> Convolutional Neural Network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534400" cy="1676400"/>
          </a:xfrm>
        </p:spPr>
        <p:style>
          <a:lnRef idx="1">
            <a:schemeClr val="accent5"/>
          </a:lnRef>
          <a:fillRef idx="3">
            <a:schemeClr val="accent5"/>
          </a:fillRef>
          <a:effectRef idx="2">
            <a:schemeClr val="accent5"/>
          </a:effectRef>
          <a:fontRef idx="minor">
            <a:schemeClr val="lt1"/>
          </a:fontRef>
        </p:style>
        <p:txBody>
          <a:bodyPr anchor="ctr">
            <a:normAutofit/>
          </a:bodyPr>
          <a:lstStyle/>
          <a:p>
            <a:pPr algn="ctr"/>
            <a:r>
              <a:rPr lang="en-US" sz="4800" i="1" dirty="0">
                <a:solidFill>
                  <a:schemeClr val="tx1"/>
                </a:solidFill>
                <a:effectLst>
                  <a:outerShdw blurRad="38100" dist="38100" dir="2700000" algn="tl">
                    <a:srgbClr val="000000">
                      <a:alpha val="43137"/>
                    </a:srgbClr>
                  </a:outerShdw>
                </a:effectLst>
              </a:rPr>
              <a:t>ADVANTAGES OF SELF-  DRIVEN CARS USING AI</a:t>
            </a:r>
          </a:p>
        </p:txBody>
      </p:sp>
      <p:sp>
        <p:nvSpPr>
          <p:cNvPr id="3" name="Content Placeholder 2"/>
          <p:cNvSpPr>
            <a:spLocks noGrp="1"/>
          </p:cNvSpPr>
          <p:nvPr>
            <p:ph idx="1"/>
          </p:nvPr>
        </p:nvSpPr>
        <p:spPr>
          <a:xfrm>
            <a:off x="228600" y="1905000"/>
            <a:ext cx="8534400" cy="4572000"/>
          </a:xfrm>
        </p:spPr>
        <p:style>
          <a:lnRef idx="3">
            <a:schemeClr val="lt1"/>
          </a:lnRef>
          <a:fillRef idx="1">
            <a:schemeClr val="accent5"/>
          </a:fillRef>
          <a:effectRef idx="1">
            <a:schemeClr val="accent5"/>
          </a:effectRef>
          <a:fontRef idx="minor">
            <a:schemeClr val="lt1"/>
          </a:fontRef>
        </p:style>
        <p:txBody>
          <a:bodyPr>
            <a:normAutofit fontScale="85000" lnSpcReduction="10000"/>
          </a:bodyPr>
          <a:lstStyle/>
          <a:p>
            <a:r>
              <a:rPr lang="en-US" b="1" i="1" dirty="0">
                <a:solidFill>
                  <a:schemeClr val="tx1"/>
                </a:solidFill>
              </a:rPr>
              <a:t>AI </a:t>
            </a:r>
            <a:r>
              <a:rPr lang="en-US" i="1" dirty="0">
                <a:solidFill>
                  <a:schemeClr val="tx1"/>
                </a:solidFill>
              </a:rPr>
              <a:t>would have a low error rate compared to humans, if coded properly. They would have incredible precision, accuracy, and speed . They won't be affected by hostile environments, thus able to complete dangerous tasks, explore in space, and endure problems that would injure or kill us . </a:t>
            </a:r>
          </a:p>
          <a:p>
            <a:r>
              <a:rPr lang="en-US" b="1" i="1" dirty="0">
                <a:solidFill>
                  <a:schemeClr val="tx1"/>
                </a:solidFill>
              </a:rPr>
              <a:t>Replace</a:t>
            </a:r>
            <a:r>
              <a:rPr lang="en-US" i="1" dirty="0">
                <a:solidFill>
                  <a:schemeClr val="tx1"/>
                </a:solidFill>
              </a:rPr>
              <a:t>  humans in repetitive, tedious tasks and in many laborious places of work . Predict what a user will type, ask, search, and do.</a:t>
            </a:r>
          </a:p>
          <a:p>
            <a:r>
              <a:rPr lang="en-US" b="1" i="1" dirty="0">
                <a:solidFill>
                  <a:schemeClr val="tx1"/>
                </a:solidFill>
              </a:rPr>
              <a:t>Interact</a:t>
            </a:r>
            <a:r>
              <a:rPr lang="en-US" i="1" dirty="0">
                <a:solidFill>
                  <a:schemeClr val="tx1"/>
                </a:solidFill>
              </a:rPr>
              <a:t> with humans for entertainment or a task as avatars or robots . An example of this is AI for playing many videogames .</a:t>
            </a:r>
          </a:p>
          <a:p>
            <a:r>
              <a:rPr lang="en-US" b="1" i="1" dirty="0">
                <a:solidFill>
                  <a:schemeClr val="tx1"/>
                </a:solidFill>
              </a:rPr>
              <a:t>Can</a:t>
            </a:r>
            <a:r>
              <a:rPr lang="en-US" i="1" dirty="0">
                <a:solidFill>
                  <a:schemeClr val="tx1"/>
                </a:solidFill>
              </a:rPr>
              <a:t> simulate medical procedures and give info on side effects . Robotic  radio surgery, and other types of surgery in the future, can achieve precision that humans can't. They don't need to sleep, rest, take breaks, or get entertained, as they don't get bored or tired.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600200"/>
            <a:ext cx="8686800" cy="2286000"/>
          </a:xfrm>
        </p:spPr>
        <p:style>
          <a:lnRef idx="1">
            <a:schemeClr val="accent1"/>
          </a:lnRef>
          <a:fillRef idx="2">
            <a:schemeClr val="accent1"/>
          </a:fillRef>
          <a:effectRef idx="1">
            <a:schemeClr val="accent1"/>
          </a:effectRef>
          <a:fontRef idx="minor">
            <a:schemeClr val="dk1"/>
          </a:fontRef>
        </p:style>
        <p:txBody>
          <a:bodyPr anchor="ctr">
            <a:noAutofit/>
          </a:bodyPr>
          <a:lstStyle/>
          <a:p>
            <a:pPr algn="ctr">
              <a:lnSpc>
                <a:spcPct val="150000"/>
              </a:lnSpc>
            </a:pPr>
            <a:r>
              <a:rPr lang="en-US" sz="9600" i="1" u="sng">
                <a:effectLst>
                  <a:outerShdw blurRad="38100" dist="38100" dir="2700000" algn="tl">
                    <a:srgbClr val="000000">
                      <a:alpha val="43137"/>
                    </a:srgbClr>
                  </a:outerShdw>
                </a:effectLst>
              </a:rPr>
              <a:t> </a:t>
            </a:r>
            <a:r>
              <a:rPr lang="en-US" sz="9600" i="1" u="sng" dirty="0">
                <a:effectLst>
                  <a:outerShdw blurRad="38100" dist="38100" dir="2700000" algn="tl">
                    <a:srgbClr val="000000">
                      <a:alpha val="43137"/>
                    </a:srgbClr>
                  </a:outerShdw>
                </a:effectLst>
              </a:rPr>
              <a:t>THANK YOU</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907</TotalTime>
  <Words>585</Words>
  <Application>Microsoft Office PowerPoint</Application>
  <PresentationFormat>On-screen Show (4:3)</PresentationFormat>
  <Paragraphs>50</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Constantia</vt:lpstr>
      <vt:lpstr>Wingdings</vt:lpstr>
      <vt:lpstr>Wingdings 2</vt:lpstr>
      <vt:lpstr>Flow</vt:lpstr>
      <vt:lpstr>  18-19 Jan 2020 </vt:lpstr>
      <vt:lpstr>INTRODUCTION</vt:lpstr>
      <vt:lpstr>GENERAL  IDEA</vt:lpstr>
      <vt:lpstr>TECHNOLOGIES USED </vt:lpstr>
      <vt:lpstr>PowerPoint Presentation</vt:lpstr>
      <vt:lpstr>PowerPoint Presentation</vt:lpstr>
      <vt:lpstr>PowerPoint Presentation</vt:lpstr>
      <vt:lpstr>ADVANTAGES OF SELF-  DRIVEN CARS USING AI</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dc:title>
  <dc:creator>shivalika gupta</dc:creator>
  <cp:lastModifiedBy>itsmepranav.verma@yahoo.com</cp:lastModifiedBy>
  <cp:revision>75</cp:revision>
  <dcterms:created xsi:type="dcterms:W3CDTF">2020-01-17T17:52:51Z</dcterms:created>
  <dcterms:modified xsi:type="dcterms:W3CDTF">2020-01-19T03:19:43Z</dcterms:modified>
</cp:coreProperties>
</file>