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256" r:id="rId2"/>
    <p:sldId id="261" r:id="rId3"/>
    <p:sldId id="257" r:id="rId4"/>
    <p:sldId id="258" r:id="rId5"/>
    <p:sldId id="278" r:id="rId6"/>
    <p:sldId id="263" r:id="rId7"/>
    <p:sldId id="265" r:id="rId8"/>
    <p:sldId id="279" r:id="rId9"/>
    <p:sldId id="266" r:id="rId10"/>
    <p:sldId id="280" r:id="rId11"/>
    <p:sldId id="281" r:id="rId12"/>
    <p:sldId id="282" r:id="rId13"/>
    <p:sldId id="283" r:id="rId14"/>
    <p:sldId id="284" r:id="rId15"/>
    <p:sldId id="285" r:id="rId16"/>
    <p:sldId id="286" r:id="rId17"/>
    <p:sldId id="288" r:id="rId18"/>
    <p:sldId id="289" r:id="rId19"/>
    <p:sldId id="295" r:id="rId20"/>
    <p:sldId id="290" r:id="rId21"/>
    <p:sldId id="292" r:id="rId22"/>
    <p:sldId id="296" r:id="rId23"/>
    <p:sldId id="293" r:id="rId24"/>
    <p:sldId id="294" r:id="rId25"/>
    <p:sldId id="29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4" d="100"/>
          <a:sy n="114" d="100"/>
        </p:scale>
        <p:origin x="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8F26C1-349A-4079-ACF1-5058A61AC263}" type="datetimeFigureOut">
              <a:rPr lang="en-IN" smtClean="0"/>
              <a:t>30/05/22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DC6955-151A-4576-90B5-7D1B982EBC6E}" type="slidenum">
              <a:rPr lang="en-IN" smtClean="0"/>
              <a:t>‹#›</a:t>
            </a:fld>
            <a:endParaRPr lang="en-IN" dirty="0"/>
          </a:p>
        </p:txBody>
      </p:sp>
    </p:spTree>
    <p:extLst>
      <p:ext uri="{BB962C8B-B14F-4D97-AF65-F5344CB8AC3E}">
        <p14:creationId xmlns:p14="http://schemas.microsoft.com/office/powerpoint/2010/main" val="151057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8F26C1-349A-4079-ACF1-5058A61AC263}" type="datetimeFigureOut">
              <a:rPr lang="en-IN" smtClean="0"/>
              <a:t>30/05/22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5DC6955-151A-4576-90B5-7D1B982EBC6E}" type="slidenum">
              <a:rPr lang="en-IN" smtClean="0"/>
              <a:t>‹#›</a:t>
            </a:fld>
            <a:endParaRPr lang="en-IN" dirty="0"/>
          </a:p>
        </p:txBody>
      </p:sp>
    </p:spTree>
    <p:extLst>
      <p:ext uri="{BB962C8B-B14F-4D97-AF65-F5344CB8AC3E}">
        <p14:creationId xmlns:p14="http://schemas.microsoft.com/office/powerpoint/2010/main" val="341119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8F26C1-349A-4079-ACF1-5058A61AC263}" type="datetimeFigureOut">
              <a:rPr lang="en-IN" smtClean="0"/>
              <a:t>30/05/22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5DC6955-151A-4576-90B5-7D1B982EBC6E}" type="slidenum">
              <a:rPr lang="en-IN" smtClean="0"/>
              <a:t>‹#›</a:t>
            </a:fld>
            <a:endParaRPr lang="en-IN" dirty="0"/>
          </a:p>
        </p:txBody>
      </p:sp>
    </p:spTree>
    <p:extLst>
      <p:ext uri="{BB962C8B-B14F-4D97-AF65-F5344CB8AC3E}">
        <p14:creationId xmlns:p14="http://schemas.microsoft.com/office/powerpoint/2010/main" val="3897937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8F26C1-349A-4079-ACF1-5058A61AC263}" type="datetimeFigureOut">
              <a:rPr lang="en-IN" smtClean="0"/>
              <a:t>30/05/22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5DC6955-151A-4576-90B5-7D1B982EBC6E}" type="slidenum">
              <a:rPr lang="en-IN" smtClean="0"/>
              <a:t>‹#›</a:t>
            </a:fld>
            <a:endParaRPr lang="en-IN"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9121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8F26C1-349A-4079-ACF1-5058A61AC263}" type="datetimeFigureOut">
              <a:rPr lang="en-IN" smtClean="0"/>
              <a:t>30/05/22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5DC6955-151A-4576-90B5-7D1B982EBC6E}" type="slidenum">
              <a:rPr lang="en-IN" smtClean="0"/>
              <a:t>‹#›</a:t>
            </a:fld>
            <a:endParaRPr lang="en-IN" dirty="0"/>
          </a:p>
        </p:txBody>
      </p:sp>
    </p:spTree>
    <p:extLst>
      <p:ext uri="{BB962C8B-B14F-4D97-AF65-F5344CB8AC3E}">
        <p14:creationId xmlns:p14="http://schemas.microsoft.com/office/powerpoint/2010/main" val="2730378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8F26C1-349A-4079-ACF1-5058A61AC263}" type="datetimeFigureOut">
              <a:rPr lang="en-IN" smtClean="0"/>
              <a:t>30/05/22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5DC6955-151A-4576-90B5-7D1B982EBC6E}" type="slidenum">
              <a:rPr lang="en-IN" smtClean="0"/>
              <a:t>‹#›</a:t>
            </a:fld>
            <a:endParaRPr lang="en-IN" dirty="0"/>
          </a:p>
        </p:txBody>
      </p:sp>
    </p:spTree>
    <p:extLst>
      <p:ext uri="{BB962C8B-B14F-4D97-AF65-F5344CB8AC3E}">
        <p14:creationId xmlns:p14="http://schemas.microsoft.com/office/powerpoint/2010/main" val="2460165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8F26C1-349A-4079-ACF1-5058A61AC263}" type="datetimeFigureOut">
              <a:rPr lang="en-IN" smtClean="0"/>
              <a:t>30/05/22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5DC6955-151A-4576-90B5-7D1B982EBC6E}" type="slidenum">
              <a:rPr lang="en-IN" smtClean="0"/>
              <a:t>‹#›</a:t>
            </a:fld>
            <a:endParaRPr lang="en-IN" dirty="0"/>
          </a:p>
        </p:txBody>
      </p:sp>
    </p:spTree>
    <p:extLst>
      <p:ext uri="{BB962C8B-B14F-4D97-AF65-F5344CB8AC3E}">
        <p14:creationId xmlns:p14="http://schemas.microsoft.com/office/powerpoint/2010/main" val="2109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F26C1-349A-4079-ACF1-5058A61AC263}" type="datetimeFigureOut">
              <a:rPr lang="en-IN" smtClean="0"/>
              <a:t>30/05/22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DC6955-151A-4576-90B5-7D1B982EBC6E}" type="slidenum">
              <a:rPr lang="en-IN" smtClean="0"/>
              <a:t>‹#›</a:t>
            </a:fld>
            <a:endParaRPr lang="en-IN" dirty="0"/>
          </a:p>
        </p:txBody>
      </p:sp>
    </p:spTree>
    <p:extLst>
      <p:ext uri="{BB962C8B-B14F-4D97-AF65-F5344CB8AC3E}">
        <p14:creationId xmlns:p14="http://schemas.microsoft.com/office/powerpoint/2010/main" val="3396778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F26C1-349A-4079-ACF1-5058A61AC263}" type="datetimeFigureOut">
              <a:rPr lang="en-IN" smtClean="0"/>
              <a:t>30/05/22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DC6955-151A-4576-90B5-7D1B982EBC6E}" type="slidenum">
              <a:rPr lang="en-IN" smtClean="0"/>
              <a:t>‹#›</a:t>
            </a:fld>
            <a:endParaRPr lang="en-IN" dirty="0"/>
          </a:p>
        </p:txBody>
      </p:sp>
    </p:spTree>
    <p:extLst>
      <p:ext uri="{BB962C8B-B14F-4D97-AF65-F5344CB8AC3E}">
        <p14:creationId xmlns:p14="http://schemas.microsoft.com/office/powerpoint/2010/main" val="307020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F26C1-349A-4079-ACF1-5058A61AC263}" type="datetimeFigureOut">
              <a:rPr lang="en-IN" smtClean="0"/>
              <a:t>30/05/22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DC6955-151A-4576-90B5-7D1B982EBC6E}" type="slidenum">
              <a:rPr lang="en-IN" smtClean="0"/>
              <a:t>‹#›</a:t>
            </a:fld>
            <a:endParaRPr lang="en-IN" dirty="0"/>
          </a:p>
        </p:txBody>
      </p:sp>
    </p:spTree>
    <p:extLst>
      <p:ext uri="{BB962C8B-B14F-4D97-AF65-F5344CB8AC3E}">
        <p14:creationId xmlns:p14="http://schemas.microsoft.com/office/powerpoint/2010/main" val="57432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8F26C1-349A-4079-ACF1-5058A61AC263}" type="datetimeFigureOut">
              <a:rPr lang="en-IN" smtClean="0"/>
              <a:t>30/05/22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5DC6955-151A-4576-90B5-7D1B982EBC6E}" type="slidenum">
              <a:rPr lang="en-IN" smtClean="0"/>
              <a:t>‹#›</a:t>
            </a:fld>
            <a:endParaRPr lang="en-IN" dirty="0"/>
          </a:p>
        </p:txBody>
      </p:sp>
    </p:spTree>
    <p:extLst>
      <p:ext uri="{BB962C8B-B14F-4D97-AF65-F5344CB8AC3E}">
        <p14:creationId xmlns:p14="http://schemas.microsoft.com/office/powerpoint/2010/main" val="1087742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8F26C1-349A-4079-ACF1-5058A61AC263}" type="datetimeFigureOut">
              <a:rPr lang="en-IN" smtClean="0"/>
              <a:t>30/05/22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5DC6955-151A-4576-90B5-7D1B982EBC6E}" type="slidenum">
              <a:rPr lang="en-IN" smtClean="0"/>
              <a:t>‹#›</a:t>
            </a:fld>
            <a:endParaRPr lang="en-IN" dirty="0"/>
          </a:p>
        </p:txBody>
      </p:sp>
    </p:spTree>
    <p:extLst>
      <p:ext uri="{BB962C8B-B14F-4D97-AF65-F5344CB8AC3E}">
        <p14:creationId xmlns:p14="http://schemas.microsoft.com/office/powerpoint/2010/main" val="410629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8F26C1-349A-4079-ACF1-5058A61AC263}" type="datetimeFigureOut">
              <a:rPr lang="en-IN" smtClean="0"/>
              <a:t>30/05/22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5DC6955-151A-4576-90B5-7D1B982EBC6E}" type="slidenum">
              <a:rPr lang="en-IN" smtClean="0"/>
              <a:t>‹#›</a:t>
            </a:fld>
            <a:endParaRPr lang="en-IN" dirty="0"/>
          </a:p>
        </p:txBody>
      </p:sp>
    </p:spTree>
    <p:extLst>
      <p:ext uri="{BB962C8B-B14F-4D97-AF65-F5344CB8AC3E}">
        <p14:creationId xmlns:p14="http://schemas.microsoft.com/office/powerpoint/2010/main" val="1317954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8F26C1-349A-4079-ACF1-5058A61AC263}" type="datetimeFigureOut">
              <a:rPr lang="en-IN" smtClean="0"/>
              <a:t>30/05/22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5DC6955-151A-4576-90B5-7D1B982EBC6E}" type="slidenum">
              <a:rPr lang="en-IN" smtClean="0"/>
              <a:t>‹#›</a:t>
            </a:fld>
            <a:endParaRPr lang="en-IN" dirty="0"/>
          </a:p>
        </p:txBody>
      </p:sp>
    </p:spTree>
    <p:extLst>
      <p:ext uri="{BB962C8B-B14F-4D97-AF65-F5344CB8AC3E}">
        <p14:creationId xmlns:p14="http://schemas.microsoft.com/office/powerpoint/2010/main" val="1966267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F26C1-349A-4079-ACF1-5058A61AC263}" type="datetimeFigureOut">
              <a:rPr lang="en-IN" smtClean="0"/>
              <a:t>30/05/22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5DC6955-151A-4576-90B5-7D1B982EBC6E}" type="slidenum">
              <a:rPr lang="en-IN" smtClean="0"/>
              <a:t>‹#›</a:t>
            </a:fld>
            <a:endParaRPr lang="en-IN" dirty="0"/>
          </a:p>
        </p:txBody>
      </p:sp>
    </p:spTree>
    <p:extLst>
      <p:ext uri="{BB962C8B-B14F-4D97-AF65-F5344CB8AC3E}">
        <p14:creationId xmlns:p14="http://schemas.microsoft.com/office/powerpoint/2010/main" val="7680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8F26C1-349A-4079-ACF1-5058A61AC263}" type="datetimeFigureOut">
              <a:rPr lang="en-IN" smtClean="0"/>
              <a:t>30/05/22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5DC6955-151A-4576-90B5-7D1B982EBC6E}" type="slidenum">
              <a:rPr lang="en-IN" smtClean="0"/>
              <a:t>‹#›</a:t>
            </a:fld>
            <a:endParaRPr lang="en-IN" dirty="0"/>
          </a:p>
        </p:txBody>
      </p:sp>
    </p:spTree>
    <p:extLst>
      <p:ext uri="{BB962C8B-B14F-4D97-AF65-F5344CB8AC3E}">
        <p14:creationId xmlns:p14="http://schemas.microsoft.com/office/powerpoint/2010/main" val="152943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8F26C1-349A-4079-ACF1-5058A61AC263}" type="datetimeFigureOut">
              <a:rPr lang="en-IN" smtClean="0"/>
              <a:t>30/05/22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5DC6955-151A-4576-90B5-7D1B982EBC6E}" type="slidenum">
              <a:rPr lang="en-IN" smtClean="0"/>
              <a:t>‹#›</a:t>
            </a:fld>
            <a:endParaRPr lang="en-IN" dirty="0"/>
          </a:p>
        </p:txBody>
      </p:sp>
    </p:spTree>
    <p:extLst>
      <p:ext uri="{BB962C8B-B14F-4D97-AF65-F5344CB8AC3E}">
        <p14:creationId xmlns:p14="http://schemas.microsoft.com/office/powerpoint/2010/main" val="4082330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28F26C1-349A-4079-ACF1-5058A61AC263}" type="datetimeFigureOut">
              <a:rPr lang="en-IN" smtClean="0"/>
              <a:t>30/05/22</a:t>
            </a:fld>
            <a:endParaRPr lang="en-IN"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5DC6955-151A-4576-90B5-7D1B982EBC6E}" type="slidenum">
              <a:rPr lang="en-IN" smtClean="0"/>
              <a:t>‹#›</a:t>
            </a:fld>
            <a:endParaRPr lang="en-IN" dirty="0"/>
          </a:p>
        </p:txBody>
      </p:sp>
    </p:spTree>
    <p:extLst>
      <p:ext uri="{BB962C8B-B14F-4D97-AF65-F5344CB8AC3E}">
        <p14:creationId xmlns:p14="http://schemas.microsoft.com/office/powerpoint/2010/main" val="360163067"/>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B755-29DA-4A21-9E99-7DE14D64EB77}"/>
              </a:ext>
            </a:extLst>
          </p:cNvPr>
          <p:cNvSpPr>
            <a:spLocks noGrp="1"/>
          </p:cNvSpPr>
          <p:nvPr>
            <p:ph type="ctrTitle"/>
          </p:nvPr>
        </p:nvSpPr>
        <p:spPr>
          <a:xfrm>
            <a:off x="1370693" y="1204254"/>
            <a:ext cx="9440034" cy="2394088"/>
          </a:xfrm>
        </p:spPr>
        <p:txBody>
          <a:bodyPr>
            <a:normAutofit fontScale="90000"/>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CBD 3335 Assignment 1</a:t>
            </a:r>
            <a:br>
              <a:rPr lang="en-US" sz="40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Heart Disease Diagnosis &amp; Prediction</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Subtitle 2">
            <a:extLst>
              <a:ext uri="{FF2B5EF4-FFF2-40B4-BE49-F238E27FC236}">
                <a16:creationId xmlns:a16="http://schemas.microsoft.com/office/drawing/2014/main" id="{F4633420-C7FC-43FA-81BA-86CA2DF07F56}"/>
              </a:ext>
            </a:extLst>
          </p:cNvPr>
          <p:cNvSpPr>
            <a:spLocks noGrp="1"/>
          </p:cNvSpPr>
          <p:nvPr>
            <p:ph type="subTitle" idx="1"/>
          </p:nvPr>
        </p:nvSpPr>
        <p:spPr>
          <a:xfrm>
            <a:off x="1370692" y="3598339"/>
            <a:ext cx="10205789" cy="2394088"/>
          </a:xfrm>
        </p:spPr>
        <p:txBody>
          <a:bodyPr>
            <a:normAutofit/>
          </a:bodyPr>
          <a:lstStyle/>
          <a:p>
            <a:r>
              <a:rPr lang="en-IN" dirty="0"/>
              <a:t>														</a:t>
            </a:r>
          </a:p>
          <a:p>
            <a:pPr algn="r"/>
            <a:r>
              <a:rPr lang="en-IN" dirty="0"/>
              <a:t>                                                                                                     	 										    Prasanth Moothedath Padmakumar - C0796752</a:t>
            </a:r>
          </a:p>
          <a:p>
            <a:pPr algn="r"/>
            <a:r>
              <a:rPr lang="en-IN" dirty="0" err="1"/>
              <a:t>Aswathy</a:t>
            </a:r>
            <a:r>
              <a:rPr lang="en-IN" dirty="0"/>
              <a:t> </a:t>
            </a:r>
            <a:r>
              <a:rPr lang="en-IN" dirty="0" err="1"/>
              <a:t>Kuttisseril</a:t>
            </a:r>
            <a:r>
              <a:rPr lang="en-IN" dirty="0"/>
              <a:t> Jewel – C0813455</a:t>
            </a:r>
          </a:p>
          <a:p>
            <a:pPr algn="r"/>
            <a:r>
              <a:rPr lang="en-IN" dirty="0"/>
              <a:t>Gayathri Ravi Nath - C0818959 </a:t>
            </a:r>
          </a:p>
        </p:txBody>
      </p:sp>
    </p:spTree>
    <p:extLst>
      <p:ext uri="{BB962C8B-B14F-4D97-AF65-F5344CB8AC3E}">
        <p14:creationId xmlns:p14="http://schemas.microsoft.com/office/powerpoint/2010/main" val="375506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378-D4A1-47F2-AC15-7F559529B768}"/>
              </a:ext>
            </a:extLst>
          </p:cNvPr>
          <p:cNvSpPr>
            <a:spLocks noGrp="1"/>
          </p:cNvSpPr>
          <p:nvPr>
            <p:ph type="title"/>
          </p:nvPr>
        </p:nvSpPr>
        <p:spPr>
          <a:xfrm>
            <a:off x="0" y="634901"/>
            <a:ext cx="4391025" cy="949910"/>
          </a:xfrm>
        </p:spPr>
        <p:txBody>
          <a:bodyPr anchor="t">
            <a:normAutofit/>
          </a:bodyPr>
          <a:lstStyle/>
          <a:p>
            <a:r>
              <a:rPr lang="en-US" sz="3600" b="1" i="0" dirty="0">
                <a:effectLst/>
                <a:latin typeface="Times New Roman" panose="02020603050405020304" pitchFamily="18" charset="0"/>
                <a:cs typeface="Times New Roman" panose="02020603050405020304" pitchFamily="18" charset="0"/>
              </a:rPr>
              <a:t>Preprocessing</a:t>
            </a:r>
            <a:r>
              <a:rPr lang="en-US" sz="2800" b="1" i="0" dirty="0">
                <a:effectLst/>
                <a:latin typeface="Times New Roman" panose="02020603050405020304" pitchFamily="18" charset="0"/>
                <a:cs typeface="Times New Roman" panose="02020603050405020304" pitchFamily="18" charset="0"/>
              </a:rPr>
              <a:t> Steps</a:t>
            </a:r>
          </a:p>
        </p:txBody>
      </p:sp>
      <p:sp>
        <p:nvSpPr>
          <p:cNvPr id="3" name="Content Placeholder 2">
            <a:extLst>
              <a:ext uri="{FF2B5EF4-FFF2-40B4-BE49-F238E27FC236}">
                <a16:creationId xmlns:a16="http://schemas.microsoft.com/office/drawing/2014/main" id="{C8411CDC-0CD3-4DEA-AC6E-4CDF69699978}"/>
              </a:ext>
            </a:extLst>
          </p:cNvPr>
          <p:cNvSpPr>
            <a:spLocks noGrp="1"/>
          </p:cNvSpPr>
          <p:nvPr>
            <p:ph idx="1"/>
          </p:nvPr>
        </p:nvSpPr>
        <p:spPr>
          <a:xfrm>
            <a:off x="207806" y="1826093"/>
            <a:ext cx="10252037" cy="3674246"/>
          </a:xfrm>
        </p:spPr>
        <p:txBody>
          <a:bodyPr>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Columns were renamed to more readable form for better clarity and ease of use</a:t>
            </a: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IN" sz="2400" dirty="0"/>
          </a:p>
        </p:txBody>
      </p:sp>
      <p:pic>
        <p:nvPicPr>
          <p:cNvPr id="5" name="Picture 4">
            <a:extLst>
              <a:ext uri="{FF2B5EF4-FFF2-40B4-BE49-F238E27FC236}">
                <a16:creationId xmlns:a16="http://schemas.microsoft.com/office/drawing/2014/main" id="{A70E3AC0-B82C-910A-B38C-2BF219D95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50" y="2946400"/>
            <a:ext cx="8420100" cy="965200"/>
          </a:xfrm>
          <a:prstGeom prst="rect">
            <a:avLst/>
          </a:prstGeom>
        </p:spPr>
      </p:pic>
      <p:pic>
        <p:nvPicPr>
          <p:cNvPr id="7" name="Picture 6">
            <a:extLst>
              <a:ext uri="{FF2B5EF4-FFF2-40B4-BE49-F238E27FC236}">
                <a16:creationId xmlns:a16="http://schemas.microsoft.com/office/drawing/2014/main" id="{B4CA36CD-FE3D-D208-9381-F2DA534D8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950" y="4655944"/>
            <a:ext cx="8420100" cy="1092200"/>
          </a:xfrm>
          <a:prstGeom prst="rect">
            <a:avLst/>
          </a:prstGeom>
        </p:spPr>
      </p:pic>
    </p:spTree>
    <p:extLst>
      <p:ext uri="{BB962C8B-B14F-4D97-AF65-F5344CB8AC3E}">
        <p14:creationId xmlns:p14="http://schemas.microsoft.com/office/powerpoint/2010/main" val="3562673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378-D4A1-47F2-AC15-7F559529B768}"/>
              </a:ext>
            </a:extLst>
          </p:cNvPr>
          <p:cNvSpPr>
            <a:spLocks noGrp="1"/>
          </p:cNvSpPr>
          <p:nvPr>
            <p:ph type="title"/>
          </p:nvPr>
        </p:nvSpPr>
        <p:spPr>
          <a:xfrm>
            <a:off x="102219" y="693215"/>
            <a:ext cx="4391025" cy="949910"/>
          </a:xfrm>
        </p:spPr>
        <p:txBody>
          <a:bodyPr anchor="t">
            <a:normAutofit fontScale="90000"/>
          </a:bodyPr>
          <a:lstStyle/>
          <a:p>
            <a:r>
              <a:rPr lang="en-IN" b="1" dirty="0">
                <a:effectLst/>
              </a:rPr>
              <a:t>Exploratory analysis</a:t>
            </a:r>
          </a:p>
        </p:txBody>
      </p:sp>
      <p:sp>
        <p:nvSpPr>
          <p:cNvPr id="3" name="Content Placeholder 2">
            <a:extLst>
              <a:ext uri="{FF2B5EF4-FFF2-40B4-BE49-F238E27FC236}">
                <a16:creationId xmlns:a16="http://schemas.microsoft.com/office/drawing/2014/main" id="{C8411CDC-0CD3-4DEA-AC6E-4CDF69699978}"/>
              </a:ext>
            </a:extLst>
          </p:cNvPr>
          <p:cNvSpPr>
            <a:spLocks noGrp="1"/>
          </p:cNvSpPr>
          <p:nvPr>
            <p:ph idx="1"/>
          </p:nvPr>
        </p:nvSpPr>
        <p:spPr>
          <a:xfrm>
            <a:off x="102219" y="1759185"/>
            <a:ext cx="10252037" cy="3674246"/>
          </a:xfrm>
        </p:spPr>
        <p:txBody>
          <a:bodyPr>
            <a:normAutofit/>
          </a:bodyPr>
          <a:lstStyle/>
          <a:p>
            <a:pP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We plotted Age of the ind</a:t>
            </a:r>
            <a:r>
              <a:rPr lang="en-US" sz="2400" dirty="0">
                <a:effectLst/>
                <a:latin typeface="Times New Roman" panose="02020603050405020304" pitchFamily="18" charset="0"/>
                <a:cs typeface="Times New Roman" panose="02020603050405020304" pitchFamily="18" charset="0"/>
              </a:rPr>
              <a:t>ividual against their frequency for each of the target class</a:t>
            </a:r>
          </a:p>
          <a:p>
            <a:pP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It was </a:t>
            </a:r>
            <a:r>
              <a:rPr lang="en-US" sz="2400" dirty="0">
                <a:effectLst/>
                <a:latin typeface="Times New Roman" panose="02020603050405020304" pitchFamily="18" charset="0"/>
                <a:cs typeface="Times New Roman" panose="02020603050405020304" pitchFamily="18" charset="0"/>
              </a:rPr>
              <a:t>inferred that the age which people suffer heart disease the most is 58 followed by 57</a:t>
            </a: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IN" sz="2400" dirty="0"/>
          </a:p>
        </p:txBody>
      </p:sp>
      <p:pic>
        <p:nvPicPr>
          <p:cNvPr id="6" name="Picture 5">
            <a:extLst>
              <a:ext uri="{FF2B5EF4-FFF2-40B4-BE49-F238E27FC236}">
                <a16:creationId xmlns:a16="http://schemas.microsoft.com/office/drawing/2014/main" id="{D65D8AEA-BF1F-BEFB-4979-EFBDAB4A2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63" y="3678969"/>
            <a:ext cx="8735122" cy="2485816"/>
          </a:xfrm>
          <a:prstGeom prst="rect">
            <a:avLst/>
          </a:prstGeom>
        </p:spPr>
      </p:pic>
    </p:spTree>
    <p:extLst>
      <p:ext uri="{BB962C8B-B14F-4D97-AF65-F5344CB8AC3E}">
        <p14:creationId xmlns:p14="http://schemas.microsoft.com/office/powerpoint/2010/main" val="314392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378-D4A1-47F2-AC15-7F559529B768}"/>
              </a:ext>
            </a:extLst>
          </p:cNvPr>
          <p:cNvSpPr>
            <a:spLocks noGrp="1"/>
          </p:cNvSpPr>
          <p:nvPr>
            <p:ph type="title"/>
          </p:nvPr>
        </p:nvSpPr>
        <p:spPr>
          <a:xfrm>
            <a:off x="272450" y="826905"/>
            <a:ext cx="4391025" cy="949910"/>
          </a:xfrm>
        </p:spPr>
        <p:txBody>
          <a:bodyPr anchor="t">
            <a:normAutofit fontScale="90000"/>
          </a:bodyPr>
          <a:lstStyle/>
          <a:p>
            <a:r>
              <a:rPr lang="en-IN" b="1" dirty="0">
                <a:effectLst/>
              </a:rPr>
              <a:t>Exploratory analysis</a:t>
            </a:r>
          </a:p>
        </p:txBody>
      </p:sp>
      <p:sp>
        <p:nvSpPr>
          <p:cNvPr id="3" name="Content Placeholder 2">
            <a:extLst>
              <a:ext uri="{FF2B5EF4-FFF2-40B4-BE49-F238E27FC236}">
                <a16:creationId xmlns:a16="http://schemas.microsoft.com/office/drawing/2014/main" id="{C8411CDC-0CD3-4DEA-AC6E-4CDF69699978}"/>
              </a:ext>
            </a:extLst>
          </p:cNvPr>
          <p:cNvSpPr>
            <a:spLocks noGrp="1"/>
          </p:cNvSpPr>
          <p:nvPr>
            <p:ph idx="1"/>
          </p:nvPr>
        </p:nvSpPr>
        <p:spPr>
          <a:xfrm>
            <a:off x="-93275" y="2104833"/>
            <a:ext cx="5122476" cy="3674246"/>
          </a:xfrm>
        </p:spPr>
        <p:txBody>
          <a:bodyPr>
            <a:normAutofit lnSpcReduction="10000"/>
          </a:bodyPr>
          <a:lstStyle/>
          <a:p>
            <a:pP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We tried to find out which age group was at most risk to heart disease</a:t>
            </a:r>
          </a:p>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Different age groups present in the data set was found out using min, max and mean of age column</a:t>
            </a:r>
          </a:p>
          <a:p>
            <a:pP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From the bar graph it can be inferred that Older age group is more prone to</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heart disease </a:t>
            </a:r>
          </a:p>
          <a:p>
            <a:pPr marL="36900" indent="0">
              <a:buNone/>
            </a:pPr>
            <a:r>
              <a:rPr lang="en-US" sz="2400" dirty="0">
                <a:effectLst/>
                <a:latin typeface="Times New Roman" panose="02020603050405020304" pitchFamily="18" charset="0"/>
                <a:cs typeface="Times New Roman" panose="02020603050405020304" pitchFamily="18" charset="0"/>
              </a:rPr>
              <a:t>	</a:t>
            </a: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IN" sz="2400" dirty="0"/>
          </a:p>
        </p:txBody>
      </p:sp>
      <p:pic>
        <p:nvPicPr>
          <p:cNvPr id="8" name="Picture 7">
            <a:extLst>
              <a:ext uri="{FF2B5EF4-FFF2-40B4-BE49-F238E27FC236}">
                <a16:creationId xmlns:a16="http://schemas.microsoft.com/office/drawing/2014/main" id="{D6E207E3-C9AE-9F61-1B24-5114B4B4E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526" y="1448796"/>
            <a:ext cx="7252474" cy="4483652"/>
          </a:xfrm>
          <a:prstGeom prst="rect">
            <a:avLst/>
          </a:prstGeom>
        </p:spPr>
      </p:pic>
    </p:spTree>
    <p:extLst>
      <p:ext uri="{BB962C8B-B14F-4D97-AF65-F5344CB8AC3E}">
        <p14:creationId xmlns:p14="http://schemas.microsoft.com/office/powerpoint/2010/main" val="2635793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378-D4A1-47F2-AC15-7F559529B768}"/>
              </a:ext>
            </a:extLst>
          </p:cNvPr>
          <p:cNvSpPr>
            <a:spLocks noGrp="1"/>
          </p:cNvSpPr>
          <p:nvPr>
            <p:ph type="title"/>
          </p:nvPr>
        </p:nvSpPr>
        <p:spPr>
          <a:xfrm>
            <a:off x="272450" y="826905"/>
            <a:ext cx="4391025" cy="949910"/>
          </a:xfrm>
        </p:spPr>
        <p:txBody>
          <a:bodyPr anchor="t">
            <a:normAutofit fontScale="90000"/>
          </a:bodyPr>
          <a:lstStyle/>
          <a:p>
            <a:r>
              <a:rPr lang="en-IN" b="1" dirty="0">
                <a:effectLst/>
              </a:rPr>
              <a:t>Exploratory analysis</a:t>
            </a:r>
          </a:p>
        </p:txBody>
      </p:sp>
      <p:sp>
        <p:nvSpPr>
          <p:cNvPr id="3" name="Content Placeholder 2">
            <a:extLst>
              <a:ext uri="{FF2B5EF4-FFF2-40B4-BE49-F238E27FC236}">
                <a16:creationId xmlns:a16="http://schemas.microsoft.com/office/drawing/2014/main" id="{C8411CDC-0CD3-4DEA-AC6E-4CDF69699978}"/>
              </a:ext>
            </a:extLst>
          </p:cNvPr>
          <p:cNvSpPr>
            <a:spLocks noGrp="1"/>
          </p:cNvSpPr>
          <p:nvPr>
            <p:ph idx="1"/>
          </p:nvPr>
        </p:nvSpPr>
        <p:spPr>
          <a:xfrm>
            <a:off x="0" y="2104833"/>
            <a:ext cx="5122476" cy="3674246"/>
          </a:xfrm>
        </p:spPr>
        <p:txBody>
          <a:bodyPr>
            <a:normAutofit/>
          </a:bodyPr>
          <a:lstStyle/>
          <a:p>
            <a:pP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We also used a pie chart to infer the</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age group analysis</a:t>
            </a:r>
          </a:p>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68 % of the individuals effected by heart </a:t>
            </a:r>
            <a:r>
              <a:rPr lang="en-US" sz="2400" dirty="0" err="1">
                <a:effectLst/>
                <a:latin typeface="Times New Roman" panose="02020603050405020304" pitchFamily="18" charset="0"/>
                <a:cs typeface="Times New Roman" panose="02020603050405020304" pitchFamily="18" charset="0"/>
              </a:rPr>
              <a:t>disaese</a:t>
            </a:r>
            <a:r>
              <a:rPr lang="en-US" sz="2400" dirty="0">
                <a:effectLst/>
                <a:latin typeface="Times New Roman" panose="02020603050405020304" pitchFamily="18" charset="0"/>
                <a:cs typeface="Times New Roman" panose="02020603050405020304" pitchFamily="18" charset="0"/>
              </a:rPr>
              <a:t> are Elder people</a:t>
            </a:r>
            <a:endParaRPr lang="en-US" sz="2400" b="0" i="0" dirty="0">
              <a:effectLst/>
              <a:latin typeface="Times New Roman" panose="02020603050405020304" pitchFamily="18" charset="0"/>
              <a:cs typeface="Times New Roman" panose="02020603050405020304" pitchFamily="18" charset="0"/>
            </a:endParaRPr>
          </a:p>
          <a:p>
            <a:pPr marL="36900" indent="0">
              <a:buNone/>
            </a:pPr>
            <a:r>
              <a:rPr lang="en-US" sz="2400" dirty="0">
                <a:effectLst/>
                <a:latin typeface="Times New Roman" panose="02020603050405020304" pitchFamily="18" charset="0"/>
                <a:cs typeface="Times New Roman" panose="02020603050405020304" pitchFamily="18" charset="0"/>
              </a:rPr>
              <a:t>	</a:t>
            </a: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IN" sz="2400" dirty="0"/>
          </a:p>
        </p:txBody>
      </p:sp>
      <p:pic>
        <p:nvPicPr>
          <p:cNvPr id="5" name="Picture 4">
            <a:extLst>
              <a:ext uri="{FF2B5EF4-FFF2-40B4-BE49-F238E27FC236}">
                <a16:creationId xmlns:a16="http://schemas.microsoft.com/office/drawing/2014/main" id="{86A7CA53-098E-A2EC-67A1-FFB816A41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0434" y="1223304"/>
            <a:ext cx="6369869" cy="5125070"/>
          </a:xfrm>
          <a:prstGeom prst="rect">
            <a:avLst/>
          </a:prstGeom>
        </p:spPr>
      </p:pic>
    </p:spTree>
    <p:extLst>
      <p:ext uri="{BB962C8B-B14F-4D97-AF65-F5344CB8AC3E}">
        <p14:creationId xmlns:p14="http://schemas.microsoft.com/office/powerpoint/2010/main" val="2464798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378-D4A1-47F2-AC15-7F559529B768}"/>
              </a:ext>
            </a:extLst>
          </p:cNvPr>
          <p:cNvSpPr>
            <a:spLocks noGrp="1"/>
          </p:cNvSpPr>
          <p:nvPr>
            <p:ph type="title"/>
          </p:nvPr>
        </p:nvSpPr>
        <p:spPr>
          <a:xfrm>
            <a:off x="272450" y="826905"/>
            <a:ext cx="4391025" cy="949910"/>
          </a:xfrm>
        </p:spPr>
        <p:txBody>
          <a:bodyPr anchor="t">
            <a:normAutofit fontScale="90000"/>
          </a:bodyPr>
          <a:lstStyle/>
          <a:p>
            <a:r>
              <a:rPr lang="en-IN" b="1" dirty="0">
                <a:effectLst/>
              </a:rPr>
              <a:t>Exploratory analysis</a:t>
            </a:r>
          </a:p>
        </p:txBody>
      </p:sp>
      <p:sp>
        <p:nvSpPr>
          <p:cNvPr id="3" name="Content Placeholder 2">
            <a:extLst>
              <a:ext uri="{FF2B5EF4-FFF2-40B4-BE49-F238E27FC236}">
                <a16:creationId xmlns:a16="http://schemas.microsoft.com/office/drawing/2014/main" id="{C8411CDC-0CD3-4DEA-AC6E-4CDF69699978}"/>
              </a:ext>
            </a:extLst>
          </p:cNvPr>
          <p:cNvSpPr>
            <a:spLocks noGrp="1"/>
          </p:cNvSpPr>
          <p:nvPr>
            <p:ph idx="1"/>
          </p:nvPr>
        </p:nvSpPr>
        <p:spPr>
          <a:xfrm>
            <a:off x="0" y="2104833"/>
            <a:ext cx="5122476" cy="3674246"/>
          </a:xfrm>
        </p:spPr>
        <p:txBody>
          <a:bodyPr>
            <a:normAutofit/>
          </a:bodyPr>
          <a:lstStyle/>
          <a:p>
            <a:pP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With the help of a bar graph we plotted frequency of heart disease for each gender</a:t>
            </a:r>
          </a:p>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It was inferred that f</a:t>
            </a:r>
            <a:r>
              <a:rPr lang="en-US" sz="2400" dirty="0">
                <a:effectLst/>
              </a:rPr>
              <a:t>emales who are suffering from the disease are older than males</a:t>
            </a:r>
            <a:endParaRPr lang="en-US" sz="2400" b="0" i="0" dirty="0">
              <a:effectLst/>
              <a:latin typeface="Times New Roman" panose="02020603050405020304" pitchFamily="18" charset="0"/>
              <a:cs typeface="Times New Roman" panose="02020603050405020304" pitchFamily="18" charset="0"/>
            </a:endParaRPr>
          </a:p>
          <a:p>
            <a:pPr marL="36900" indent="0">
              <a:buNone/>
            </a:pPr>
            <a:r>
              <a:rPr lang="en-US" sz="2400" dirty="0">
                <a:effectLst/>
                <a:latin typeface="Times New Roman" panose="02020603050405020304" pitchFamily="18" charset="0"/>
                <a:cs typeface="Times New Roman" panose="02020603050405020304" pitchFamily="18" charset="0"/>
              </a:rPr>
              <a:t>	</a:t>
            </a: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768" y="1301860"/>
            <a:ext cx="5687219" cy="4391638"/>
          </a:xfrm>
          <a:prstGeom prst="rect">
            <a:avLst/>
          </a:prstGeom>
        </p:spPr>
      </p:pic>
    </p:spTree>
    <p:extLst>
      <p:ext uri="{BB962C8B-B14F-4D97-AF65-F5344CB8AC3E}">
        <p14:creationId xmlns:p14="http://schemas.microsoft.com/office/powerpoint/2010/main" val="3263447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378-D4A1-47F2-AC15-7F559529B768}"/>
              </a:ext>
            </a:extLst>
          </p:cNvPr>
          <p:cNvSpPr>
            <a:spLocks noGrp="1"/>
          </p:cNvSpPr>
          <p:nvPr>
            <p:ph type="title"/>
          </p:nvPr>
        </p:nvSpPr>
        <p:spPr>
          <a:xfrm>
            <a:off x="272450" y="826905"/>
            <a:ext cx="4391025" cy="949910"/>
          </a:xfrm>
        </p:spPr>
        <p:txBody>
          <a:bodyPr anchor="t">
            <a:normAutofit fontScale="90000"/>
          </a:bodyPr>
          <a:lstStyle/>
          <a:p>
            <a:r>
              <a:rPr lang="en-IN" b="1" dirty="0">
                <a:effectLst/>
              </a:rPr>
              <a:t>Exploratory analysis</a:t>
            </a:r>
          </a:p>
        </p:txBody>
      </p:sp>
      <p:sp>
        <p:nvSpPr>
          <p:cNvPr id="3" name="Content Placeholder 2">
            <a:extLst>
              <a:ext uri="{FF2B5EF4-FFF2-40B4-BE49-F238E27FC236}">
                <a16:creationId xmlns:a16="http://schemas.microsoft.com/office/drawing/2014/main" id="{C8411CDC-0CD3-4DEA-AC6E-4CDF69699978}"/>
              </a:ext>
            </a:extLst>
          </p:cNvPr>
          <p:cNvSpPr>
            <a:spLocks noGrp="1"/>
          </p:cNvSpPr>
          <p:nvPr>
            <p:ph idx="1"/>
          </p:nvPr>
        </p:nvSpPr>
        <p:spPr>
          <a:xfrm>
            <a:off x="0" y="2104833"/>
            <a:ext cx="5122476" cy="3674246"/>
          </a:xfrm>
        </p:spPr>
        <p:txBody>
          <a:bodyPr>
            <a:normAutofit fontScale="92500" lnSpcReduction="10000"/>
          </a:bodyPr>
          <a:lstStyle/>
          <a:p>
            <a:pPr>
              <a:buFont typeface="Wingdings" panose="05000000000000000000" pitchFamily="2" charset="2"/>
              <a:buChar char="v"/>
            </a:pPr>
            <a:r>
              <a:rPr lang="en-US" sz="2600" b="0" i="0" dirty="0">
                <a:effectLst/>
                <a:latin typeface="Times New Roman" panose="02020603050405020304" pitchFamily="18" charset="0"/>
                <a:cs typeface="Times New Roman" panose="02020603050405020304" pitchFamily="18" charset="0"/>
              </a:rPr>
              <a:t>With the help of a bar graph we plotted frequency </a:t>
            </a:r>
            <a:r>
              <a:rPr lang="en-US" sz="2600" dirty="0">
                <a:effectLst/>
                <a:latin typeface="Times New Roman" panose="02020603050405020304" pitchFamily="18" charset="0"/>
                <a:cs typeface="Times New Roman" panose="02020603050405020304" pitchFamily="18" charset="0"/>
              </a:rPr>
              <a:t>of heart disease for different types of chest pains</a:t>
            </a:r>
            <a:endParaRPr lang="en-US" sz="26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600" dirty="0">
                <a:effectLst/>
                <a:latin typeface="Times New Roman" panose="02020603050405020304" pitchFamily="18" charset="0"/>
                <a:cs typeface="Times New Roman" panose="02020603050405020304" pitchFamily="18" charset="0"/>
              </a:rPr>
              <a:t>It was inferred that type 3 chest pain </a:t>
            </a:r>
            <a:r>
              <a:rPr lang="en-US" sz="2600" dirty="0">
                <a:effectLst/>
              </a:rPr>
              <a:t>is the most common in heart disease patients</a:t>
            </a:r>
          </a:p>
          <a:p>
            <a:pPr>
              <a:buFont typeface="Wingdings" panose="05000000000000000000" pitchFamily="2" charset="2"/>
              <a:buChar char="v"/>
            </a:pPr>
            <a:r>
              <a:rPr lang="en-US" sz="2600" b="0" i="0" dirty="0">
                <a:effectLst/>
                <a:latin typeface="Times New Roman" panose="02020603050405020304" pitchFamily="18" charset="0"/>
                <a:cs typeface="Times New Roman" panose="02020603050405020304" pitchFamily="18" charset="0"/>
              </a:rPr>
              <a:t>Type 3 chest pain is </a:t>
            </a:r>
            <a:r>
              <a:rPr lang="en-US" sz="2600" dirty="0">
                <a:effectLst/>
              </a:rPr>
              <a:t>asymptomatic chest pain</a:t>
            </a:r>
            <a:endParaRPr lang="en-US" sz="2600" b="0" i="0" dirty="0">
              <a:effectLst/>
              <a:latin typeface="Times New Roman" panose="02020603050405020304" pitchFamily="18" charset="0"/>
              <a:cs typeface="Times New Roman" panose="02020603050405020304" pitchFamily="18" charset="0"/>
            </a:endParaRPr>
          </a:p>
          <a:p>
            <a:pPr marL="36900" indent="0">
              <a:buNone/>
            </a:pPr>
            <a:r>
              <a:rPr lang="en-US" sz="2400" dirty="0">
                <a:effectLst/>
                <a:latin typeface="Times New Roman" panose="02020603050405020304" pitchFamily="18" charset="0"/>
                <a:cs typeface="Times New Roman" panose="02020603050405020304" pitchFamily="18" charset="0"/>
              </a:rPr>
              <a:t>	</a:t>
            </a: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909" y="1361786"/>
            <a:ext cx="5374327" cy="4839124"/>
          </a:xfrm>
          <a:prstGeom prst="rect">
            <a:avLst/>
          </a:prstGeom>
        </p:spPr>
      </p:pic>
    </p:spTree>
    <p:extLst>
      <p:ext uri="{BB962C8B-B14F-4D97-AF65-F5344CB8AC3E}">
        <p14:creationId xmlns:p14="http://schemas.microsoft.com/office/powerpoint/2010/main" val="404896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378-D4A1-47F2-AC15-7F559529B768}"/>
              </a:ext>
            </a:extLst>
          </p:cNvPr>
          <p:cNvSpPr>
            <a:spLocks noGrp="1"/>
          </p:cNvSpPr>
          <p:nvPr>
            <p:ph type="title"/>
          </p:nvPr>
        </p:nvSpPr>
        <p:spPr>
          <a:xfrm>
            <a:off x="272450" y="826905"/>
            <a:ext cx="4391025" cy="949910"/>
          </a:xfrm>
        </p:spPr>
        <p:txBody>
          <a:bodyPr anchor="t">
            <a:normAutofit fontScale="90000"/>
          </a:bodyPr>
          <a:lstStyle/>
          <a:p>
            <a:r>
              <a:rPr lang="en-IN" b="1" dirty="0">
                <a:effectLst/>
              </a:rPr>
              <a:t>Exploratory analysis</a:t>
            </a:r>
          </a:p>
        </p:txBody>
      </p:sp>
      <p:sp>
        <p:nvSpPr>
          <p:cNvPr id="3" name="Content Placeholder 2">
            <a:extLst>
              <a:ext uri="{FF2B5EF4-FFF2-40B4-BE49-F238E27FC236}">
                <a16:creationId xmlns:a16="http://schemas.microsoft.com/office/drawing/2014/main" id="{C8411CDC-0CD3-4DEA-AC6E-4CDF69699978}"/>
              </a:ext>
            </a:extLst>
          </p:cNvPr>
          <p:cNvSpPr>
            <a:spLocks noGrp="1"/>
          </p:cNvSpPr>
          <p:nvPr>
            <p:ph idx="1"/>
          </p:nvPr>
        </p:nvSpPr>
        <p:spPr>
          <a:xfrm>
            <a:off x="0" y="2104833"/>
            <a:ext cx="5122476" cy="3674246"/>
          </a:xfrm>
        </p:spPr>
        <p:txBody>
          <a:bodyPr>
            <a:normAutofit/>
          </a:bodyPr>
          <a:lstStyle/>
          <a:p>
            <a:pP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With the help of a bar graph we plotted frequency </a:t>
            </a:r>
            <a:r>
              <a:rPr lang="en-US" sz="2400" dirty="0">
                <a:effectLst/>
                <a:latin typeface="Times New Roman" panose="02020603050405020304" pitchFamily="18" charset="0"/>
                <a:cs typeface="Times New Roman" panose="02020603050405020304" pitchFamily="18" charset="0"/>
              </a:rPr>
              <a:t>of heart disease for different types of Thalassemia for each</a:t>
            </a:r>
            <a:r>
              <a:rPr lang="en-US" sz="2400" b="0" i="0" dirty="0">
                <a:effectLst/>
                <a:latin typeface="Times New Roman" panose="02020603050405020304" pitchFamily="18" charset="0"/>
                <a:cs typeface="Times New Roman" panose="02020603050405020304" pitchFamily="18" charset="0"/>
              </a:rPr>
              <a:t> of the gender</a:t>
            </a:r>
          </a:p>
          <a:p>
            <a:pPr>
              <a:buFont typeface="Wingdings" panose="05000000000000000000" pitchFamily="2" charset="2"/>
              <a:buChar char="v"/>
            </a:pPr>
            <a:r>
              <a:rPr lang="en-US" sz="2400" dirty="0">
                <a:effectLst/>
              </a:rPr>
              <a:t>Most females are showing Normal Thalassemia, while majority of males show reversible defect Thalassemia </a:t>
            </a:r>
            <a:r>
              <a:rPr lang="en-US" sz="2400" dirty="0">
                <a:effectLst/>
                <a:latin typeface="Times New Roman" panose="02020603050405020304" pitchFamily="18" charset="0"/>
                <a:cs typeface="Times New Roman" panose="02020603050405020304" pitchFamily="18" charset="0"/>
              </a:rPr>
              <a:t>	</a:t>
            </a: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025" y="1476305"/>
            <a:ext cx="6383360" cy="3722895"/>
          </a:xfrm>
          <a:prstGeom prst="rect">
            <a:avLst/>
          </a:prstGeom>
        </p:spPr>
      </p:pic>
    </p:spTree>
    <p:extLst>
      <p:ext uri="{BB962C8B-B14F-4D97-AF65-F5344CB8AC3E}">
        <p14:creationId xmlns:p14="http://schemas.microsoft.com/office/powerpoint/2010/main" val="3375112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378-D4A1-47F2-AC15-7F559529B768}"/>
              </a:ext>
            </a:extLst>
          </p:cNvPr>
          <p:cNvSpPr>
            <a:spLocks noGrp="1"/>
          </p:cNvSpPr>
          <p:nvPr>
            <p:ph type="title"/>
          </p:nvPr>
        </p:nvSpPr>
        <p:spPr>
          <a:xfrm>
            <a:off x="272450" y="826905"/>
            <a:ext cx="4391025" cy="949910"/>
          </a:xfrm>
        </p:spPr>
        <p:txBody>
          <a:bodyPr anchor="t">
            <a:normAutofit fontScale="90000"/>
          </a:bodyPr>
          <a:lstStyle/>
          <a:p>
            <a:r>
              <a:rPr lang="en-IN" b="1" dirty="0">
                <a:effectLst/>
              </a:rPr>
              <a:t>Exploratory analysis</a:t>
            </a:r>
          </a:p>
        </p:txBody>
      </p:sp>
      <p:sp>
        <p:nvSpPr>
          <p:cNvPr id="3" name="Content Placeholder 2">
            <a:extLst>
              <a:ext uri="{FF2B5EF4-FFF2-40B4-BE49-F238E27FC236}">
                <a16:creationId xmlns:a16="http://schemas.microsoft.com/office/drawing/2014/main" id="{C8411CDC-0CD3-4DEA-AC6E-4CDF69699978}"/>
              </a:ext>
            </a:extLst>
          </p:cNvPr>
          <p:cNvSpPr>
            <a:spLocks noGrp="1"/>
          </p:cNvSpPr>
          <p:nvPr>
            <p:ph idx="1"/>
          </p:nvPr>
        </p:nvSpPr>
        <p:spPr>
          <a:xfrm>
            <a:off x="0" y="2104833"/>
            <a:ext cx="5122476" cy="3674246"/>
          </a:xfrm>
        </p:spPr>
        <p:txBody>
          <a:bodyPr>
            <a:normAutofit/>
          </a:bodyPr>
          <a:lstStyle/>
          <a:p>
            <a:pP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Using a bar graph we plotted frequency </a:t>
            </a:r>
            <a:r>
              <a:rPr lang="en-US" sz="2400" dirty="0">
                <a:effectLst/>
                <a:latin typeface="Times New Roman" panose="02020603050405020304" pitchFamily="18" charset="0"/>
                <a:cs typeface="Times New Roman" panose="02020603050405020304" pitchFamily="18" charset="0"/>
              </a:rPr>
              <a:t>of heart disease for different types of Thalassemia</a:t>
            </a:r>
            <a:endParaRPr lang="en-US" sz="2400" b="0" i="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Here we can </a:t>
            </a:r>
            <a:r>
              <a:rPr lang="en-US" sz="2400" dirty="0">
                <a:effectLst/>
              </a:rPr>
              <a:t>that individuals with type 2 Thalassemia have most chance of heart Disease</a:t>
            </a:r>
          </a:p>
          <a:p>
            <a:pPr marL="36900" indent="0">
              <a:buNone/>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marL="36900" indent="0" algn="just">
              <a:buNone/>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993" y="1874742"/>
            <a:ext cx="5925377" cy="4134427"/>
          </a:xfrm>
          <a:prstGeom prst="rect">
            <a:avLst/>
          </a:prstGeom>
        </p:spPr>
      </p:pic>
    </p:spTree>
    <p:extLst>
      <p:ext uri="{BB962C8B-B14F-4D97-AF65-F5344CB8AC3E}">
        <p14:creationId xmlns:p14="http://schemas.microsoft.com/office/powerpoint/2010/main" val="2072609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378-D4A1-47F2-AC15-7F559529B768}"/>
              </a:ext>
            </a:extLst>
          </p:cNvPr>
          <p:cNvSpPr>
            <a:spLocks noGrp="1"/>
          </p:cNvSpPr>
          <p:nvPr>
            <p:ph type="title"/>
          </p:nvPr>
        </p:nvSpPr>
        <p:spPr>
          <a:xfrm>
            <a:off x="272450" y="826905"/>
            <a:ext cx="4391025" cy="949910"/>
          </a:xfrm>
        </p:spPr>
        <p:txBody>
          <a:bodyPr anchor="t">
            <a:normAutofit fontScale="90000"/>
          </a:bodyPr>
          <a:lstStyle/>
          <a:p>
            <a:r>
              <a:rPr lang="en-IN" b="1" dirty="0">
                <a:effectLst/>
              </a:rPr>
              <a:t>Exploratory analysis</a:t>
            </a:r>
          </a:p>
        </p:txBody>
      </p:sp>
      <p:sp>
        <p:nvSpPr>
          <p:cNvPr id="3" name="Content Placeholder 2">
            <a:extLst>
              <a:ext uri="{FF2B5EF4-FFF2-40B4-BE49-F238E27FC236}">
                <a16:creationId xmlns:a16="http://schemas.microsoft.com/office/drawing/2014/main" id="{C8411CDC-0CD3-4DEA-AC6E-4CDF69699978}"/>
              </a:ext>
            </a:extLst>
          </p:cNvPr>
          <p:cNvSpPr>
            <a:spLocks noGrp="1"/>
          </p:cNvSpPr>
          <p:nvPr>
            <p:ph idx="1"/>
          </p:nvPr>
        </p:nvSpPr>
        <p:spPr>
          <a:xfrm>
            <a:off x="0" y="2104833"/>
            <a:ext cx="5536276" cy="3674246"/>
          </a:xfrm>
        </p:spPr>
        <p:txBody>
          <a:bodyPr>
            <a:normAutofit/>
          </a:bodyPr>
          <a:lstStyle/>
          <a:p>
            <a:pP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Using a bar graph we plotted frequency </a:t>
            </a:r>
            <a:r>
              <a:rPr lang="en-US" sz="2400" dirty="0">
                <a:effectLst/>
                <a:latin typeface="Times New Roman" panose="02020603050405020304" pitchFamily="18" charset="0"/>
                <a:cs typeface="Times New Roman" panose="02020603050405020304" pitchFamily="18" charset="0"/>
              </a:rPr>
              <a:t>of heart disease for different types of ESG results type</a:t>
            </a:r>
            <a:endParaRPr lang="en-US" sz="2400" b="0" i="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Here we can that individuals with ECG result type 2 followed by type 1 has most chance of heart Disease</a:t>
            </a: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marL="36900" indent="0" algn="just">
              <a:buNone/>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9465" y="1587443"/>
            <a:ext cx="5153744" cy="4115374"/>
          </a:xfrm>
          <a:prstGeom prst="rect">
            <a:avLst/>
          </a:prstGeom>
        </p:spPr>
      </p:pic>
    </p:spTree>
    <p:extLst>
      <p:ext uri="{BB962C8B-B14F-4D97-AF65-F5344CB8AC3E}">
        <p14:creationId xmlns:p14="http://schemas.microsoft.com/office/powerpoint/2010/main" val="2724081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378-D4A1-47F2-AC15-7F559529B768}"/>
              </a:ext>
            </a:extLst>
          </p:cNvPr>
          <p:cNvSpPr>
            <a:spLocks noGrp="1"/>
          </p:cNvSpPr>
          <p:nvPr>
            <p:ph type="title"/>
          </p:nvPr>
        </p:nvSpPr>
        <p:spPr>
          <a:xfrm>
            <a:off x="272450" y="826905"/>
            <a:ext cx="4391025" cy="949910"/>
          </a:xfrm>
        </p:spPr>
        <p:txBody>
          <a:bodyPr anchor="t">
            <a:normAutofit fontScale="90000"/>
          </a:bodyPr>
          <a:lstStyle/>
          <a:p>
            <a:r>
              <a:rPr lang="en-IN" b="1" dirty="0">
                <a:effectLst/>
              </a:rPr>
              <a:t>Exploratory analysis</a:t>
            </a:r>
          </a:p>
        </p:txBody>
      </p:sp>
      <p:sp>
        <p:nvSpPr>
          <p:cNvPr id="3" name="Content Placeholder 2">
            <a:extLst>
              <a:ext uri="{FF2B5EF4-FFF2-40B4-BE49-F238E27FC236}">
                <a16:creationId xmlns:a16="http://schemas.microsoft.com/office/drawing/2014/main" id="{C8411CDC-0CD3-4DEA-AC6E-4CDF69699978}"/>
              </a:ext>
            </a:extLst>
          </p:cNvPr>
          <p:cNvSpPr>
            <a:spLocks noGrp="1"/>
          </p:cNvSpPr>
          <p:nvPr>
            <p:ph idx="1"/>
          </p:nvPr>
        </p:nvSpPr>
        <p:spPr>
          <a:xfrm>
            <a:off x="0" y="2104833"/>
            <a:ext cx="5536276" cy="3674246"/>
          </a:xfrm>
        </p:spPr>
        <p:txBody>
          <a:bodyPr>
            <a:normAutofit/>
          </a:bodyPr>
          <a:lstStyle/>
          <a:p>
            <a:pP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Using a bar graph we plotted Fast blood sugar value against frequency of each of target class.</a:t>
            </a:r>
          </a:p>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We can see that around 130 individuals having no heart disease has high blood sugar value and around 120 individuals having no heart disease has high blood sugar value.</a:t>
            </a:r>
          </a:p>
          <a:p>
            <a:pPr indent="-342900" algn="just">
              <a:buFont typeface="Wingdings" panose="05000000000000000000" pitchFamily="2" charset="2"/>
              <a:buChar char="v"/>
            </a:pP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778" y="1776815"/>
            <a:ext cx="5201118" cy="4362476"/>
          </a:xfrm>
          <a:prstGeom prst="rect">
            <a:avLst/>
          </a:prstGeom>
        </p:spPr>
      </p:pic>
    </p:spTree>
    <p:extLst>
      <p:ext uri="{BB962C8B-B14F-4D97-AF65-F5344CB8AC3E}">
        <p14:creationId xmlns:p14="http://schemas.microsoft.com/office/powerpoint/2010/main" val="253374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89B6-CFD8-49BA-AA46-313CD68237C0}"/>
              </a:ext>
            </a:extLst>
          </p:cNvPr>
          <p:cNvSpPr>
            <a:spLocks noGrp="1"/>
          </p:cNvSpPr>
          <p:nvPr>
            <p:ph type="title"/>
          </p:nvPr>
        </p:nvSpPr>
        <p:spPr>
          <a:xfrm>
            <a:off x="686834" y="1153572"/>
            <a:ext cx="3200400" cy="4461163"/>
          </a:xfrm>
        </p:spPr>
        <p:txBody>
          <a:bodyPr>
            <a:normAutofit/>
          </a:bodyPr>
          <a:lstStyle/>
          <a:p>
            <a:r>
              <a:rPr lang="en-IN" sz="4100" b="1" dirty="0">
                <a:solidFill>
                  <a:srgbClr val="FFFFFF"/>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2FA57FC-5949-48FF-8B9F-3DBAFF31B68F}"/>
              </a:ext>
            </a:extLst>
          </p:cNvPr>
          <p:cNvSpPr>
            <a:spLocks noGrp="1"/>
          </p:cNvSpPr>
          <p:nvPr>
            <p:ph idx="1"/>
          </p:nvPr>
        </p:nvSpPr>
        <p:spPr>
          <a:xfrm>
            <a:off x="4355868" y="1153572"/>
            <a:ext cx="6906491" cy="5585619"/>
          </a:xfrm>
        </p:spPr>
        <p:txBody>
          <a:bodyPr anchor="ctr">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dataset we have in hand is the </a:t>
            </a:r>
            <a:r>
              <a:rPr lang="en-IN" sz="2400" dirty="0">
                <a:effectLst/>
              </a:rPr>
              <a:t>Cleveland Heart Disease dataset taken from the UCI repository.</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This project aims in </a:t>
            </a:r>
            <a:r>
              <a:rPr lang="en-IN" sz="2400" dirty="0">
                <a:effectLst/>
              </a:rPr>
              <a:t>classifying</a:t>
            </a:r>
            <a:r>
              <a:rPr lang="en-IN" sz="2400" dirty="0">
                <a:latin typeface="Times New Roman" panose="02020603050405020304" pitchFamily="18" charset="0"/>
                <a:cs typeface="Times New Roman" panose="02020603050405020304" pitchFamily="18" charset="0"/>
              </a:rPr>
              <a:t> </a:t>
            </a:r>
            <a:r>
              <a:rPr lang="en-IN" sz="2400" dirty="0">
                <a:effectLst/>
              </a:rPr>
              <a:t>whether a person has heart disease based on their medical attributes by applying the Random forest Machine Learning approach</a:t>
            </a:r>
            <a:r>
              <a:rPr lang="en-IN"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IDE we opted for the development is </a:t>
            </a:r>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notebook.</a:t>
            </a:r>
          </a:p>
          <a:p>
            <a:pPr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895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378-D4A1-47F2-AC15-7F559529B768}"/>
              </a:ext>
            </a:extLst>
          </p:cNvPr>
          <p:cNvSpPr>
            <a:spLocks noGrp="1"/>
          </p:cNvSpPr>
          <p:nvPr>
            <p:ph type="title"/>
          </p:nvPr>
        </p:nvSpPr>
        <p:spPr>
          <a:xfrm>
            <a:off x="137532" y="826905"/>
            <a:ext cx="4391025" cy="949910"/>
          </a:xfrm>
        </p:spPr>
        <p:txBody>
          <a:bodyPr anchor="t">
            <a:normAutofit fontScale="90000"/>
          </a:bodyPr>
          <a:lstStyle/>
          <a:p>
            <a:r>
              <a:rPr lang="en-IN" b="1" dirty="0">
                <a:solidFill>
                  <a:schemeClr val="tx1"/>
                </a:solidFill>
                <a:effectLst/>
              </a:rPr>
              <a:t>Exploratory analysis</a:t>
            </a:r>
          </a:p>
        </p:txBody>
      </p:sp>
      <p:sp>
        <p:nvSpPr>
          <p:cNvPr id="3" name="Content Placeholder 2">
            <a:extLst>
              <a:ext uri="{FF2B5EF4-FFF2-40B4-BE49-F238E27FC236}">
                <a16:creationId xmlns:a16="http://schemas.microsoft.com/office/drawing/2014/main" id="{C8411CDC-0CD3-4DEA-AC6E-4CDF69699978}"/>
              </a:ext>
            </a:extLst>
          </p:cNvPr>
          <p:cNvSpPr>
            <a:spLocks noGrp="1"/>
          </p:cNvSpPr>
          <p:nvPr>
            <p:ph idx="1"/>
          </p:nvPr>
        </p:nvSpPr>
        <p:spPr>
          <a:xfrm>
            <a:off x="0" y="2104833"/>
            <a:ext cx="5536276" cy="3674246"/>
          </a:xfrm>
        </p:spPr>
        <p:txBody>
          <a:bodyPr>
            <a:normAutofit/>
          </a:bodyPr>
          <a:lstStyle/>
          <a:p>
            <a:pPr indent="-342900">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Using cat plot the blood pressure rate of individuals was plotted against each of the chest pain types with respect to gender</a:t>
            </a:r>
          </a:p>
          <a:p>
            <a:r>
              <a:rPr lang="en-US" sz="2400" b="0" i="0" dirty="0">
                <a:effectLst/>
                <a:latin typeface="Times New Roman" panose="02020603050405020304" pitchFamily="18" charset="0"/>
                <a:cs typeface="Times New Roman" panose="02020603050405020304" pitchFamily="18" charset="0"/>
              </a:rPr>
              <a:t>It can be inferred that </a:t>
            </a:r>
            <a:r>
              <a:rPr lang="en-US" dirty="0" err="1">
                <a:effectLst/>
              </a:rPr>
              <a:t>Catplot</a:t>
            </a:r>
            <a:r>
              <a:rPr lang="en-US" dirty="0">
                <a:effectLst/>
              </a:rPr>
              <a:t> shows that Males with higher blood pressure have more chances of heart disease compared to females</a:t>
            </a:r>
          </a:p>
          <a:p>
            <a:pPr marL="36900" indent="0">
              <a:buNone/>
            </a:pPr>
            <a:br>
              <a:rPr lang="en-US" dirty="0">
                <a:effectLst/>
              </a:rPr>
            </a:b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marL="36900" indent="0" algn="just">
              <a:buNone/>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IN" sz="2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5449" y="1301860"/>
            <a:ext cx="5781777" cy="5181296"/>
          </a:xfrm>
          <a:prstGeom prst="rect">
            <a:avLst/>
          </a:prstGeom>
        </p:spPr>
      </p:pic>
    </p:spTree>
    <p:extLst>
      <p:ext uri="{BB962C8B-B14F-4D97-AF65-F5344CB8AC3E}">
        <p14:creationId xmlns:p14="http://schemas.microsoft.com/office/powerpoint/2010/main" val="3619601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378-D4A1-47F2-AC15-7F559529B768}"/>
              </a:ext>
            </a:extLst>
          </p:cNvPr>
          <p:cNvSpPr>
            <a:spLocks noGrp="1"/>
          </p:cNvSpPr>
          <p:nvPr>
            <p:ph type="title"/>
          </p:nvPr>
        </p:nvSpPr>
        <p:spPr>
          <a:xfrm>
            <a:off x="-606307" y="895704"/>
            <a:ext cx="4391025" cy="949910"/>
          </a:xfrm>
        </p:spPr>
        <p:txBody>
          <a:bodyPr anchor="t">
            <a:normAutofit/>
          </a:bodyPr>
          <a:lstStyle/>
          <a:p>
            <a:r>
              <a:rPr lang="en-IN" b="1" dirty="0">
                <a:effectLst/>
              </a:rPr>
              <a:t>Modelling</a:t>
            </a:r>
          </a:p>
        </p:txBody>
      </p:sp>
      <p:sp>
        <p:nvSpPr>
          <p:cNvPr id="3" name="Content Placeholder 2">
            <a:extLst>
              <a:ext uri="{FF2B5EF4-FFF2-40B4-BE49-F238E27FC236}">
                <a16:creationId xmlns:a16="http://schemas.microsoft.com/office/drawing/2014/main" id="{C8411CDC-0CD3-4DEA-AC6E-4CDF69699978}"/>
              </a:ext>
            </a:extLst>
          </p:cNvPr>
          <p:cNvSpPr>
            <a:spLocks noGrp="1"/>
          </p:cNvSpPr>
          <p:nvPr>
            <p:ph idx="1"/>
          </p:nvPr>
        </p:nvSpPr>
        <p:spPr>
          <a:xfrm>
            <a:off x="160937" y="2093690"/>
            <a:ext cx="5238889" cy="4221153"/>
          </a:xfrm>
        </p:spPr>
        <p:txBody>
          <a:bodyPr>
            <a:normAutofit/>
          </a:bodyPr>
          <a:lstStyle/>
          <a:p>
            <a:pP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As the first step in modelling, the necessary packages for the modelling part was imported</a:t>
            </a:r>
          </a:p>
          <a:p>
            <a:pP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Next, we dropped the target feature from the data frame and assigned the new data frame to X</a:t>
            </a:r>
          </a:p>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We performed train and test spitting on the data frame. </a:t>
            </a:r>
            <a:br>
              <a:rPr lang="en-US" sz="2400" dirty="0">
                <a:effectLst/>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We decided to use 80% of the data set for training and rest for testing</a:t>
            </a: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marL="36900" indent="0" algn="just">
              <a:buNone/>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35813"/>
            <a:ext cx="5212080" cy="1136909"/>
          </a:xfrm>
          <a:prstGeom prst="rect">
            <a:avLst/>
          </a:prstGeom>
        </p:spPr>
      </p:pic>
      <p:pic>
        <p:nvPicPr>
          <p:cNvPr id="10" name="Picture 9">
            <a:extLst>
              <a:ext uri="{FF2B5EF4-FFF2-40B4-BE49-F238E27FC236}">
                <a16:creationId xmlns:a16="http://schemas.microsoft.com/office/drawing/2014/main" id="{C7D4577D-1448-49FC-0D07-0C66AE557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776815"/>
            <a:ext cx="5238889" cy="1030054"/>
          </a:xfrm>
          <a:prstGeom prst="rect">
            <a:avLst/>
          </a:prstGeom>
        </p:spPr>
      </p:pic>
    </p:spTree>
    <p:extLst>
      <p:ext uri="{BB962C8B-B14F-4D97-AF65-F5344CB8AC3E}">
        <p14:creationId xmlns:p14="http://schemas.microsoft.com/office/powerpoint/2010/main" val="142928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378-D4A1-47F2-AC15-7F559529B768}"/>
              </a:ext>
            </a:extLst>
          </p:cNvPr>
          <p:cNvSpPr>
            <a:spLocks noGrp="1"/>
          </p:cNvSpPr>
          <p:nvPr>
            <p:ph type="title"/>
          </p:nvPr>
        </p:nvSpPr>
        <p:spPr>
          <a:xfrm>
            <a:off x="-587297" y="539196"/>
            <a:ext cx="4391025" cy="949910"/>
          </a:xfrm>
        </p:spPr>
        <p:txBody>
          <a:bodyPr anchor="t">
            <a:normAutofit/>
          </a:bodyPr>
          <a:lstStyle/>
          <a:p>
            <a:r>
              <a:rPr lang="en-IN" b="1" dirty="0">
                <a:effectLst/>
              </a:rPr>
              <a:t>Modelling</a:t>
            </a:r>
          </a:p>
        </p:txBody>
      </p:sp>
      <p:sp>
        <p:nvSpPr>
          <p:cNvPr id="3" name="Content Placeholder 2">
            <a:extLst>
              <a:ext uri="{FF2B5EF4-FFF2-40B4-BE49-F238E27FC236}">
                <a16:creationId xmlns:a16="http://schemas.microsoft.com/office/drawing/2014/main" id="{C8411CDC-0CD3-4DEA-AC6E-4CDF69699978}"/>
              </a:ext>
            </a:extLst>
          </p:cNvPr>
          <p:cNvSpPr>
            <a:spLocks noGrp="1"/>
          </p:cNvSpPr>
          <p:nvPr>
            <p:ph idx="1"/>
          </p:nvPr>
        </p:nvSpPr>
        <p:spPr>
          <a:xfrm>
            <a:off x="149785" y="1610318"/>
            <a:ext cx="5238889" cy="4221153"/>
          </a:xfrm>
        </p:spPr>
        <p:txBody>
          <a:bodyPr>
            <a:normAutofit fontScale="92500" lnSpcReduction="10000"/>
          </a:bodyPr>
          <a:lstStyle/>
          <a:p>
            <a:pP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The modelling was performed using the inbuilt function from the </a:t>
            </a:r>
            <a:r>
              <a:rPr lang="en-US" sz="2400" b="0" i="0" dirty="0" err="1">
                <a:effectLst/>
                <a:latin typeface="Times New Roman" panose="02020603050405020304" pitchFamily="18" charset="0"/>
                <a:cs typeface="Times New Roman" panose="02020603050405020304" pitchFamily="18" charset="0"/>
              </a:rPr>
              <a:t>sklearn</a:t>
            </a:r>
            <a:r>
              <a:rPr lang="en-US" sz="2400" b="0" i="0" dirty="0">
                <a:effectLst/>
                <a:latin typeface="Times New Roman" panose="02020603050405020304" pitchFamily="18" charset="0"/>
                <a:cs typeface="Times New Roman" panose="02020603050405020304" pitchFamily="18" charset="0"/>
              </a:rPr>
              <a:t> package called </a:t>
            </a:r>
            <a:r>
              <a:rPr lang="en-US" dirty="0" err="1">
                <a:effectLst/>
              </a:rPr>
              <a:t>RandomForestClassifier</a:t>
            </a:r>
            <a:endParaRPr lang="en-US" dirty="0">
              <a:effectLst/>
            </a:endParaRPr>
          </a:p>
          <a:p>
            <a:pPr>
              <a:buFont typeface="Wingdings" panose="05000000000000000000" pitchFamily="2" charset="2"/>
              <a:buChar char="v"/>
            </a:pPr>
            <a:r>
              <a:rPr lang="en-US" sz="2400" dirty="0">
                <a:effectLst/>
              </a:rPr>
              <a:t>The model was executed on the training data set using the </a:t>
            </a:r>
            <a:r>
              <a:rPr lang="en-IN" sz="2400" dirty="0">
                <a:effectLst/>
              </a:rPr>
              <a:t> fit function</a:t>
            </a:r>
          </a:p>
          <a:p>
            <a:pPr>
              <a:buFont typeface="Wingdings" panose="05000000000000000000" pitchFamily="2" charset="2"/>
              <a:buChar char="v"/>
            </a:pPr>
            <a:r>
              <a:rPr lang="en-IN" sz="2400" dirty="0">
                <a:effectLst/>
              </a:rPr>
              <a:t>The Prediction was performed using the predict function and stored in </a:t>
            </a:r>
            <a:r>
              <a:rPr lang="en-IN" sz="2400" dirty="0" err="1">
                <a:effectLst/>
              </a:rPr>
              <a:t>Y_pred</a:t>
            </a:r>
            <a:r>
              <a:rPr lang="en-IN" sz="2400" dirty="0">
                <a:effectLst/>
              </a:rPr>
              <a:t> variable</a:t>
            </a:r>
          </a:p>
          <a:p>
            <a:pPr>
              <a:buFont typeface="Wingdings" panose="05000000000000000000" pitchFamily="2" charset="2"/>
              <a:buChar char="v"/>
            </a:pPr>
            <a:r>
              <a:rPr lang="en-IN" sz="2400" dirty="0">
                <a:effectLst/>
              </a:rPr>
              <a:t>The accuracy score was printed using score function and it was found to be 0.75</a:t>
            </a:r>
          </a:p>
          <a:p>
            <a:pPr>
              <a:buFont typeface="Wingdings" panose="05000000000000000000" pitchFamily="2" charset="2"/>
              <a:buChar char="v"/>
            </a:pPr>
            <a:endParaRPr lang="en-IN" sz="2400" dirty="0">
              <a:effectLst/>
            </a:endParaRPr>
          </a:p>
          <a:p>
            <a:pPr>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marL="36900" indent="0" algn="just">
              <a:buNone/>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IN" sz="2400" dirty="0"/>
          </a:p>
        </p:txBody>
      </p:sp>
      <p:sp>
        <p:nvSpPr>
          <p:cNvPr id="8" name="Rectangle 3"/>
          <p:cNvSpPr>
            <a:spLocks noChangeArrowheads="1"/>
          </p:cNvSpPr>
          <p:nvPr/>
        </p:nvSpPr>
        <p:spPr bwMode="auto">
          <a:xfrm>
            <a:off x="304800" y="417984"/>
            <a:ext cx="31931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Th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457200" y="570384"/>
            <a:ext cx="21672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DC7FD61A-B94A-31B4-E0C6-1B7AAB157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665" y="1866900"/>
            <a:ext cx="2984500" cy="1562100"/>
          </a:xfrm>
          <a:prstGeom prst="rect">
            <a:avLst/>
          </a:prstGeom>
        </p:spPr>
      </p:pic>
      <p:pic>
        <p:nvPicPr>
          <p:cNvPr id="12" name="Picture 11">
            <a:extLst>
              <a:ext uri="{FF2B5EF4-FFF2-40B4-BE49-F238E27FC236}">
                <a16:creationId xmlns:a16="http://schemas.microsoft.com/office/drawing/2014/main" id="{1419B2E9-BC79-D8DD-A4B6-D79C088F2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665" y="3659977"/>
            <a:ext cx="2984500" cy="1879600"/>
          </a:xfrm>
          <a:prstGeom prst="rect">
            <a:avLst/>
          </a:prstGeom>
        </p:spPr>
      </p:pic>
    </p:spTree>
    <p:extLst>
      <p:ext uri="{BB962C8B-B14F-4D97-AF65-F5344CB8AC3E}">
        <p14:creationId xmlns:p14="http://schemas.microsoft.com/office/powerpoint/2010/main" val="3463738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378-D4A1-47F2-AC15-7F559529B768}"/>
              </a:ext>
            </a:extLst>
          </p:cNvPr>
          <p:cNvSpPr>
            <a:spLocks noGrp="1"/>
          </p:cNvSpPr>
          <p:nvPr>
            <p:ph type="title"/>
          </p:nvPr>
        </p:nvSpPr>
        <p:spPr>
          <a:xfrm>
            <a:off x="-608496" y="801043"/>
            <a:ext cx="4391025" cy="949910"/>
          </a:xfrm>
        </p:spPr>
        <p:txBody>
          <a:bodyPr anchor="t">
            <a:normAutofit/>
          </a:bodyPr>
          <a:lstStyle/>
          <a:p>
            <a:r>
              <a:rPr lang="en-IN" b="1" dirty="0">
                <a:effectLst/>
              </a:rPr>
              <a:t>Modelling</a:t>
            </a:r>
          </a:p>
        </p:txBody>
      </p:sp>
      <p:sp>
        <p:nvSpPr>
          <p:cNvPr id="3" name="Content Placeholder 2">
            <a:extLst>
              <a:ext uri="{FF2B5EF4-FFF2-40B4-BE49-F238E27FC236}">
                <a16:creationId xmlns:a16="http://schemas.microsoft.com/office/drawing/2014/main" id="{C8411CDC-0CD3-4DEA-AC6E-4CDF69699978}"/>
              </a:ext>
            </a:extLst>
          </p:cNvPr>
          <p:cNvSpPr>
            <a:spLocks noGrp="1"/>
          </p:cNvSpPr>
          <p:nvPr>
            <p:ph idx="1"/>
          </p:nvPr>
        </p:nvSpPr>
        <p:spPr>
          <a:xfrm>
            <a:off x="183239" y="2099358"/>
            <a:ext cx="5238889" cy="4221153"/>
          </a:xfrm>
        </p:spPr>
        <p:txBody>
          <a:bodyPr>
            <a:normAutofit/>
          </a:bodyPr>
          <a:lstStyle/>
          <a:p>
            <a:pP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We decided to compare the target feature value of Actual and Predicted</a:t>
            </a:r>
          </a:p>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Out of first 10 values 8 of them was found to be correct</a:t>
            </a:r>
          </a:p>
          <a:p>
            <a:pP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So it closely matches to the 75 % accuracy we calculated in the previous step</a:t>
            </a:r>
          </a:p>
          <a:p>
            <a:pPr indent="-342900"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marL="36900" indent="0" algn="just">
              <a:buNone/>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IN" sz="24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1633" y="1856334"/>
            <a:ext cx="5382376" cy="3743847"/>
          </a:xfrm>
          <a:prstGeom prst="rect">
            <a:avLst/>
          </a:prstGeom>
        </p:spPr>
      </p:pic>
    </p:spTree>
    <p:extLst>
      <p:ext uri="{BB962C8B-B14F-4D97-AF65-F5344CB8AC3E}">
        <p14:creationId xmlns:p14="http://schemas.microsoft.com/office/powerpoint/2010/main" val="2490541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378-D4A1-47F2-AC15-7F559529B768}"/>
              </a:ext>
            </a:extLst>
          </p:cNvPr>
          <p:cNvSpPr>
            <a:spLocks noGrp="1"/>
          </p:cNvSpPr>
          <p:nvPr>
            <p:ph type="title"/>
          </p:nvPr>
        </p:nvSpPr>
        <p:spPr>
          <a:xfrm>
            <a:off x="272450" y="826905"/>
            <a:ext cx="4391025" cy="949910"/>
          </a:xfrm>
        </p:spPr>
        <p:txBody>
          <a:bodyPr anchor="t">
            <a:normAutofit/>
          </a:bodyPr>
          <a:lstStyle/>
          <a:p>
            <a:r>
              <a:rPr lang="en-IN" b="1" dirty="0">
                <a:effectLst/>
              </a:rPr>
              <a:t>Model Evaluation</a:t>
            </a:r>
          </a:p>
        </p:txBody>
      </p:sp>
      <p:sp>
        <p:nvSpPr>
          <p:cNvPr id="3" name="Content Placeholder 2">
            <a:extLst>
              <a:ext uri="{FF2B5EF4-FFF2-40B4-BE49-F238E27FC236}">
                <a16:creationId xmlns:a16="http://schemas.microsoft.com/office/drawing/2014/main" id="{C8411CDC-0CD3-4DEA-AC6E-4CDF69699978}"/>
              </a:ext>
            </a:extLst>
          </p:cNvPr>
          <p:cNvSpPr>
            <a:spLocks noGrp="1"/>
          </p:cNvSpPr>
          <p:nvPr>
            <p:ph idx="1"/>
          </p:nvPr>
        </p:nvSpPr>
        <p:spPr>
          <a:xfrm>
            <a:off x="178239" y="2088206"/>
            <a:ext cx="5612962" cy="4221153"/>
          </a:xfrm>
        </p:spPr>
        <p:txBody>
          <a:bodyPr>
            <a:normAutofit fontScale="92500" lnSpcReduction="10000"/>
          </a:bodyPr>
          <a:lstStyle/>
          <a:p>
            <a:pP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To evaluate the performance of classification model we decided to use confusion matrix.</a:t>
            </a:r>
          </a:p>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The model predicted total of 60 individual for heart disease</a:t>
            </a:r>
          </a:p>
          <a:p>
            <a:pPr>
              <a:buFont typeface="Wingdings" panose="05000000000000000000" pitchFamily="2" charset="2"/>
              <a:buChar char="v"/>
            </a:pPr>
            <a:r>
              <a:rPr lang="en-US" sz="2400" dirty="0">
                <a:effectLst/>
              </a:rPr>
              <a:t>Out of those 60 cases, the classifier predicted "yes" 31 times, and "no" 29 times.</a:t>
            </a:r>
          </a:p>
          <a:p>
            <a:pPr>
              <a:buFont typeface="Wingdings" panose="05000000000000000000" pitchFamily="2" charset="2"/>
              <a:buChar char="v"/>
            </a:pPr>
            <a:r>
              <a:rPr lang="en-US" sz="2400" dirty="0">
                <a:effectLst/>
              </a:rPr>
              <a:t>In reality according the dataset, only 28 individuals have heart disease while 32 of the individuals were diagnosed as not having heart disease</a:t>
            </a:r>
          </a:p>
          <a:p>
            <a:pPr>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marL="36900" indent="0" algn="just">
              <a:buNone/>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088206"/>
            <a:ext cx="4896533" cy="3315163"/>
          </a:xfrm>
          <a:prstGeom prst="rect">
            <a:avLst/>
          </a:prstGeom>
        </p:spPr>
      </p:pic>
    </p:spTree>
    <p:extLst>
      <p:ext uri="{BB962C8B-B14F-4D97-AF65-F5344CB8AC3E}">
        <p14:creationId xmlns:p14="http://schemas.microsoft.com/office/powerpoint/2010/main" val="683778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378-D4A1-47F2-AC15-7F559529B768}"/>
              </a:ext>
            </a:extLst>
          </p:cNvPr>
          <p:cNvSpPr>
            <a:spLocks noGrp="1"/>
          </p:cNvSpPr>
          <p:nvPr>
            <p:ph type="title"/>
          </p:nvPr>
        </p:nvSpPr>
        <p:spPr>
          <a:xfrm>
            <a:off x="-474682" y="873948"/>
            <a:ext cx="4391025" cy="949910"/>
          </a:xfrm>
        </p:spPr>
        <p:txBody>
          <a:bodyPr anchor="t">
            <a:normAutofit/>
          </a:bodyPr>
          <a:lstStyle/>
          <a:p>
            <a:r>
              <a:rPr lang="en-IN" b="1" dirty="0">
                <a:effectLst/>
              </a:rPr>
              <a:t>Conclusion</a:t>
            </a:r>
          </a:p>
        </p:txBody>
      </p:sp>
      <p:sp>
        <p:nvSpPr>
          <p:cNvPr id="3" name="Content Placeholder 2">
            <a:extLst>
              <a:ext uri="{FF2B5EF4-FFF2-40B4-BE49-F238E27FC236}">
                <a16:creationId xmlns:a16="http://schemas.microsoft.com/office/drawing/2014/main" id="{C8411CDC-0CD3-4DEA-AC6E-4CDF69699978}"/>
              </a:ext>
            </a:extLst>
          </p:cNvPr>
          <p:cNvSpPr>
            <a:spLocks noGrp="1"/>
          </p:cNvSpPr>
          <p:nvPr>
            <p:ph idx="1"/>
          </p:nvPr>
        </p:nvSpPr>
        <p:spPr>
          <a:xfrm>
            <a:off x="272448" y="2088206"/>
            <a:ext cx="9763649" cy="4221153"/>
          </a:xfrm>
        </p:spPr>
        <p:txBody>
          <a:bodyPr>
            <a:normAutofit/>
          </a:bodyPr>
          <a:lstStyle/>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The model gave an accuracy value of 75 % which is almost enough to take into consideration for implementing into practical use case. Manually calculating the chances of developing heart disease based on risk factors is tough. However, utilizing Machine Learning, we will be able to detect whether the person has heart disease in no time.</a:t>
            </a:r>
            <a:endParaRPr lang="en-US" sz="24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marL="36900" indent="0" algn="just">
              <a:buNone/>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IN" sz="2400" dirty="0"/>
          </a:p>
        </p:txBody>
      </p:sp>
    </p:spTree>
    <p:extLst>
      <p:ext uri="{BB962C8B-B14F-4D97-AF65-F5344CB8AC3E}">
        <p14:creationId xmlns:p14="http://schemas.microsoft.com/office/powerpoint/2010/main" val="42873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5AD7-9CD6-4218-B9F3-7BB7DA1D2550}"/>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Random Forest</a:t>
            </a:r>
            <a:endParaRPr lang="en-IN" b="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2C9750-FF3F-44BF-9980-E686402B700F}"/>
              </a:ext>
            </a:extLst>
          </p:cNvPr>
          <p:cNvSpPr>
            <a:spLocks noGrp="1"/>
          </p:cNvSpPr>
          <p:nvPr>
            <p:ph idx="1"/>
          </p:nvPr>
        </p:nvSpPr>
        <p:spPr>
          <a:xfrm>
            <a:off x="4447308" y="591344"/>
            <a:ext cx="6906491" cy="5585619"/>
          </a:xfrm>
        </p:spPr>
        <p:txBody>
          <a:bodyPr anchor="ctr">
            <a:normAutofit/>
          </a:bodyPr>
          <a:lstStyle/>
          <a:p>
            <a:pP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A random forest is a meta estimator that fits a number of decision tree classifiers on various sub-samples of the dataset and uses averaging to improve the predictive accuracy and control over-fitting. </a:t>
            </a:r>
          </a:p>
          <a:p>
            <a:pP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Rather than using just one decision tree, a number decision trees are used to predict and the results are aggregated to provide one result.</a:t>
            </a:r>
          </a:p>
          <a:p>
            <a:pP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The problem of using just one decision tree is that it is prone to overfitting, which means it is highly sensitive to the training data set. A slight change in the dataset can lead to change in the prediction outcome.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06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B19B-ED2B-4A27-BCCC-DC9E07D7F34E}"/>
              </a:ext>
            </a:extLst>
          </p:cNvPr>
          <p:cNvSpPr>
            <a:spLocks noGrp="1"/>
          </p:cNvSpPr>
          <p:nvPr>
            <p:ph type="title"/>
          </p:nvPr>
        </p:nvSpPr>
        <p:spPr>
          <a:xfrm>
            <a:off x="686834" y="1153572"/>
            <a:ext cx="3200400" cy="4461163"/>
          </a:xfrm>
        </p:spPr>
        <p:txBody>
          <a:bodyPr>
            <a:normAutofit/>
          </a:bodyPr>
          <a:lstStyle/>
          <a:p>
            <a:r>
              <a:rPr lang="en-US" sz="3100" b="1" dirty="0">
                <a:solidFill>
                  <a:srgbClr val="FFFFFF"/>
                </a:solidFill>
                <a:latin typeface="Times New Roman" panose="02020603050405020304" pitchFamily="18" charset="0"/>
                <a:cs typeface="Times New Roman" panose="02020603050405020304" pitchFamily="18" charset="0"/>
              </a:rPr>
              <a:t>Data Set : </a:t>
            </a:r>
            <a:r>
              <a:rPr lang="en-IN" sz="3100" b="1" dirty="0">
                <a:solidFill>
                  <a:srgbClr val="FFFFFF"/>
                </a:solidFill>
                <a:effectLst/>
                <a:latin typeface="Times New Roman" panose="02020603050405020304" pitchFamily="18" charset="0"/>
                <a:cs typeface="Times New Roman" panose="02020603050405020304" pitchFamily="18" charset="0"/>
              </a:rPr>
              <a:t>processed Cleveland data</a:t>
            </a:r>
            <a:endParaRPr lang="en-IN" sz="3100" b="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582033-02DA-4B4A-809B-BE858744B303}"/>
              </a:ext>
            </a:extLst>
          </p:cNvPr>
          <p:cNvSpPr>
            <a:spLocks noGrp="1"/>
          </p:cNvSpPr>
          <p:nvPr>
            <p:ph idx="1"/>
          </p:nvPr>
        </p:nvSpPr>
        <p:spPr>
          <a:xfrm>
            <a:off x="4179678" y="636190"/>
            <a:ext cx="6906491" cy="5585619"/>
          </a:xfrm>
        </p:spPr>
        <p:txBody>
          <a:bodyPr anchor="ctr">
            <a:normAutofit/>
          </a:bodyPr>
          <a:lstStyle/>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The data set consists of 297 rows and 14 columns. </a:t>
            </a:r>
            <a:r>
              <a:rPr lang="en-US" sz="1800" b="0" i="0" dirty="0">
                <a:effectLst/>
                <a:latin typeface="Times New Roman" panose="02020603050405020304" pitchFamily="18" charset="0"/>
                <a:cs typeface="Times New Roman" panose="02020603050405020304" pitchFamily="18" charset="0"/>
              </a:rPr>
              <a:t>The data contains the following columns :</a:t>
            </a:r>
            <a:endParaRPr lang="en-IN" sz="18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b="1" i="0" dirty="0">
                <a:effectLst/>
                <a:latin typeface="Times New Roman" panose="02020603050405020304" pitchFamily="18" charset="0"/>
                <a:cs typeface="Times New Roman" panose="02020603050405020304" pitchFamily="18" charset="0"/>
              </a:rPr>
              <a:t>‘age’</a:t>
            </a:r>
            <a:r>
              <a:rPr lang="en-US" b="0" i="0" dirty="0">
                <a:effectLst/>
                <a:latin typeface="Times New Roman" panose="02020603050405020304" pitchFamily="18" charset="0"/>
                <a:cs typeface="Times New Roman" panose="02020603050405020304" pitchFamily="18" charset="0"/>
              </a:rPr>
              <a:t> – Age of the individual.</a:t>
            </a:r>
          </a:p>
          <a:p>
            <a:pPr marL="914400" lvl="1" indent="-457200">
              <a:buFont typeface="+mj-lt"/>
              <a:buAutoNum type="arabicPeriod"/>
            </a:pPr>
            <a:r>
              <a:rPr lang="en-US" b="1" i="0" dirty="0">
                <a:effectLst/>
                <a:latin typeface="Times New Roman" panose="02020603050405020304" pitchFamily="18" charset="0"/>
                <a:cs typeface="Times New Roman" panose="02020603050405020304" pitchFamily="18" charset="0"/>
              </a:rPr>
              <a:t>‘sex’ </a:t>
            </a:r>
            <a:r>
              <a:rPr lang="en-US" b="0" i="0" dirty="0">
                <a:effectLst/>
                <a:latin typeface="Times New Roman" panose="02020603050405020304" pitchFamily="18" charset="0"/>
                <a:cs typeface="Times New Roman" panose="02020603050405020304" pitchFamily="18" charset="0"/>
              </a:rPr>
              <a:t>– Gender of </a:t>
            </a:r>
            <a:r>
              <a:rPr lang="en-US" dirty="0">
                <a:effectLst/>
                <a:latin typeface="Times New Roman" panose="02020603050405020304" pitchFamily="18" charset="0"/>
                <a:cs typeface="Times New Roman" panose="02020603050405020304" pitchFamily="18" charset="0"/>
              </a:rPr>
              <a:t>the individual, value </a:t>
            </a:r>
            <a:r>
              <a:rPr lang="en-US" b="0" i="0" dirty="0">
                <a:effectLst/>
                <a:latin typeface="Times New Roman" panose="02020603050405020304" pitchFamily="18" charset="0"/>
                <a:cs typeface="Times New Roman" panose="02020603050405020304" pitchFamily="18" charset="0"/>
              </a:rPr>
              <a:t>1 relates to Male &amp; value 0 relates to Female. </a:t>
            </a:r>
          </a:p>
          <a:p>
            <a:pPr marL="914400" lvl="1" indent="-457200">
              <a:buFont typeface="+mj-lt"/>
              <a:buAutoNum type="arabicPeriod"/>
            </a:pPr>
            <a:r>
              <a:rPr lang="en-US" b="1" i="0" dirty="0">
                <a:effectLst/>
                <a:latin typeface="Times New Roman" panose="02020603050405020304" pitchFamily="18" charset="0"/>
                <a:cs typeface="Times New Roman" panose="02020603050405020304" pitchFamily="18" charset="0"/>
              </a:rPr>
              <a:t>‘cp’ </a:t>
            </a:r>
            <a:r>
              <a:rPr lang="en-US" b="0" i="0" dirty="0">
                <a:effectLst/>
                <a:latin typeface="Times New Roman" panose="02020603050405020304" pitchFamily="18" charset="0"/>
                <a:cs typeface="Times New Roman" panose="02020603050405020304" pitchFamily="18" charset="0"/>
              </a:rPr>
              <a:t>– Chest pain type experienced, They are of four types </a:t>
            </a:r>
            <a:br>
              <a:rPr lang="en-US" b="0" i="0" dirty="0">
                <a:effectLst/>
                <a:latin typeface="Times New Roman" panose="02020603050405020304" pitchFamily="18" charset="0"/>
                <a:cs typeface="Times New Roman" panose="02020603050405020304" pitchFamily="18" charset="0"/>
              </a:rPr>
            </a:br>
            <a:r>
              <a:rPr lang="en-IN" dirty="0">
                <a:effectLst/>
              </a:rPr>
              <a:t>typical angina, atypical angina, non anginal pain, asymptotic having the values 0, 1, 2, 3 respectively</a:t>
            </a:r>
            <a:endParaRPr lang="en-US" b="0" i="0" dirty="0">
              <a:effectLst/>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b="1" i="0" dirty="0">
                <a:effectLst/>
                <a:latin typeface="Times New Roman" panose="02020603050405020304" pitchFamily="18" charset="0"/>
                <a:cs typeface="Times New Roman" panose="02020603050405020304" pitchFamily="18" charset="0"/>
              </a:rPr>
              <a:t>‘</a:t>
            </a:r>
            <a:r>
              <a:rPr lang="en-IN" b="1" dirty="0" err="1">
                <a:effectLst/>
              </a:rPr>
              <a:t>trestbps</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  Resting blood sugar value measured in </a:t>
            </a:r>
            <a:r>
              <a:rPr lang="en-IN" dirty="0">
                <a:effectLst/>
              </a:rPr>
              <a:t>mmHg</a:t>
            </a:r>
            <a:endParaRPr lang="en-US" b="1"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b="1" dirty="0">
                <a:latin typeface="Times New Roman" panose="02020603050405020304" pitchFamily="18" charset="0"/>
                <a:cs typeface="Times New Roman" panose="02020603050405020304" pitchFamily="18" charset="0"/>
              </a:rPr>
              <a:t>‘</a:t>
            </a:r>
            <a:r>
              <a:rPr lang="en-US" b="1" i="0" dirty="0" err="1">
                <a:effectLst/>
                <a:latin typeface="Times New Roman" panose="02020603050405020304" pitchFamily="18" charset="0"/>
                <a:cs typeface="Times New Roman" panose="02020603050405020304" pitchFamily="18" charset="0"/>
              </a:rPr>
              <a:t>chol</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a:t>
            </a:r>
            <a:r>
              <a:rPr lang="en-IN" dirty="0">
                <a:effectLst/>
              </a:rPr>
              <a:t>Serum </a:t>
            </a:r>
            <a:r>
              <a:rPr lang="en-IN" dirty="0" err="1">
                <a:effectLst/>
              </a:rPr>
              <a:t>Cholestrol</a:t>
            </a:r>
            <a:r>
              <a:rPr lang="en-IN" dirty="0">
                <a:effectLst/>
              </a:rPr>
              <a:t> measured in mg/dl</a:t>
            </a:r>
            <a:r>
              <a:rPr lang="en-US" b="0" i="0" dirty="0">
                <a:effectLst/>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b="1" i="0" dirty="0">
                <a:effectLst/>
                <a:latin typeface="Times New Roman" panose="02020603050405020304" pitchFamily="18" charset="0"/>
                <a:cs typeface="Times New Roman" panose="02020603050405020304" pitchFamily="18" charset="0"/>
              </a:rPr>
              <a:t>‘</a:t>
            </a:r>
            <a:r>
              <a:rPr lang="en-IN" b="1" dirty="0" err="1">
                <a:effectLst/>
              </a:rPr>
              <a:t>fbs</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 Compares the </a:t>
            </a:r>
            <a:r>
              <a:rPr lang="en-IN" dirty="0">
                <a:effectLst/>
              </a:rPr>
              <a:t>Fasting Blood Sugar </a:t>
            </a:r>
            <a:r>
              <a:rPr lang="en-IN" dirty="0" err="1">
                <a:effectLst/>
              </a:rPr>
              <a:t>value.Value</a:t>
            </a:r>
            <a:r>
              <a:rPr lang="en-IN" dirty="0">
                <a:effectLst/>
              </a:rPr>
              <a:t> 1 is given if it is greater than 120mg/dl else it is given 0</a:t>
            </a:r>
            <a:r>
              <a:rPr lang="en-US" b="0" i="0" dirty="0">
                <a:effectLst/>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b="1" i="0" dirty="0">
                <a:effectLst/>
                <a:latin typeface="Times New Roman" panose="02020603050405020304" pitchFamily="18" charset="0"/>
                <a:cs typeface="Times New Roman" panose="02020603050405020304" pitchFamily="18" charset="0"/>
              </a:rPr>
              <a:t>‘</a:t>
            </a:r>
            <a:r>
              <a:rPr lang="en-IN" b="1" dirty="0" err="1">
                <a:effectLst/>
              </a:rPr>
              <a:t>restecg</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Represents </a:t>
            </a:r>
            <a:r>
              <a:rPr lang="en-IN" dirty="0">
                <a:effectLst/>
              </a:rPr>
              <a:t>electrocardiographic result, having the value 1 for ST-T wave abnormality and 2 for left ventricular hypertrophy</a:t>
            </a:r>
            <a:r>
              <a:rPr lang="en-US" b="0" i="0" dirty="0">
                <a:effectLst/>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b="1" i="0" dirty="0">
                <a:effectLst/>
                <a:latin typeface="Times New Roman" panose="02020603050405020304" pitchFamily="18" charset="0"/>
                <a:cs typeface="Times New Roman" panose="02020603050405020304" pitchFamily="18" charset="0"/>
              </a:rPr>
              <a:t>‘</a:t>
            </a:r>
            <a:r>
              <a:rPr lang="en-IN" b="1" dirty="0" err="1">
                <a:effectLst/>
              </a:rPr>
              <a:t>thalach</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 Maximum heart rate achieved.</a:t>
            </a:r>
          </a:p>
        </p:txBody>
      </p:sp>
    </p:spTree>
    <p:extLst>
      <p:ext uri="{BB962C8B-B14F-4D97-AF65-F5344CB8AC3E}">
        <p14:creationId xmlns:p14="http://schemas.microsoft.com/office/powerpoint/2010/main" val="407535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B19B-ED2B-4A27-BCCC-DC9E07D7F34E}"/>
              </a:ext>
            </a:extLst>
          </p:cNvPr>
          <p:cNvSpPr>
            <a:spLocks noGrp="1"/>
          </p:cNvSpPr>
          <p:nvPr>
            <p:ph type="title"/>
          </p:nvPr>
        </p:nvSpPr>
        <p:spPr>
          <a:xfrm>
            <a:off x="686834" y="512956"/>
            <a:ext cx="3200400" cy="5101779"/>
          </a:xfrm>
        </p:spPr>
        <p:txBody>
          <a:bodyPr>
            <a:normAutofit/>
          </a:bodyPr>
          <a:lstStyle/>
          <a:p>
            <a:r>
              <a:rPr lang="en-US" sz="3100" b="1" dirty="0">
                <a:solidFill>
                  <a:srgbClr val="FFFFFF"/>
                </a:solidFill>
                <a:latin typeface="Times New Roman" panose="02020603050405020304" pitchFamily="18" charset="0"/>
                <a:cs typeface="Times New Roman" panose="02020603050405020304" pitchFamily="18" charset="0"/>
              </a:rPr>
              <a:t>Data Set : </a:t>
            </a:r>
            <a:r>
              <a:rPr lang="en-IN" sz="3100" b="1" dirty="0">
                <a:solidFill>
                  <a:srgbClr val="FFFFFF"/>
                </a:solidFill>
                <a:effectLst/>
                <a:latin typeface="Times New Roman" panose="02020603050405020304" pitchFamily="18" charset="0"/>
                <a:cs typeface="Times New Roman" panose="02020603050405020304" pitchFamily="18" charset="0"/>
              </a:rPr>
              <a:t>processed Cleveland data</a:t>
            </a:r>
            <a:endParaRPr lang="en-IN" sz="3100" b="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582033-02DA-4B4A-809B-BE858744B303}"/>
              </a:ext>
            </a:extLst>
          </p:cNvPr>
          <p:cNvSpPr>
            <a:spLocks noGrp="1"/>
          </p:cNvSpPr>
          <p:nvPr>
            <p:ph idx="1"/>
          </p:nvPr>
        </p:nvSpPr>
        <p:spPr>
          <a:xfrm>
            <a:off x="3967805" y="636190"/>
            <a:ext cx="7272624" cy="5585619"/>
          </a:xfrm>
        </p:spPr>
        <p:txBody>
          <a:bodyPr anchor="ctr">
            <a:normAutofit/>
          </a:bodyPr>
          <a:lstStyle/>
          <a:p>
            <a:pPr marL="914400" lvl="1" indent="-457200">
              <a:buFont typeface="+mj-lt"/>
              <a:buAutoNum type="arabicPeriod" startAt="9"/>
            </a:pPr>
            <a:r>
              <a:rPr lang="en-US" b="1" i="0" dirty="0">
                <a:effectLst/>
                <a:latin typeface="Times New Roman" panose="02020603050405020304" pitchFamily="18" charset="0"/>
                <a:cs typeface="Times New Roman" panose="02020603050405020304" pitchFamily="18" charset="0"/>
              </a:rPr>
              <a:t>‘</a:t>
            </a:r>
            <a:r>
              <a:rPr lang="en-IN" b="1" dirty="0" err="1">
                <a:effectLst/>
              </a:rPr>
              <a:t>exang</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 Gives the value 1 if </a:t>
            </a:r>
            <a:r>
              <a:rPr lang="en-IN" dirty="0">
                <a:effectLst/>
              </a:rPr>
              <a:t>angina</a:t>
            </a:r>
            <a:r>
              <a:rPr lang="en-IN" b="1" dirty="0">
                <a:effectLst/>
              </a:rPr>
              <a:t> </a:t>
            </a:r>
            <a:r>
              <a:rPr lang="en-IN" dirty="0">
                <a:effectLst/>
              </a:rPr>
              <a:t>is exercise induced else 0</a:t>
            </a:r>
            <a:r>
              <a:rPr lang="en-US" b="0" i="0" dirty="0">
                <a:effectLst/>
                <a:latin typeface="Times New Roman" panose="02020603050405020304" pitchFamily="18" charset="0"/>
                <a:cs typeface="Times New Roman" panose="02020603050405020304" pitchFamily="18" charset="0"/>
              </a:rPr>
              <a:t>.</a:t>
            </a:r>
          </a:p>
          <a:p>
            <a:pPr marL="914400" lvl="1" indent="-457200">
              <a:buFont typeface="+mj-lt"/>
              <a:buAutoNum type="arabicPeriod" startAt="9"/>
            </a:pPr>
            <a:r>
              <a:rPr lang="en-US" b="1" i="0" dirty="0">
                <a:effectLst/>
                <a:latin typeface="Times New Roman" panose="02020603050405020304" pitchFamily="18" charset="0"/>
                <a:cs typeface="Times New Roman" panose="02020603050405020304" pitchFamily="18" charset="0"/>
              </a:rPr>
              <a:t>‘</a:t>
            </a:r>
            <a:r>
              <a:rPr lang="en-IN" b="1" dirty="0" err="1">
                <a:effectLst/>
              </a:rPr>
              <a:t>oldpeak</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a:t>
            </a:r>
            <a:r>
              <a:rPr lang="en-IN" dirty="0">
                <a:effectLst/>
              </a:rPr>
              <a:t>ST depression induced by exercise relative to rest</a:t>
            </a:r>
            <a:r>
              <a:rPr lang="en-US" b="0" i="0" dirty="0">
                <a:effectLst/>
                <a:latin typeface="Times New Roman" panose="02020603050405020304" pitchFamily="18" charset="0"/>
                <a:cs typeface="Times New Roman" panose="02020603050405020304" pitchFamily="18" charset="0"/>
              </a:rPr>
              <a:t>. </a:t>
            </a:r>
          </a:p>
          <a:p>
            <a:pPr marL="914400" lvl="1" indent="-457200">
              <a:buFont typeface="+mj-lt"/>
              <a:buAutoNum type="arabicPeriod" startAt="9"/>
            </a:pPr>
            <a:r>
              <a:rPr lang="en-US" b="1" i="0" dirty="0">
                <a:effectLst/>
                <a:latin typeface="Times New Roman" panose="02020603050405020304" pitchFamily="18" charset="0"/>
                <a:cs typeface="Times New Roman" panose="02020603050405020304" pitchFamily="18" charset="0"/>
              </a:rPr>
              <a:t>‘slope’ </a:t>
            </a:r>
            <a:r>
              <a:rPr lang="en-US" b="0" i="0"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Peak exercise ST segment, They are three types </a:t>
            </a:r>
            <a:r>
              <a:rPr lang="en-IN" dirty="0">
                <a:effectLst/>
              </a:rPr>
              <a:t>upsloping, flat, </a:t>
            </a:r>
            <a:r>
              <a:rPr lang="en-IN" dirty="0" err="1">
                <a:effectLst/>
              </a:rPr>
              <a:t>downslopping</a:t>
            </a:r>
            <a:r>
              <a:rPr lang="en-IN" dirty="0">
                <a:effectLst/>
              </a:rPr>
              <a:t> having values 0, 1, 2 respectively</a:t>
            </a:r>
            <a:endParaRPr lang="en-US" b="0" i="0" dirty="0">
              <a:effectLst/>
              <a:latin typeface="Times New Roman" panose="02020603050405020304" pitchFamily="18" charset="0"/>
              <a:cs typeface="Times New Roman" panose="02020603050405020304" pitchFamily="18" charset="0"/>
            </a:endParaRPr>
          </a:p>
          <a:p>
            <a:pPr marL="914400" lvl="1" indent="-457200">
              <a:buFont typeface="+mj-lt"/>
              <a:buAutoNum type="arabicPeriod" startAt="9"/>
            </a:pPr>
            <a:r>
              <a:rPr lang="en-US" b="1" i="0" dirty="0">
                <a:effectLst/>
                <a:latin typeface="Times New Roman" panose="02020603050405020304" pitchFamily="18" charset="0"/>
                <a:cs typeface="Times New Roman" panose="02020603050405020304" pitchFamily="18" charset="0"/>
              </a:rPr>
              <a:t>‘</a:t>
            </a:r>
            <a:r>
              <a:rPr lang="en-IN" b="1" dirty="0">
                <a:effectLst/>
              </a:rPr>
              <a:t>ca</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  </a:t>
            </a:r>
            <a:r>
              <a:rPr lang="en-IN" dirty="0">
                <a:effectLst/>
              </a:rPr>
              <a:t>Number of major vessels (0–3) </a:t>
            </a:r>
            <a:r>
              <a:rPr lang="en-IN" dirty="0" err="1">
                <a:effectLst/>
              </a:rPr>
              <a:t>colored</a:t>
            </a:r>
            <a:r>
              <a:rPr lang="en-IN" dirty="0">
                <a:effectLst/>
              </a:rPr>
              <a:t> by fluoroscopy</a:t>
            </a:r>
            <a:r>
              <a:rPr lang="en-US" b="1" dirty="0">
                <a:latin typeface="Times New Roman" panose="02020603050405020304" pitchFamily="18" charset="0"/>
                <a:cs typeface="Times New Roman" panose="02020603050405020304" pitchFamily="18" charset="0"/>
              </a:rPr>
              <a:t> </a:t>
            </a:r>
          </a:p>
          <a:p>
            <a:pPr marL="914400" lvl="1" indent="-457200">
              <a:buFont typeface="+mj-lt"/>
              <a:buAutoNum type="arabicPeriod" startAt="9"/>
            </a:pPr>
            <a:r>
              <a:rPr lang="en-US" b="1" i="0" dirty="0">
                <a:effectLst/>
                <a:latin typeface="Times New Roman" panose="02020603050405020304" pitchFamily="18" charset="0"/>
                <a:cs typeface="Times New Roman" panose="02020603050405020304" pitchFamily="18" charset="0"/>
              </a:rPr>
              <a:t>‘</a:t>
            </a:r>
            <a:r>
              <a:rPr lang="en-IN" b="1" dirty="0" err="1">
                <a:effectLst/>
              </a:rPr>
              <a:t>thal</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 displays the </a:t>
            </a:r>
            <a:r>
              <a:rPr lang="en-IN" dirty="0">
                <a:effectLst/>
              </a:rPr>
              <a:t>thalassemia</a:t>
            </a:r>
            <a:r>
              <a:rPr lang="en-US" b="0" i="0" dirty="0">
                <a:effectLst/>
                <a:latin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cs typeface="Times New Roman" panose="02020603050405020304" pitchFamily="18" charset="0"/>
              </a:rPr>
              <a:t> They are three types </a:t>
            </a:r>
            <a:r>
              <a:rPr lang="en-IN" dirty="0">
                <a:effectLst/>
              </a:rPr>
              <a:t>normal, fixed defect, reversible defect having values 0, 1, 2 respectively</a:t>
            </a:r>
            <a:endParaRPr lang="en-US" b="0" i="0" dirty="0">
              <a:effectLst/>
              <a:latin typeface="Times New Roman" panose="02020603050405020304" pitchFamily="18" charset="0"/>
              <a:cs typeface="Times New Roman" panose="02020603050405020304" pitchFamily="18" charset="0"/>
            </a:endParaRPr>
          </a:p>
          <a:p>
            <a:pPr marL="914400" lvl="1" indent="-457200">
              <a:buFont typeface="+mj-lt"/>
              <a:buAutoNum type="arabicPeriod" startAt="9"/>
            </a:pPr>
            <a:r>
              <a:rPr lang="en-US" b="1" i="0" dirty="0">
                <a:effectLst/>
                <a:latin typeface="Times New Roman" panose="02020603050405020304" pitchFamily="18" charset="0"/>
                <a:cs typeface="Times New Roman" panose="02020603050405020304" pitchFamily="18" charset="0"/>
              </a:rPr>
              <a:t>‘</a:t>
            </a:r>
            <a:r>
              <a:rPr lang="en-IN" b="1" dirty="0">
                <a:effectLst/>
              </a:rPr>
              <a:t>target</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Displays whether the individual has heart disease or not.</a:t>
            </a:r>
          </a:p>
        </p:txBody>
      </p:sp>
    </p:spTree>
    <p:extLst>
      <p:ext uri="{BB962C8B-B14F-4D97-AF65-F5344CB8AC3E}">
        <p14:creationId xmlns:p14="http://schemas.microsoft.com/office/powerpoint/2010/main" val="246228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B13C-9788-49DC-80CC-12B2C495E648}"/>
              </a:ext>
            </a:extLst>
          </p:cNvPr>
          <p:cNvSpPr>
            <a:spLocks noGrp="1"/>
          </p:cNvSpPr>
          <p:nvPr>
            <p:ph type="title"/>
          </p:nvPr>
        </p:nvSpPr>
        <p:spPr>
          <a:xfrm>
            <a:off x="-2933376" y="503516"/>
            <a:ext cx="10353762" cy="970450"/>
          </a:xfrm>
        </p:spPr>
        <p:txBody>
          <a:bodyPr>
            <a:normAutofit/>
          </a:bodyPr>
          <a:lstStyle/>
          <a:p>
            <a:r>
              <a:rPr lang="en-IN" b="1" i="0" dirty="0">
                <a:ln>
                  <a:solidFill>
                    <a:srgbClr val="404040">
                      <a:alpha val="10000"/>
                    </a:srgbClr>
                  </a:solidFill>
                </a:ln>
                <a:effectLst/>
                <a:latin typeface="Times New Roman" panose="02020603050405020304" pitchFamily="18" charset="0"/>
                <a:cs typeface="Times New Roman" panose="02020603050405020304" pitchFamily="18" charset="0"/>
              </a:rPr>
              <a:t>Import Libraries</a:t>
            </a:r>
            <a:endParaRPr lang="en-IN" b="1" dirty="0">
              <a:ln>
                <a:solidFill>
                  <a:srgbClr val="404040">
                    <a:alpha val="10000"/>
                  </a:srgbClr>
                </a:solidFill>
              </a:l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EF51AF-01A7-4A20-AB70-C1DA66095DB6}"/>
              </a:ext>
            </a:extLst>
          </p:cNvPr>
          <p:cNvSpPr>
            <a:spLocks noGrp="1"/>
          </p:cNvSpPr>
          <p:nvPr>
            <p:ph idx="1"/>
          </p:nvPr>
        </p:nvSpPr>
        <p:spPr>
          <a:xfrm>
            <a:off x="224186" y="1721298"/>
            <a:ext cx="5546272" cy="4058751"/>
          </a:xfrm>
        </p:spPr>
        <p:txBody>
          <a:bodyPr anchor="ctr">
            <a:normAutofit lnSpcReduction="10000"/>
          </a:bodyPr>
          <a:lstStyle/>
          <a:p>
            <a:pPr>
              <a:buClr>
                <a:schemeClr val="tx1"/>
              </a:buClr>
              <a:buFont typeface="Wingdings" panose="05000000000000000000" pitchFamily="2" charset="2"/>
              <a:buChar char="v"/>
            </a:pPr>
            <a:r>
              <a:rPr lang="en-US" dirty="0">
                <a:ln>
                  <a:solidFill>
                    <a:srgbClr val="404040">
                      <a:alpha val="10000"/>
                    </a:srgbClr>
                  </a:solidFill>
                </a:ln>
                <a:latin typeface="Times New Roman" panose="02020603050405020304" pitchFamily="18" charset="0"/>
                <a:cs typeface="Times New Roman" panose="02020603050405020304" pitchFamily="18" charset="0"/>
              </a:rPr>
              <a:t>‘Pandas’ library for data manipulation and analysis.</a:t>
            </a:r>
          </a:p>
          <a:p>
            <a:pPr>
              <a:buClr>
                <a:schemeClr val="tx1"/>
              </a:buClr>
              <a:buFont typeface="Wingdings" panose="05000000000000000000" pitchFamily="2" charset="2"/>
              <a:buChar char="v"/>
            </a:pPr>
            <a:r>
              <a:rPr lang="en-US" dirty="0">
                <a:ln>
                  <a:solidFill>
                    <a:srgbClr val="404040">
                      <a:alpha val="10000"/>
                    </a:srgbClr>
                  </a:solidFill>
                </a:ln>
                <a:latin typeface="Times New Roman" panose="02020603050405020304" pitchFamily="18" charset="0"/>
                <a:cs typeface="Times New Roman" panose="02020603050405020304" pitchFamily="18" charset="0"/>
              </a:rPr>
              <a:t>‘</a:t>
            </a:r>
            <a:r>
              <a:rPr lang="en-US" dirty="0" err="1">
                <a:ln>
                  <a:solidFill>
                    <a:srgbClr val="404040">
                      <a:alpha val="10000"/>
                    </a:srgbClr>
                  </a:solidFill>
                </a:ln>
                <a:latin typeface="Times New Roman" panose="02020603050405020304" pitchFamily="18" charset="0"/>
                <a:cs typeface="Times New Roman" panose="02020603050405020304" pitchFamily="18" charset="0"/>
              </a:rPr>
              <a:t>Numpy</a:t>
            </a:r>
            <a:r>
              <a:rPr lang="en-US" dirty="0">
                <a:ln>
                  <a:solidFill>
                    <a:srgbClr val="404040">
                      <a:alpha val="10000"/>
                    </a:srgbClr>
                  </a:solidFill>
                </a:ln>
                <a:latin typeface="Times New Roman" panose="02020603050405020304" pitchFamily="18" charset="0"/>
                <a:cs typeface="Times New Roman" panose="02020603050405020304" pitchFamily="18" charset="0"/>
              </a:rPr>
              <a:t>’ library for some standard mathematical functions.</a:t>
            </a:r>
          </a:p>
          <a:p>
            <a:pPr>
              <a:buClr>
                <a:schemeClr val="tx1"/>
              </a:buClr>
              <a:buFont typeface="Wingdings" panose="05000000000000000000" pitchFamily="2" charset="2"/>
              <a:buChar char="v"/>
            </a:pPr>
            <a:r>
              <a:rPr lang="en-US" dirty="0">
                <a:ln>
                  <a:solidFill>
                    <a:srgbClr val="404040">
                      <a:alpha val="10000"/>
                    </a:srgbClr>
                  </a:solidFill>
                </a:ln>
                <a:latin typeface="Times New Roman" panose="02020603050405020304" pitchFamily="18" charset="0"/>
                <a:cs typeface="Times New Roman" panose="02020603050405020304" pitchFamily="18" charset="0"/>
              </a:rPr>
              <a:t>‘Matplotlib’ library to visualize the data in the form of different plot.</a:t>
            </a:r>
          </a:p>
          <a:p>
            <a:pPr>
              <a:buClr>
                <a:schemeClr val="tx1"/>
              </a:buClr>
              <a:buFont typeface="Wingdings" panose="05000000000000000000" pitchFamily="2" charset="2"/>
              <a:buChar char="v"/>
            </a:pPr>
            <a:r>
              <a:rPr lang="en-US" dirty="0">
                <a:ln>
                  <a:solidFill>
                    <a:srgbClr val="404040">
                      <a:alpha val="10000"/>
                    </a:srgbClr>
                  </a:solidFill>
                </a:ln>
                <a:latin typeface="Times New Roman" panose="02020603050405020304" pitchFamily="18" charset="0"/>
                <a:cs typeface="Times New Roman" panose="02020603050405020304" pitchFamily="18" charset="0"/>
              </a:rPr>
              <a:t>‘Seaborn’ library for visualizing statistical graphics and work on top of Matplotlib.</a:t>
            </a:r>
          </a:p>
          <a:p>
            <a:pPr>
              <a:buClr>
                <a:schemeClr val="tx1"/>
              </a:buClr>
              <a:buFont typeface="Wingdings" panose="05000000000000000000" pitchFamily="2" charset="2"/>
              <a:buChar char="v"/>
            </a:pPr>
            <a:r>
              <a:rPr lang="en-US" dirty="0" err="1">
                <a:ln>
                  <a:solidFill>
                    <a:srgbClr val="404040">
                      <a:alpha val="10000"/>
                    </a:srgbClr>
                  </a:solidFill>
                </a:ln>
                <a:latin typeface="Times New Roman" panose="02020603050405020304" pitchFamily="18" charset="0"/>
                <a:cs typeface="Times New Roman" panose="02020603050405020304" pitchFamily="18" charset="0"/>
              </a:rPr>
              <a:t>Sklearn</a:t>
            </a:r>
            <a:r>
              <a:rPr lang="en-US" dirty="0">
                <a:ln>
                  <a:solidFill>
                    <a:srgbClr val="404040">
                      <a:alpha val="10000"/>
                    </a:srgbClr>
                  </a:solidFill>
                </a:ln>
                <a:latin typeface="Times New Roman" panose="02020603050405020304" pitchFamily="18" charset="0"/>
                <a:cs typeface="Times New Roman" panose="02020603050405020304" pitchFamily="18" charset="0"/>
              </a:rPr>
              <a:t> for random forest classifier</a:t>
            </a:r>
          </a:p>
          <a:p>
            <a:pPr>
              <a:buClr>
                <a:schemeClr val="tx1"/>
              </a:buClr>
              <a:buFont typeface="Wingdings" panose="05000000000000000000" pitchFamily="2" charset="2"/>
              <a:buChar char="v"/>
            </a:pPr>
            <a:r>
              <a:rPr lang="en-US" b="0" i="0" dirty="0">
                <a:ln>
                  <a:solidFill>
                    <a:srgbClr val="404040">
                      <a:alpha val="10000"/>
                    </a:srgbClr>
                  </a:solidFill>
                </a:ln>
                <a:effectLst/>
                <a:latin typeface="Times New Roman" panose="02020603050405020304" pitchFamily="18" charset="0"/>
                <a:cs typeface="Times New Roman" panose="02020603050405020304" pitchFamily="18" charset="0"/>
              </a:rPr>
              <a:t>The purpose of ‘%matplotlib inline’ is to add plots to your </a:t>
            </a:r>
            <a:r>
              <a:rPr lang="en-US" b="0" i="0" dirty="0" err="1">
                <a:ln>
                  <a:solidFill>
                    <a:srgbClr val="404040">
                      <a:alpha val="10000"/>
                    </a:srgbClr>
                  </a:solidFill>
                </a:ln>
                <a:effectLst/>
                <a:latin typeface="Times New Roman" panose="02020603050405020304" pitchFamily="18" charset="0"/>
                <a:cs typeface="Times New Roman" panose="02020603050405020304" pitchFamily="18" charset="0"/>
              </a:rPr>
              <a:t>Jupyter</a:t>
            </a:r>
            <a:r>
              <a:rPr lang="en-US" b="0" i="0" dirty="0">
                <a:ln>
                  <a:solidFill>
                    <a:srgbClr val="404040">
                      <a:alpha val="10000"/>
                    </a:srgbClr>
                  </a:solidFill>
                </a:ln>
                <a:effectLst/>
                <a:latin typeface="Times New Roman" panose="02020603050405020304" pitchFamily="18" charset="0"/>
                <a:cs typeface="Times New Roman" panose="02020603050405020304" pitchFamily="18" charset="0"/>
              </a:rPr>
              <a:t> notebook.</a:t>
            </a:r>
            <a:endParaRPr lang="en-US" dirty="0">
              <a:ln>
                <a:solidFill>
                  <a:srgbClr val="404040">
                    <a:alpha val="10000"/>
                  </a:srgbClr>
                </a:solidFill>
              </a:ln>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52B3BE-6272-352C-22F1-82ADD239B0AF}"/>
              </a:ext>
            </a:extLst>
          </p:cNvPr>
          <p:cNvPicPr>
            <a:picLocks noChangeAspect="1"/>
          </p:cNvPicPr>
          <p:nvPr/>
        </p:nvPicPr>
        <p:blipFill rotWithShape="1">
          <a:blip r:embed="rId2">
            <a:extLst>
              <a:ext uri="{28A0092B-C50C-407E-A947-70E740481C1C}">
                <a14:useLocalDpi xmlns:a14="http://schemas.microsoft.com/office/drawing/2010/main" val="0"/>
              </a:ext>
            </a:extLst>
          </a:blip>
          <a:srcRect t="41234" r="40292"/>
          <a:stretch/>
        </p:blipFill>
        <p:spPr>
          <a:xfrm>
            <a:off x="6517107" y="2754645"/>
            <a:ext cx="5450707" cy="1605776"/>
          </a:xfrm>
          <a:prstGeom prst="rect">
            <a:avLst/>
          </a:prstGeom>
        </p:spPr>
      </p:pic>
    </p:spTree>
    <p:extLst>
      <p:ext uri="{BB962C8B-B14F-4D97-AF65-F5344CB8AC3E}">
        <p14:creationId xmlns:p14="http://schemas.microsoft.com/office/powerpoint/2010/main" val="18182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B13C-9788-49DC-80CC-12B2C495E648}"/>
              </a:ext>
            </a:extLst>
          </p:cNvPr>
          <p:cNvSpPr>
            <a:spLocks noGrp="1"/>
          </p:cNvSpPr>
          <p:nvPr>
            <p:ph type="title"/>
          </p:nvPr>
        </p:nvSpPr>
        <p:spPr>
          <a:xfrm>
            <a:off x="-468351" y="488589"/>
            <a:ext cx="4883537" cy="1211376"/>
          </a:xfrm>
        </p:spPr>
        <p:txBody>
          <a:bodyPr anchor="t">
            <a:normAutofit/>
          </a:bodyPr>
          <a:lstStyle/>
          <a:p>
            <a:pPr algn="ctr"/>
            <a:r>
              <a:rPr lang="en-US" sz="4000" b="1" dirty="0"/>
              <a:t>Importing Data</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EF51AF-01A7-4A20-AB70-C1DA66095DB6}"/>
              </a:ext>
            </a:extLst>
          </p:cNvPr>
          <p:cNvSpPr>
            <a:spLocks noGrp="1"/>
          </p:cNvSpPr>
          <p:nvPr>
            <p:ph idx="1"/>
          </p:nvPr>
        </p:nvSpPr>
        <p:spPr>
          <a:xfrm>
            <a:off x="111512" y="1901878"/>
            <a:ext cx="4391025" cy="3665368"/>
          </a:xfrm>
        </p:spPr>
        <p:txBody>
          <a:bodyPr>
            <a:normAutofit/>
          </a:bodyPr>
          <a:lstStyle/>
          <a:p>
            <a:pPr algn="just">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To read the CSV file we use pandas ‘read_csv’ function.</a:t>
            </a:r>
          </a:p>
          <a:p>
            <a:pPr algn="just">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The ‘head’ function is used to get the first n rows of the data set, the value of n will be 5 by default.</a:t>
            </a:r>
          </a:p>
          <a:p>
            <a:pPr algn="just">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The ‘info’ function will display the summary of the data set, it will contain details such as count, datatype, etc</a:t>
            </a:r>
          </a:p>
        </p:txBody>
      </p:sp>
      <p:pic>
        <p:nvPicPr>
          <p:cNvPr id="6" name="Picture 5">
            <a:extLst>
              <a:ext uri="{FF2B5EF4-FFF2-40B4-BE49-F238E27FC236}">
                <a16:creationId xmlns:a16="http://schemas.microsoft.com/office/drawing/2014/main" id="{DF47531F-2B24-20DF-F2DC-675F9A19D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401" y="116318"/>
            <a:ext cx="5716238" cy="2608989"/>
          </a:xfrm>
          <a:prstGeom prst="rect">
            <a:avLst/>
          </a:prstGeom>
        </p:spPr>
      </p:pic>
      <p:pic>
        <p:nvPicPr>
          <p:cNvPr id="11" name="Picture 10">
            <a:extLst>
              <a:ext uri="{FF2B5EF4-FFF2-40B4-BE49-F238E27FC236}">
                <a16:creationId xmlns:a16="http://schemas.microsoft.com/office/drawing/2014/main" id="{E7D8654F-7709-68EA-EB60-DC2A3A25C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401" y="2957682"/>
            <a:ext cx="3488675" cy="3665368"/>
          </a:xfrm>
          <a:prstGeom prst="rect">
            <a:avLst/>
          </a:prstGeom>
        </p:spPr>
      </p:pic>
    </p:spTree>
    <p:extLst>
      <p:ext uri="{BB962C8B-B14F-4D97-AF65-F5344CB8AC3E}">
        <p14:creationId xmlns:p14="http://schemas.microsoft.com/office/powerpoint/2010/main" val="290212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B13C-9788-49DC-80CC-12B2C495E648}"/>
              </a:ext>
            </a:extLst>
          </p:cNvPr>
          <p:cNvSpPr>
            <a:spLocks noGrp="1"/>
          </p:cNvSpPr>
          <p:nvPr>
            <p:ph type="title"/>
          </p:nvPr>
        </p:nvSpPr>
        <p:spPr>
          <a:xfrm>
            <a:off x="224883" y="544346"/>
            <a:ext cx="7458307" cy="1211376"/>
          </a:xfrm>
        </p:spPr>
        <p:txBody>
          <a:bodyPr anchor="t">
            <a:normAutofit fontScale="90000"/>
          </a:bodyPr>
          <a:lstStyle/>
          <a:p>
            <a:pPr algn="ctr"/>
            <a:r>
              <a:rPr lang="en-US" sz="4000" b="1" dirty="0"/>
              <a:t>Importing Data and Checking out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EF51AF-01A7-4A20-AB70-C1DA66095DB6}"/>
              </a:ext>
            </a:extLst>
          </p:cNvPr>
          <p:cNvSpPr>
            <a:spLocks noGrp="1"/>
          </p:cNvSpPr>
          <p:nvPr>
            <p:ph idx="1"/>
          </p:nvPr>
        </p:nvSpPr>
        <p:spPr>
          <a:xfrm>
            <a:off x="224883" y="1935332"/>
            <a:ext cx="4391025" cy="3665368"/>
          </a:xfrm>
        </p:spPr>
        <p:txBody>
          <a:bodyPr>
            <a:normAutofit/>
          </a:bodyPr>
          <a:lstStyle/>
          <a:p>
            <a:pPr algn="just">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The ‘describe’ function will describe the data set by providing details such as mean, std, 25%, etc.</a:t>
            </a:r>
          </a:p>
        </p:txBody>
      </p:sp>
      <p:pic>
        <p:nvPicPr>
          <p:cNvPr id="5" name="Picture 4">
            <a:extLst>
              <a:ext uri="{FF2B5EF4-FFF2-40B4-BE49-F238E27FC236}">
                <a16:creationId xmlns:a16="http://schemas.microsoft.com/office/drawing/2014/main" id="{77C0C5CE-ACC8-D606-B378-0D037ECB4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411" y="1935332"/>
            <a:ext cx="6962775" cy="3349325"/>
          </a:xfrm>
          <a:prstGeom prst="rect">
            <a:avLst/>
          </a:prstGeom>
        </p:spPr>
      </p:pic>
    </p:spTree>
    <p:extLst>
      <p:ext uri="{BB962C8B-B14F-4D97-AF65-F5344CB8AC3E}">
        <p14:creationId xmlns:p14="http://schemas.microsoft.com/office/powerpoint/2010/main" val="3442254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378-D4A1-47F2-AC15-7F559529B768}"/>
              </a:ext>
            </a:extLst>
          </p:cNvPr>
          <p:cNvSpPr>
            <a:spLocks noGrp="1"/>
          </p:cNvSpPr>
          <p:nvPr>
            <p:ph type="title"/>
          </p:nvPr>
        </p:nvSpPr>
        <p:spPr>
          <a:xfrm>
            <a:off x="0" y="696035"/>
            <a:ext cx="4391025" cy="949910"/>
          </a:xfrm>
        </p:spPr>
        <p:txBody>
          <a:bodyPr anchor="t">
            <a:normAutofit/>
          </a:bodyPr>
          <a:lstStyle/>
          <a:p>
            <a:r>
              <a:rPr lang="en-US" sz="3600" b="1" i="0" dirty="0">
                <a:effectLst/>
                <a:latin typeface="Times New Roman" panose="02020603050405020304" pitchFamily="18" charset="0"/>
                <a:cs typeface="Times New Roman" panose="02020603050405020304" pitchFamily="18" charset="0"/>
              </a:rPr>
              <a:t>Preprocessing</a:t>
            </a:r>
            <a:r>
              <a:rPr lang="en-US" sz="2800" b="1" i="0" dirty="0">
                <a:effectLst/>
                <a:latin typeface="Times New Roman" panose="02020603050405020304" pitchFamily="18" charset="0"/>
                <a:cs typeface="Times New Roman" panose="02020603050405020304" pitchFamily="18" charset="0"/>
              </a:rPr>
              <a:t> </a:t>
            </a:r>
            <a:r>
              <a:rPr lang="en-US" sz="3600" b="1" i="0" dirty="0">
                <a:effectLst/>
                <a:latin typeface="Times New Roman" panose="02020603050405020304" pitchFamily="18" charset="0"/>
                <a:cs typeface="Times New Roman" panose="02020603050405020304" pitchFamily="18" charset="0"/>
              </a:rPr>
              <a:t>Steps</a:t>
            </a:r>
          </a:p>
        </p:txBody>
      </p:sp>
      <p:sp>
        <p:nvSpPr>
          <p:cNvPr id="3" name="Content Placeholder 2">
            <a:extLst>
              <a:ext uri="{FF2B5EF4-FFF2-40B4-BE49-F238E27FC236}">
                <a16:creationId xmlns:a16="http://schemas.microsoft.com/office/drawing/2014/main" id="{C8411CDC-0CD3-4DEA-AC6E-4CDF69699978}"/>
              </a:ext>
            </a:extLst>
          </p:cNvPr>
          <p:cNvSpPr>
            <a:spLocks noGrp="1"/>
          </p:cNvSpPr>
          <p:nvPr>
            <p:ph idx="1"/>
          </p:nvPr>
        </p:nvSpPr>
        <p:spPr>
          <a:xfrm>
            <a:off x="18236" y="1926454"/>
            <a:ext cx="6030951" cy="3674246"/>
          </a:xfrm>
        </p:spPr>
        <p:txBody>
          <a:bodyPr>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Simple checks on the data set is performed to check the purity of the dataset.</a:t>
            </a:r>
          </a:p>
          <a:p>
            <a:pPr>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Check for </a:t>
            </a:r>
            <a:r>
              <a:rPr lang="en-US" sz="2400" dirty="0">
                <a:effectLst/>
                <a:latin typeface="Times New Roman" panose="02020603050405020304" pitchFamily="18" charset="0"/>
                <a:cs typeface="Times New Roman" panose="02020603050405020304" pitchFamily="18" charset="0"/>
              </a:rPr>
              <a:t>duplicate entries, </a:t>
            </a:r>
            <a:r>
              <a:rPr lang="en-US" sz="2400" b="0" i="0" dirty="0">
                <a:effectLst/>
                <a:latin typeface="Times New Roman" panose="02020603050405020304" pitchFamily="18" charset="0"/>
                <a:cs typeface="Times New Roman" panose="02020603050405020304" pitchFamily="18" charset="0"/>
              </a:rPr>
              <a:t>null values and missing values are checked</a:t>
            </a:r>
          </a:p>
          <a:p>
            <a:pPr>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None of the issues were found</a:t>
            </a: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400" b="0" i="0" dirty="0">
              <a:effectLst/>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endParaRPr lang="en-IN" sz="2400" dirty="0"/>
          </a:p>
        </p:txBody>
      </p:sp>
      <p:pic>
        <p:nvPicPr>
          <p:cNvPr id="10" name="Picture 9">
            <a:extLst>
              <a:ext uri="{FF2B5EF4-FFF2-40B4-BE49-F238E27FC236}">
                <a16:creationId xmlns:a16="http://schemas.microsoft.com/office/drawing/2014/main" id="{9F558DAC-FA8F-3ABE-78C7-494A311D4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346" y="1713391"/>
            <a:ext cx="2946400" cy="749300"/>
          </a:xfrm>
          <a:prstGeom prst="rect">
            <a:avLst/>
          </a:prstGeom>
        </p:spPr>
      </p:pic>
      <p:pic>
        <p:nvPicPr>
          <p:cNvPr id="12" name="Picture 11">
            <a:extLst>
              <a:ext uri="{FF2B5EF4-FFF2-40B4-BE49-F238E27FC236}">
                <a16:creationId xmlns:a16="http://schemas.microsoft.com/office/drawing/2014/main" id="{85087C7D-C792-9AAE-2B09-F1FD155CA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500" y="2635064"/>
            <a:ext cx="3175000" cy="3721100"/>
          </a:xfrm>
          <a:prstGeom prst="rect">
            <a:avLst/>
          </a:prstGeom>
        </p:spPr>
      </p:pic>
      <p:pic>
        <p:nvPicPr>
          <p:cNvPr id="14" name="Picture 13">
            <a:extLst>
              <a:ext uri="{FF2B5EF4-FFF2-40B4-BE49-F238E27FC236}">
                <a16:creationId xmlns:a16="http://schemas.microsoft.com/office/drawing/2014/main" id="{055FF55C-7F6E-73D7-4101-0CAB357A6F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2400" y="2635064"/>
            <a:ext cx="3149600" cy="3733800"/>
          </a:xfrm>
          <a:prstGeom prst="rect">
            <a:avLst/>
          </a:prstGeom>
        </p:spPr>
      </p:pic>
    </p:spTree>
    <p:extLst>
      <p:ext uri="{BB962C8B-B14F-4D97-AF65-F5344CB8AC3E}">
        <p14:creationId xmlns:p14="http://schemas.microsoft.com/office/powerpoint/2010/main" val="2196782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5102</TotalTime>
  <Words>1436</Words>
  <Application>Microsoft Macintosh PowerPoint</Application>
  <PresentationFormat>Widescreen</PresentationFormat>
  <Paragraphs>134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 Unicode MS</vt:lpstr>
      <vt:lpstr>Arial</vt:lpstr>
      <vt:lpstr>Calibri</vt:lpstr>
      <vt:lpstr>Calisto MT</vt:lpstr>
      <vt:lpstr>Times New Roman</vt:lpstr>
      <vt:lpstr>Wingdings</vt:lpstr>
      <vt:lpstr>Wingdings 2</vt:lpstr>
      <vt:lpstr>Slate</vt:lpstr>
      <vt:lpstr>CBD 3335 Assignment 1  Heart Disease Diagnosis &amp; Prediction </vt:lpstr>
      <vt:lpstr>Introduction</vt:lpstr>
      <vt:lpstr>Random Forest</vt:lpstr>
      <vt:lpstr>Data Set : processed Cleveland data</vt:lpstr>
      <vt:lpstr>Data Set : processed Cleveland data</vt:lpstr>
      <vt:lpstr>Import Libraries</vt:lpstr>
      <vt:lpstr>Importing Data</vt:lpstr>
      <vt:lpstr>Importing Data and Checking out</vt:lpstr>
      <vt:lpstr>Preprocessing Steps</vt:lpstr>
      <vt:lpstr>Preprocessing Steps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Modelling</vt:lpstr>
      <vt:lpstr>Modelling</vt:lpstr>
      <vt:lpstr>Modelling</vt:lpstr>
      <vt:lpstr>Model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Govind Vijayan</dc:creator>
  <cp:lastModifiedBy>Padmakumar Moothedath</cp:lastModifiedBy>
  <cp:revision>143</cp:revision>
  <dcterms:created xsi:type="dcterms:W3CDTF">2021-07-03T09:35:36Z</dcterms:created>
  <dcterms:modified xsi:type="dcterms:W3CDTF">2022-05-31T21:52:23Z</dcterms:modified>
</cp:coreProperties>
</file>