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4" r:id="rId3"/>
    <p:sldId id="309" r:id="rId4"/>
    <p:sldId id="311" r:id="rId5"/>
    <p:sldId id="366" r:id="rId6"/>
    <p:sldId id="334" r:id="rId7"/>
    <p:sldId id="259" r:id="rId8"/>
    <p:sldId id="328" r:id="rId9"/>
    <p:sldId id="373" r:id="rId10"/>
    <p:sldId id="353" r:id="rId11"/>
    <p:sldId id="374" r:id="rId12"/>
    <p:sldId id="375" r:id="rId13"/>
    <p:sldId id="352" r:id="rId14"/>
    <p:sldId id="312" r:id="rId15"/>
    <p:sldId id="376" r:id="rId16"/>
    <p:sldId id="377" r:id="rId17"/>
    <p:sldId id="378" r:id="rId18"/>
    <p:sldId id="355" r:id="rId19"/>
    <p:sldId id="354" r:id="rId20"/>
    <p:sldId id="379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ourmajidi" initials="WP" lastIdx="1" clrIdx="0">
    <p:extLst>
      <p:ext uri="{19B8F6BF-5375-455C-9EA6-DF929625EA0E}">
        <p15:presenceInfo xmlns:p15="http://schemas.microsoft.com/office/powerpoint/2012/main" userId="4a3ee94cdf21e8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1AA5B-D1C8-4594-B730-4597E16823B1}" v="8" dt="2021-12-06T18:51:07.280"/>
  </p1510:revLst>
</p1510:revInfo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81129" autoAdjust="0"/>
  </p:normalViewPr>
  <p:slideViewPr>
    <p:cSldViewPr snapToGrid="0">
      <p:cViewPr varScale="1">
        <p:scale>
          <a:sx n="120" d="100"/>
          <a:sy n="120" d="100"/>
        </p:scale>
        <p:origin x="14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Saiful Islam" userId="c2077a02fc2d7215" providerId="LiveId" clId="{7A41AA5B-D1C8-4594-B730-4597E16823B1}"/>
    <pc:docChg chg="undo custSel addSld modSld">
      <pc:chgData name="Mohammad Saiful Islam" userId="c2077a02fc2d7215" providerId="LiveId" clId="{7A41AA5B-D1C8-4594-B730-4597E16823B1}" dt="2021-12-06T22:53:26.748" v="83" actId="20577"/>
      <pc:docMkLst>
        <pc:docMk/>
      </pc:docMkLst>
      <pc:sldChg chg="modSp mod">
        <pc:chgData name="Mohammad Saiful Islam" userId="c2077a02fc2d7215" providerId="LiveId" clId="{7A41AA5B-D1C8-4594-B730-4597E16823B1}" dt="2021-12-06T22:53:26.748" v="83" actId="20577"/>
        <pc:sldMkLst>
          <pc:docMk/>
          <pc:sldMk cId="0" sldId="259"/>
        </pc:sldMkLst>
        <pc:spChg chg="mod">
          <ac:chgData name="Mohammad Saiful Islam" userId="c2077a02fc2d7215" providerId="LiveId" clId="{7A41AA5B-D1C8-4594-B730-4597E16823B1}" dt="2021-12-06T22:53:26.748" v="83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 add mod">
        <pc:chgData name="Mohammad Saiful Islam" userId="c2077a02fc2d7215" providerId="LiveId" clId="{7A41AA5B-D1C8-4594-B730-4597E16823B1}" dt="2021-12-06T17:30:06.868" v="22" actId="14100"/>
        <pc:sldMkLst>
          <pc:docMk/>
          <pc:sldMk cId="2138487779" sldId="284"/>
        </pc:sldMkLst>
        <pc:spChg chg="mod">
          <ac:chgData name="Mohammad Saiful Islam" userId="c2077a02fc2d7215" providerId="LiveId" clId="{7A41AA5B-D1C8-4594-B730-4597E16823B1}" dt="2021-12-06T17:30:06.868" v="22" actId="14100"/>
          <ac:spMkLst>
            <pc:docMk/>
            <pc:sldMk cId="2138487779" sldId="284"/>
            <ac:spMk id="3" creationId="{00000000-0000-0000-0000-000000000000}"/>
          </ac:spMkLst>
        </pc:spChg>
      </pc:sldChg>
      <pc:sldChg chg="delSp modSp add mod">
        <pc:chgData name="Mohammad Saiful Islam" userId="c2077a02fc2d7215" providerId="LiveId" clId="{7A41AA5B-D1C8-4594-B730-4597E16823B1}" dt="2021-12-06T18:48:41.906" v="35" actId="6549"/>
        <pc:sldMkLst>
          <pc:docMk/>
          <pc:sldMk cId="539520777" sldId="309"/>
        </pc:sldMkLst>
        <pc:spChg chg="mod">
          <ac:chgData name="Mohammad Saiful Islam" userId="c2077a02fc2d7215" providerId="LiveId" clId="{7A41AA5B-D1C8-4594-B730-4597E16823B1}" dt="2021-12-06T18:48:41.906" v="35" actId="6549"/>
          <ac:spMkLst>
            <pc:docMk/>
            <pc:sldMk cId="539520777" sldId="309"/>
            <ac:spMk id="3" creationId="{00000000-0000-0000-0000-000000000000}"/>
          </ac:spMkLst>
        </pc:spChg>
        <pc:picChg chg="del">
          <ac:chgData name="Mohammad Saiful Islam" userId="c2077a02fc2d7215" providerId="LiveId" clId="{7A41AA5B-D1C8-4594-B730-4597E16823B1}" dt="2021-12-06T18:47:51.650" v="24" actId="478"/>
          <ac:picMkLst>
            <pc:docMk/>
            <pc:sldMk cId="539520777" sldId="309"/>
            <ac:picMk id="2" creationId="{00000000-0000-0000-0000-000000000000}"/>
          </ac:picMkLst>
        </pc:picChg>
      </pc:sldChg>
      <pc:sldChg chg="modSp add mod">
        <pc:chgData name="Mohammad Saiful Islam" userId="c2077a02fc2d7215" providerId="LiveId" clId="{7A41AA5B-D1C8-4594-B730-4597E16823B1}" dt="2021-12-06T18:49:09.909" v="45" actId="15"/>
        <pc:sldMkLst>
          <pc:docMk/>
          <pc:sldMk cId="2016184295" sldId="311"/>
        </pc:sldMkLst>
        <pc:spChg chg="mod">
          <ac:chgData name="Mohammad Saiful Islam" userId="c2077a02fc2d7215" providerId="LiveId" clId="{7A41AA5B-D1C8-4594-B730-4597E16823B1}" dt="2021-12-06T18:49:09.909" v="45" actId="15"/>
          <ac:spMkLst>
            <pc:docMk/>
            <pc:sldMk cId="2016184295" sldId="311"/>
            <ac:spMk id="2" creationId="{00000000-0000-0000-0000-000000000000}"/>
          </ac:spMkLst>
        </pc:spChg>
      </pc:sldChg>
      <pc:sldChg chg="add">
        <pc:chgData name="Mohammad Saiful Islam" userId="c2077a02fc2d7215" providerId="LiveId" clId="{7A41AA5B-D1C8-4594-B730-4597E16823B1}" dt="2021-12-06T17:22:15.976" v="0"/>
        <pc:sldMkLst>
          <pc:docMk/>
          <pc:sldMk cId="2724891896" sldId="334"/>
        </pc:sldMkLst>
      </pc:sldChg>
      <pc:sldChg chg="modSp add mod">
        <pc:chgData name="Mohammad Saiful Islam" userId="c2077a02fc2d7215" providerId="LiveId" clId="{7A41AA5B-D1C8-4594-B730-4597E16823B1}" dt="2021-12-06T18:51:10.886" v="76" actId="113"/>
        <pc:sldMkLst>
          <pc:docMk/>
          <pc:sldMk cId="3890186887" sldId="366"/>
        </pc:sldMkLst>
        <pc:spChg chg="mod">
          <ac:chgData name="Mohammad Saiful Islam" userId="c2077a02fc2d7215" providerId="LiveId" clId="{7A41AA5B-D1C8-4594-B730-4597E16823B1}" dt="2021-12-06T18:50:02.950" v="55" actId="1076"/>
          <ac:spMkLst>
            <pc:docMk/>
            <pc:sldMk cId="3890186887" sldId="366"/>
            <ac:spMk id="11" creationId="{00000000-0000-0000-0000-000000000000}"/>
          </ac:spMkLst>
        </pc:spChg>
        <pc:graphicFrameChg chg="mod modGraphic">
          <ac:chgData name="Mohammad Saiful Islam" userId="c2077a02fc2d7215" providerId="LiveId" clId="{7A41AA5B-D1C8-4594-B730-4597E16823B1}" dt="2021-12-06T18:51:10.886" v="76" actId="113"/>
          <ac:graphicFrameMkLst>
            <pc:docMk/>
            <pc:sldMk cId="3890186887" sldId="366"/>
            <ac:graphicFrameMk id="7" creationId="{00000000-0000-0000-0000-000000000000}"/>
          </ac:graphicFrameMkLst>
        </pc:graphicFrameChg>
        <pc:graphicFrameChg chg="mod">
          <ac:chgData name="Mohammad Saiful Islam" userId="c2077a02fc2d7215" providerId="LiveId" clId="{7A41AA5B-D1C8-4594-B730-4597E16823B1}" dt="2021-12-06T18:49:51.468" v="52" actId="1076"/>
          <ac:graphicFrameMkLst>
            <pc:docMk/>
            <pc:sldMk cId="3890186887" sldId="366"/>
            <ac:graphicFrameMk id="1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CEA6-188A-4941-BA89-A6331CB706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027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250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294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3242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165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979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570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207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64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45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229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0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54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98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67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27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87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512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7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AML-2304 Natural Language Processing</a:t>
            </a:r>
            <a:endParaRPr lang="en" sz="3200" dirty="0"/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83170" y="284568"/>
            <a:ext cx="2733717" cy="113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b="1" dirty="0"/>
              <a:t>Lambton College</a:t>
            </a:r>
          </a:p>
        </p:txBody>
      </p:sp>
      <p:sp>
        <p:nvSpPr>
          <p:cNvPr id="9" name="Shape 1408"/>
          <p:cNvSpPr txBox="1">
            <a:spLocks/>
          </p:cNvSpPr>
          <p:nvPr/>
        </p:nvSpPr>
        <p:spPr>
          <a:xfrm>
            <a:off x="26230" y="850693"/>
            <a:ext cx="2847599" cy="603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1600" dirty="0"/>
              <a:t>School of Computer Studies</a:t>
            </a:r>
          </a:p>
        </p:txBody>
      </p:sp>
      <p:sp>
        <p:nvSpPr>
          <p:cNvPr id="7" name="Shape 1408">
            <a:extLst>
              <a:ext uri="{FF2B5EF4-FFF2-40B4-BE49-F238E27FC236}">
                <a16:creationId xmlns:a16="http://schemas.microsoft.com/office/drawing/2014/main" id="{C830561C-9BA6-4350-8B93-1B63B6889792}"/>
              </a:ext>
            </a:extLst>
          </p:cNvPr>
          <p:cNvSpPr txBox="1">
            <a:spLocks/>
          </p:cNvSpPr>
          <p:nvPr/>
        </p:nvSpPr>
        <p:spPr>
          <a:xfrm>
            <a:off x="6823749" y="4744387"/>
            <a:ext cx="2320251" cy="341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endParaRPr lang="en-US" sz="1200" dirty="0"/>
          </a:p>
          <a:p>
            <a:pPr algn="l"/>
            <a:r>
              <a:rPr lang="en-US" sz="1200" dirty="0"/>
              <a:t>[Prepared By: Vahid Hadavi, PhD] </a:t>
            </a:r>
          </a:p>
          <a:p>
            <a:pPr algn="l"/>
            <a:r>
              <a:rPr lang="en-US" sz="1200" dirty="0"/>
              <a:t> </a:t>
            </a:r>
            <a:endParaRPr lang="e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12" y="57878"/>
            <a:ext cx="2958688" cy="64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Natural Language Processing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2651" y="496606"/>
            <a:ext cx="637235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History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World War 2; Idea came to existence for creating a machine that translates 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Up to the 1980s; NLP systems were based on complex hand-written mathematical rules.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Late 1980s; a revolution in NLP with the introduction of machine learning (ML) algorithms for language processing.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Recent years; </a:t>
            </a:r>
            <a:r>
              <a:rPr lang="en-US" dirty="0">
                <a:solidFill>
                  <a:srgbClr val="FFC000"/>
                </a:solidFill>
                <a:latin typeface="Muli"/>
              </a:rPr>
              <a:t>a significant breakthrough in NLP due to the emergence of the subfield of ML called Deep Learning (DL).</a:t>
            </a: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NLP on Python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In NLP, full automation is achieved using modern software libraries and packages.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Natural Language Toolkit (NLTK), a platform used for building Python programs that work with human language data for applying in statistical NLP.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Written by Steven Bird and Edward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Loper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at the University of Pennsylvania in 2001.</a:t>
            </a:r>
          </a:p>
          <a:p>
            <a:pPr eaLnBrk="1" hangingPunct="1"/>
            <a:endParaRPr lang="en-US" altLang="en-US" b="1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5760215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NLP Applications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07254" y="582875"/>
            <a:ext cx="686604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chemeClr val="bg1"/>
                </a:solidFill>
                <a:latin typeface="Muli"/>
                <a:ea typeface="Muli"/>
                <a:cs typeface="Muli"/>
              </a:rPr>
              <a:t> </a:t>
            </a:r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  <a:latin typeface="Muli"/>
              </a:rPr>
              <a:t>     Translation  			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uli"/>
            </a:endParaRPr>
          </a:p>
          <a:p>
            <a:pPr lvl="1" eaLnBrk="1" hangingPunct="1"/>
            <a:r>
              <a:rPr lang="en-US" dirty="0">
                <a:solidFill>
                  <a:schemeClr val="bg1"/>
                </a:solidFill>
                <a:latin typeface="Muli"/>
              </a:rPr>
              <a:t>Sentiment analysis			</a:t>
            </a:r>
          </a:p>
          <a:p>
            <a:pPr lvl="0"/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lvl="0"/>
            <a:endParaRPr lang="en-US" dirty="0">
              <a:solidFill>
                <a:schemeClr val="bg1"/>
              </a:solidFill>
              <a:latin typeface="Muli"/>
            </a:endParaRPr>
          </a:p>
          <a:p>
            <a:pPr eaLnBrk="1" hangingPunct="1"/>
            <a:endParaRPr lang="en-US" altLang="en-US" b="1" dirty="0">
              <a:solidFill>
                <a:schemeClr val="bg1"/>
              </a:solidFill>
              <a:latin typeface="Muli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3E7416-43CB-4B45-85E0-9B633D48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74" y="1185149"/>
            <a:ext cx="2511380" cy="118872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58F4836-ED32-4A94-95EF-F4125F9F1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9895" y="1185149"/>
            <a:ext cx="1655882" cy="1188720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FC054A89-5985-4334-A336-FF5248DD3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634" y="3062656"/>
            <a:ext cx="2055011" cy="13716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EAB9B3D-25C6-4EC1-8063-8DA35F50C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3313" y="3097585"/>
            <a:ext cx="3239588" cy="1463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82C8F2-053B-4977-9800-09F9122774BA}"/>
              </a:ext>
            </a:extLst>
          </p:cNvPr>
          <p:cNvSpPr txBox="1"/>
          <p:nvPr/>
        </p:nvSpPr>
        <p:spPr>
          <a:xfrm>
            <a:off x="5852108" y="845666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uli"/>
              </a:rPr>
              <a:t>Search engine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65713-2316-4959-97F7-35F244C84E61}"/>
              </a:ext>
            </a:extLst>
          </p:cNvPr>
          <p:cNvSpPr txBox="1"/>
          <p:nvPr/>
        </p:nvSpPr>
        <p:spPr>
          <a:xfrm>
            <a:off x="5609556" y="2754879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uli"/>
              </a:rPr>
              <a:t>Spam filtering</a:t>
            </a:r>
          </a:p>
        </p:txBody>
      </p:sp>
    </p:spTree>
    <p:extLst>
      <p:ext uri="{BB962C8B-B14F-4D97-AF65-F5344CB8AC3E}">
        <p14:creationId xmlns:p14="http://schemas.microsoft.com/office/powerpoint/2010/main" val="25924517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NLP Applications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07254" y="582875"/>
            <a:ext cx="686604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chemeClr val="bg1"/>
                </a:solidFill>
                <a:latin typeface="Muli"/>
                <a:ea typeface="Muli"/>
                <a:cs typeface="Muli"/>
              </a:rPr>
              <a:t> </a:t>
            </a:r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lvl="1" eaLnBrk="1" hangingPunct="1"/>
            <a:r>
              <a:rPr lang="en-US" altLang="en-US" dirty="0">
                <a:solidFill>
                  <a:schemeClr val="bg1"/>
                </a:solidFill>
                <a:latin typeface="Muli"/>
              </a:rPr>
              <a:t>Banking Fraud detection			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uli"/>
            </a:endParaRPr>
          </a:p>
          <a:p>
            <a:pPr lvl="1" eaLnBrk="1" hangingPunct="1"/>
            <a:r>
              <a:rPr lang="en-US" dirty="0">
                <a:solidFill>
                  <a:schemeClr val="bg1"/>
                </a:solidFill>
                <a:latin typeface="Muli"/>
              </a:rPr>
              <a:t>Information extraction			</a:t>
            </a:r>
          </a:p>
          <a:p>
            <a:pPr lvl="0"/>
            <a:endParaRPr lang="en-US" altLang="en-US" dirty="0">
              <a:solidFill>
                <a:schemeClr val="bg1"/>
              </a:solidFill>
              <a:latin typeface="Muli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Muli"/>
              </a:rPr>
              <a:t>.</a:t>
            </a:r>
          </a:p>
          <a:p>
            <a:pPr eaLnBrk="1" hangingPunct="1"/>
            <a:endParaRPr lang="en-US" altLang="en-US" b="1" dirty="0">
              <a:solidFill>
                <a:schemeClr val="bg1"/>
              </a:solidFill>
              <a:latin typeface="Muli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B0B993F-BCF5-443D-B90F-737C7614C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98" y="1185149"/>
            <a:ext cx="2894202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CB8044-CC7C-43F0-B038-F5A96B29B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647" y="1185149"/>
            <a:ext cx="2057400" cy="1371600"/>
          </a:xfrm>
          <a:prstGeom prst="rect">
            <a:avLst/>
          </a:prstGeom>
        </p:spPr>
      </p:pic>
      <p:pic>
        <p:nvPicPr>
          <p:cNvPr id="14" name="Picture 13" descr="A picture containing text, newspaper, accessory, screenshot&#10;&#10;Description automatically generated">
            <a:extLst>
              <a:ext uri="{FF2B5EF4-FFF2-40B4-BE49-F238E27FC236}">
                <a16:creationId xmlns:a16="http://schemas.microsoft.com/office/drawing/2014/main" id="{B8D39D3E-7776-440B-9F3F-A5707E478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827" y="3033012"/>
            <a:ext cx="1924848" cy="1920240"/>
          </a:xfrm>
          <a:prstGeom prst="rect">
            <a:avLst/>
          </a:prstGeom>
        </p:spPr>
      </p:pic>
      <p:pic>
        <p:nvPicPr>
          <p:cNvPr id="16" name="Picture 1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3CE4E35C-46B2-4747-98B5-B3F318B1D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556" y="3073869"/>
            <a:ext cx="274320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37A1FC-853C-4B5F-A78F-F1F87AE85F6A}"/>
              </a:ext>
            </a:extLst>
          </p:cNvPr>
          <p:cNvSpPr txBox="1"/>
          <p:nvPr/>
        </p:nvSpPr>
        <p:spPr>
          <a:xfrm>
            <a:off x="6076199" y="831449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uli"/>
              </a:rPr>
              <a:t>Question answering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13F05F-94D0-43F2-88CE-30AFF4734733}"/>
              </a:ext>
            </a:extLst>
          </p:cNvPr>
          <p:cNvSpPr txBox="1"/>
          <p:nvPr/>
        </p:nvSpPr>
        <p:spPr>
          <a:xfrm>
            <a:off x="6357800" y="272332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uli"/>
              </a:rPr>
              <a:t>Healthcare</a:t>
            </a:r>
          </a:p>
        </p:txBody>
      </p:sp>
    </p:spTree>
    <p:extLst>
      <p:ext uri="{BB962C8B-B14F-4D97-AF65-F5344CB8AC3E}">
        <p14:creationId xmlns:p14="http://schemas.microsoft.com/office/powerpoint/2010/main" val="23795857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691091" y="2269677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1.2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Describe the Challenges of NLP; extraction of meaning from text</a:t>
            </a:r>
            <a:br>
              <a:rPr lang="en-US" altLang="en-US" sz="2800" dirty="0">
                <a:solidFill>
                  <a:srgbClr val="FFC000"/>
                </a:solidFill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2480323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31203" y="130639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Data-related challenges </a:t>
            </a:r>
            <a:endParaRPr lang="en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5446" y="370818"/>
            <a:ext cx="690508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Low resource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To train computers to understand a natural language, many data resources are required: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C000"/>
                </a:solidFill>
                <a:latin typeface="Muli"/>
              </a:rPr>
              <a:t>A high amount of raw text from various genres; books, scientific papers, etc.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C000"/>
                </a:solidFill>
                <a:latin typeface="Muli"/>
              </a:rPr>
              <a:t>Lexical, syntactic and semantic resources; dictionaries, dependency tree corpora,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C000"/>
                </a:solidFill>
                <a:latin typeface="Muli"/>
              </a:rPr>
              <a:t>There are more than 7000 natural languages.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C000"/>
                </a:solidFill>
                <a:latin typeface="Muli"/>
              </a:rPr>
              <a:t>More than 1000 languages alone in Africa with very low resources.</a:t>
            </a:r>
            <a:endParaRPr lang="en-US" altLang="en-US" sz="1200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altLang="en-US" sz="1200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b="1" dirty="0">
              <a:solidFill>
                <a:srgbClr val="C6DAEC"/>
              </a:solidFill>
              <a:latin typeface="Muli"/>
            </a:endParaRPr>
          </a:p>
          <a:p>
            <a:pPr lvl="0"/>
            <a:r>
              <a:rPr lang="en-US" b="1" dirty="0">
                <a:solidFill>
                  <a:srgbClr val="C6DAEC"/>
                </a:solidFill>
                <a:latin typeface="Muli"/>
              </a:rPr>
              <a:t>Dealing with large or multiple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Hard to read entire books and movie scripts.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Current models cannot represent longer contexts well.</a:t>
            </a: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 	</a:t>
            </a: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 </a:t>
            </a:r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7027482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56730" y="142236"/>
            <a:ext cx="7659065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Natural Language Understanding</a:t>
            </a:r>
            <a:endParaRPr lang="en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464" y="417474"/>
            <a:ext cx="6905087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Ambiguity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Lexical ambiguity; words have different meanings: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C000"/>
                </a:solidFill>
                <a:latin typeface="Muli"/>
              </a:rPr>
              <a:t>“I saw a </a:t>
            </a:r>
            <a:r>
              <a:rPr lang="en-US" b="1" u="sng" dirty="0">
                <a:solidFill>
                  <a:srgbClr val="FFC000"/>
                </a:solidFill>
                <a:latin typeface="Muli"/>
              </a:rPr>
              <a:t>bat”</a:t>
            </a:r>
            <a:endParaRPr lang="en-US" sz="1200" b="1" u="sng" dirty="0">
              <a:solidFill>
                <a:srgbClr val="FFC000"/>
              </a:solidFill>
              <a:latin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 </a:t>
            </a:r>
            <a:r>
              <a:rPr lang="en-US" dirty="0">
                <a:solidFill>
                  <a:srgbClr val="FFC000"/>
                </a:solidFill>
                <a:latin typeface="Muli"/>
              </a:rPr>
              <a:t>Syntactic ambiguity; a sentence has multiple parse trees:</a:t>
            </a: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C000"/>
                </a:solidFill>
                <a:latin typeface="Muli"/>
              </a:rPr>
              <a:t>“I shot the man with the ice cream”</a:t>
            </a:r>
            <a:endParaRPr lang="en-US" altLang="en-US" sz="1200" dirty="0">
              <a:solidFill>
                <a:srgbClr val="FFC000"/>
              </a:solidFill>
              <a:latin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C000"/>
              </a:solidFill>
              <a:latin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C000"/>
              </a:solidFill>
              <a:latin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C000"/>
              </a:solidFill>
              <a:latin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altLang="en-US" sz="1200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b="1" dirty="0">
              <a:solidFill>
                <a:srgbClr val="C6DAEC"/>
              </a:solidFill>
              <a:latin typeface="Muli"/>
            </a:endParaRPr>
          </a:p>
          <a:p>
            <a:r>
              <a:rPr lang="en-US" b="1" dirty="0">
                <a:solidFill>
                  <a:srgbClr val="C6DAEC"/>
                </a:solidFill>
                <a:latin typeface="Muli"/>
              </a:rPr>
              <a:t>Intention, emotions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Intention and emotion depend on author’s personality.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People use different styles to express the same idea.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Irony or sarcasm may convey a meaning that is opposite to the literal one.</a:t>
            </a:r>
            <a:r>
              <a:rPr lang="en-US" altLang="en-US" b="1" dirty="0">
                <a:solidFill>
                  <a:srgbClr val="C6DAEC"/>
                </a:solidFill>
                <a:latin typeface="Muli"/>
              </a:rPr>
              <a:t>	</a:t>
            </a: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 </a:t>
            </a:r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42A0D4-C129-4536-AD4B-2E487C05E239}"/>
              </a:ext>
            </a:extLst>
          </p:cNvPr>
          <p:cNvCxnSpPr>
            <a:cxnSpLocks/>
          </p:cNvCxnSpPr>
          <p:nvPr/>
        </p:nvCxnSpPr>
        <p:spPr>
          <a:xfrm>
            <a:off x="5243161" y="1887359"/>
            <a:ext cx="10405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BED9F5-7FF4-48D4-A236-88DF2B48B6B4}"/>
              </a:ext>
            </a:extLst>
          </p:cNvPr>
          <p:cNvSpPr txBox="1"/>
          <p:nvPr/>
        </p:nvSpPr>
        <p:spPr>
          <a:xfrm>
            <a:off x="6283685" y="1748859"/>
            <a:ext cx="361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Muli"/>
              </a:rPr>
              <a:t>A man with the ice cream was shot.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B7ED5-8E87-4329-83EC-1ACF59B71663}"/>
              </a:ext>
            </a:extLst>
          </p:cNvPr>
          <p:cNvCxnSpPr>
            <a:cxnSpLocks/>
          </p:cNvCxnSpPr>
          <p:nvPr/>
        </p:nvCxnSpPr>
        <p:spPr>
          <a:xfrm>
            <a:off x="5243161" y="1903863"/>
            <a:ext cx="995480" cy="267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CFCAA8-54EF-4378-B319-CA0012F2A75E}"/>
              </a:ext>
            </a:extLst>
          </p:cNvPr>
          <p:cNvSpPr txBox="1"/>
          <p:nvPr/>
        </p:nvSpPr>
        <p:spPr>
          <a:xfrm>
            <a:off x="6283685" y="2032638"/>
            <a:ext cx="367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Muli"/>
              </a:rPr>
              <a:t>I shot the man with my ice cream.</a:t>
            </a:r>
          </a:p>
        </p:txBody>
      </p:sp>
    </p:spTree>
    <p:extLst>
      <p:ext uri="{BB962C8B-B14F-4D97-AF65-F5344CB8AC3E}">
        <p14:creationId xmlns:p14="http://schemas.microsoft.com/office/powerpoint/2010/main" val="12802604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56730" y="142236"/>
            <a:ext cx="7659065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Natural Language Understanding</a:t>
            </a:r>
            <a:endParaRPr lang="en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1481" y="524934"/>
            <a:ext cx="69050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Synonymy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can express the same idea with different terms: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C000"/>
                </a:solidFill>
                <a:latin typeface="Muli"/>
              </a:rPr>
              <a:t>Big &amp; Large 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</a:t>
            </a:r>
            <a:endParaRPr lang="en-US" sz="1200" dirty="0">
              <a:solidFill>
                <a:srgbClr val="FFC000"/>
              </a:solidFill>
              <a:latin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C000"/>
              </a:solidFill>
              <a:latin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altLang="en-US" sz="1200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b="1" dirty="0">
              <a:solidFill>
                <a:srgbClr val="C6DAEC"/>
              </a:solidFill>
              <a:latin typeface="Muli"/>
            </a:endParaRPr>
          </a:p>
          <a:p>
            <a:r>
              <a:rPr lang="en-US" b="1" dirty="0">
                <a:solidFill>
                  <a:srgbClr val="C6DAEC"/>
                </a:solidFill>
                <a:latin typeface="Muli"/>
              </a:rPr>
              <a:t>Coreference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coreference resolution; the process of finding all expressions that refer to the same entity in a text.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C000"/>
                </a:solidFill>
                <a:latin typeface="Muli"/>
              </a:rPr>
              <a:t>“Tom dropped the glass jar by accident and broke it”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Important step for a lot of higher-level </a:t>
            </a:r>
            <a:r>
              <a:rPr lang="en-US" sz="1200" dirty="0">
                <a:solidFill>
                  <a:srgbClr val="FFC000"/>
                </a:solidFill>
                <a:latin typeface="Muli"/>
              </a:rPr>
              <a:t>NLP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tasks; document summarization, question answering</a:t>
            </a:r>
            <a:r>
              <a:rPr lang="en-US" altLang="en-US" b="1" dirty="0">
                <a:solidFill>
                  <a:srgbClr val="C6DAEC"/>
                </a:solidFill>
                <a:latin typeface="Muli"/>
              </a:rPr>
              <a:t>	</a:t>
            </a: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 </a:t>
            </a:r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42A0D4-C129-4536-AD4B-2E487C05E239}"/>
              </a:ext>
            </a:extLst>
          </p:cNvPr>
          <p:cNvCxnSpPr>
            <a:cxnSpLocks/>
          </p:cNvCxnSpPr>
          <p:nvPr/>
        </p:nvCxnSpPr>
        <p:spPr>
          <a:xfrm>
            <a:off x="3797238" y="1605624"/>
            <a:ext cx="10405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BED9F5-7FF4-48D4-A236-88DF2B48B6B4}"/>
              </a:ext>
            </a:extLst>
          </p:cNvPr>
          <p:cNvSpPr txBox="1"/>
          <p:nvPr/>
        </p:nvSpPr>
        <p:spPr>
          <a:xfrm>
            <a:off x="4882806" y="1450620"/>
            <a:ext cx="361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Muli"/>
              </a:rPr>
              <a:t>In some contexts they </a:t>
            </a:r>
            <a:r>
              <a:rPr lang="en-US" sz="1200" u="sng" dirty="0">
                <a:solidFill>
                  <a:srgbClr val="FFC000"/>
                </a:solidFill>
                <a:latin typeface="Muli"/>
              </a:rPr>
              <a:t>can</a:t>
            </a:r>
            <a:r>
              <a:rPr lang="en-US" sz="1200" dirty="0">
                <a:solidFill>
                  <a:srgbClr val="FFC000"/>
                </a:solidFill>
                <a:latin typeface="Muli"/>
              </a:rPr>
              <a:t> be interchangeably used.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B7ED5-8E87-4329-83EC-1ACF59B71663}"/>
              </a:ext>
            </a:extLst>
          </p:cNvPr>
          <p:cNvCxnSpPr>
            <a:cxnSpLocks/>
          </p:cNvCxnSpPr>
          <p:nvPr/>
        </p:nvCxnSpPr>
        <p:spPr>
          <a:xfrm>
            <a:off x="3842282" y="1605624"/>
            <a:ext cx="995480" cy="267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CFCAA8-54EF-4378-B319-CA0012F2A75E}"/>
              </a:ext>
            </a:extLst>
          </p:cNvPr>
          <p:cNvSpPr txBox="1"/>
          <p:nvPr/>
        </p:nvSpPr>
        <p:spPr>
          <a:xfrm>
            <a:off x="4882806" y="1734399"/>
            <a:ext cx="367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Muli"/>
              </a:rPr>
              <a:t>In some contexts they </a:t>
            </a:r>
            <a:r>
              <a:rPr lang="en-US" sz="1200" u="sng" dirty="0">
                <a:solidFill>
                  <a:srgbClr val="FFC000"/>
                </a:solidFill>
                <a:latin typeface="Muli"/>
              </a:rPr>
              <a:t>cannot</a:t>
            </a:r>
            <a:r>
              <a:rPr lang="en-US" sz="1200" dirty="0">
                <a:solidFill>
                  <a:srgbClr val="FFC000"/>
                </a:solidFill>
                <a:latin typeface="Muli"/>
              </a:rPr>
              <a:t> be interchangeably used.</a:t>
            </a:r>
          </a:p>
          <a:p>
            <a:r>
              <a:rPr lang="en-US" sz="1200" dirty="0">
                <a:solidFill>
                  <a:srgbClr val="FFC000"/>
                </a:solidFill>
                <a:latin typeface="Muli"/>
              </a:rPr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F97BDB-0FC6-4225-8473-FA3DFCE25661}"/>
              </a:ext>
            </a:extLst>
          </p:cNvPr>
          <p:cNvCxnSpPr>
            <a:cxnSpLocks/>
          </p:cNvCxnSpPr>
          <p:nvPr/>
        </p:nvCxnSpPr>
        <p:spPr>
          <a:xfrm>
            <a:off x="6340212" y="3136148"/>
            <a:ext cx="10405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00F581-3177-4D33-8A75-EF26D17493E7}"/>
              </a:ext>
            </a:extLst>
          </p:cNvPr>
          <p:cNvSpPr txBox="1"/>
          <p:nvPr/>
        </p:nvSpPr>
        <p:spPr>
          <a:xfrm>
            <a:off x="7308665" y="3004427"/>
            <a:ext cx="1671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Muli"/>
              </a:rPr>
              <a:t>What does it refer to?</a:t>
            </a:r>
          </a:p>
        </p:txBody>
      </p:sp>
    </p:spTree>
    <p:extLst>
      <p:ext uri="{BB962C8B-B14F-4D97-AF65-F5344CB8AC3E}">
        <p14:creationId xmlns:p14="http://schemas.microsoft.com/office/powerpoint/2010/main" val="19802368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691091" y="2269677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1.3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Discuss the importance of Natural Language Processing</a:t>
            </a:r>
            <a:br>
              <a:rPr lang="en-US" altLang="en-US" sz="2800" dirty="0">
                <a:solidFill>
                  <a:srgbClr val="FFC000"/>
                </a:solidFill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8690492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Why NLP is important?</a:t>
            </a:r>
            <a:endParaRPr lang="en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5752" y="1944486"/>
            <a:ext cx="69050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 </a:t>
            </a:r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4" name="Picture 3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178C3793-2F06-422D-8DCC-E4A06E976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88" y="860346"/>
            <a:ext cx="310782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68031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Why NLP is important?</a:t>
            </a:r>
            <a:endParaRPr lang="en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5876" y="833320"/>
            <a:ext cx="6905087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C6DAEC"/>
                </a:solidFill>
                <a:latin typeface="Muli"/>
              </a:rPr>
              <a:t>Handling large volumes of text data</a:t>
            </a:r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With the big data technology, NLP has entered the mainstream as this approach can now be applied to handle large volumes of text data via cloud/distributed computing at an unprecedented speed.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C000"/>
                </a:solidFill>
              </a:rPr>
              <a:t>Imagine you’re given a sentence and tasked to identify if this sentence has </a:t>
            </a:r>
            <a:r>
              <a:rPr lang="en-US" sz="1200" b="1" dirty="0">
                <a:solidFill>
                  <a:srgbClr val="FFC000"/>
                </a:solidFill>
              </a:rPr>
              <a:t>positive/negative/neutral sentiment</a:t>
            </a:r>
            <a:r>
              <a:rPr lang="en-US" sz="1200" dirty="0">
                <a:solidFill>
                  <a:srgbClr val="FFC000"/>
                </a:solidFill>
              </a:rPr>
              <a:t>, manually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C000"/>
                </a:solidFill>
              </a:rPr>
              <a:t>Imagine now you’re given millions of sentences and perform the sentiment analysis again. How long would that take you?</a:t>
            </a:r>
          </a:p>
          <a:p>
            <a:endParaRPr lang="en-US" altLang="en-US" dirty="0">
              <a:solidFill>
                <a:srgbClr val="FFC0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C6DAEC"/>
                </a:solidFill>
                <a:latin typeface="Muli"/>
              </a:rPr>
              <a:t>Structuring highly unstructured data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Describing text data as unstructured data is an understatement.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NLP helps to  structure texts and add convert them to numerical structures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 </a:t>
            </a:r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B23E4-E079-4558-A130-2DAEF8DEEFD4}"/>
              </a:ext>
            </a:extLst>
          </p:cNvPr>
          <p:cNvSpPr txBox="1"/>
          <p:nvPr/>
        </p:nvSpPr>
        <p:spPr>
          <a:xfrm>
            <a:off x="3779430" y="3495441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</a:rPr>
              <a:t>Text data is a mess</a:t>
            </a:r>
          </a:p>
        </p:txBody>
      </p:sp>
    </p:spTree>
    <p:extLst>
      <p:ext uri="{BB962C8B-B14F-4D97-AF65-F5344CB8AC3E}">
        <p14:creationId xmlns:p14="http://schemas.microsoft.com/office/powerpoint/2010/main" val="38774874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Learning Outcomes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46653" y="1096242"/>
            <a:ext cx="695207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altLang="en-US" sz="1800" dirty="0">
                <a:solidFill>
                  <a:srgbClr val="C6DAEC"/>
                </a:solidFill>
                <a:latin typeface="+mn-lt"/>
                <a:ea typeface="Muli"/>
                <a:cs typeface="Muli"/>
              </a:rPr>
              <a:t>Evaluate the key concept of Natural Language Processing (NLP)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800" dirty="0">
                <a:solidFill>
                  <a:srgbClr val="C6DAEC"/>
                </a:solidFill>
                <a:latin typeface="+mn-lt"/>
                <a:ea typeface="Muli"/>
                <a:cs typeface="Muli"/>
              </a:rPr>
              <a:t>Evaluate the application of NLP in various Canadian businesses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800" dirty="0">
                <a:solidFill>
                  <a:srgbClr val="C6DAEC"/>
                </a:solidFill>
                <a:latin typeface="+mn-lt"/>
                <a:ea typeface="Muli"/>
                <a:cs typeface="Muli"/>
              </a:rPr>
              <a:t>Explain Text Wrangling and Cleansing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800" dirty="0">
                <a:solidFill>
                  <a:srgbClr val="C6DAEC"/>
                </a:solidFill>
                <a:latin typeface="+mn-lt"/>
                <a:ea typeface="Muli"/>
                <a:cs typeface="Muli"/>
              </a:rPr>
              <a:t>Illustrate Text Classification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800" dirty="0">
                <a:solidFill>
                  <a:srgbClr val="C6DAEC"/>
                </a:solidFill>
                <a:latin typeface="+mn-lt"/>
                <a:ea typeface="Muli"/>
                <a:cs typeface="Muli"/>
              </a:rPr>
              <a:t>Hyper-V Role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800" dirty="0">
                <a:solidFill>
                  <a:srgbClr val="C6DAEC"/>
                </a:solidFill>
                <a:latin typeface="+mn-lt"/>
                <a:ea typeface="Muli"/>
                <a:cs typeface="Muli"/>
              </a:rPr>
              <a:t>Evaluate Sentiment Analysis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800" dirty="0">
                <a:solidFill>
                  <a:srgbClr val="C6DAEC"/>
                </a:solidFill>
                <a:latin typeface="+mn-lt"/>
                <a:ea typeface="Muli"/>
                <a:cs typeface="Muli"/>
              </a:rPr>
              <a:t>Discriminate Parsing Structure in Text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800" dirty="0">
                <a:solidFill>
                  <a:srgbClr val="C6DAEC"/>
                </a:solidFill>
                <a:latin typeface="+mn-lt"/>
                <a:ea typeface="Muli"/>
                <a:cs typeface="Muli"/>
              </a:rPr>
              <a:t>Evaluate Sentiment Analysis using Python NTLK (Natural Language Toolkit) library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800" dirty="0">
                <a:solidFill>
                  <a:srgbClr val="C6DAEC"/>
                </a:solidFill>
                <a:latin typeface="+mn-lt"/>
                <a:ea typeface="Muli"/>
                <a:cs typeface="Muli"/>
              </a:rPr>
              <a:t>Demonstrate Files operations in Python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1800" dirty="0">
                <a:solidFill>
                  <a:srgbClr val="C6DAEC"/>
                </a:solidFill>
                <a:latin typeface="+mn-lt"/>
                <a:ea typeface="Muli"/>
                <a:cs typeface="Muli"/>
              </a:rPr>
              <a:t>Evaluate Word2Vec Algorithm</a:t>
            </a:r>
            <a:br>
              <a:rPr lang="en-US" altLang="en-US" sz="1800" dirty="0">
                <a:solidFill>
                  <a:srgbClr val="C6DAEC"/>
                </a:solidFill>
                <a:latin typeface="+mn-lt"/>
                <a:ea typeface="Muli"/>
                <a:cs typeface="Muli"/>
              </a:rPr>
            </a:br>
            <a:endParaRPr lang="en-US" altLang="en-US" sz="1800" dirty="0">
              <a:solidFill>
                <a:srgbClr val="FFC000"/>
              </a:solidFill>
              <a:latin typeface="+mn-lt"/>
              <a:ea typeface="Muli"/>
              <a:cs typeface="Mul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606" y="4524101"/>
            <a:ext cx="532853" cy="5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8777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199628180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Required Materials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66431" y="1077500"/>
            <a:ext cx="6039269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br>
              <a:rPr lang="en-US" altLang="en-US" sz="1500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</a:br>
            <a:endParaRPr lang="en-US" altLang="en-US" sz="15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 algn="ctr"/>
            <a:endParaRPr lang="en-US" altLang="en-US" sz="15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 algn="ctr"/>
            <a:endParaRPr lang="en-US" altLang="en-US" sz="15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 algn="ctr"/>
            <a:endParaRPr lang="en-US" altLang="en-US" sz="20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 algn="ctr"/>
            <a:endParaRPr lang="en-US" altLang="en-US" sz="2000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Natural Language Processing: A Quick Introduction to NLP with Python and NLTK</a:t>
            </a:r>
          </a:p>
          <a:p>
            <a:pPr algn="l"/>
            <a:r>
              <a:rPr lang="en-CA" sz="16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Samuel Burns</a:t>
            </a:r>
          </a:p>
          <a:p>
            <a:pPr algn="l"/>
            <a:r>
              <a:rPr lang="en-CA" sz="16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ISBN-13: 978-1079244311</a:t>
            </a:r>
          </a:p>
          <a:p>
            <a:pPr algn="l"/>
            <a:r>
              <a:rPr lang="en-CA" sz="16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155 pages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Release Date: 8 July 2019</a:t>
            </a:r>
          </a:p>
          <a:p>
            <a:pPr algn="l"/>
            <a:r>
              <a:rPr lang="en-CA" sz="16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Published by: Independently published</a:t>
            </a:r>
            <a:br>
              <a:rPr lang="en-US" altLang="en-US" sz="1200" dirty="0">
                <a:solidFill>
                  <a:schemeClr val="bg1">
                    <a:lumMod val="85000"/>
                  </a:schemeClr>
                </a:solidFill>
                <a:latin typeface="Muli"/>
                <a:ea typeface="Muli"/>
                <a:cs typeface="Muli"/>
              </a:rPr>
            </a:br>
            <a:r>
              <a:rPr lang="en-US" altLang="en-US" sz="1200" dirty="0">
                <a:solidFill>
                  <a:schemeClr val="bg1">
                    <a:lumMod val="85000"/>
                  </a:schemeClr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606" y="4524101"/>
            <a:ext cx="532853" cy="532853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6431" y="569668"/>
            <a:ext cx="443031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Text Book  (Not required but a good reference)</a:t>
            </a:r>
          </a:p>
        </p:txBody>
      </p:sp>
    </p:spTree>
    <p:extLst>
      <p:ext uri="{BB962C8B-B14F-4D97-AF65-F5344CB8AC3E}">
        <p14:creationId xmlns:p14="http://schemas.microsoft.com/office/powerpoint/2010/main" val="53952077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606" y="4524101"/>
            <a:ext cx="532853" cy="532853"/>
          </a:xfrm>
          <a:prstGeom prst="rect">
            <a:avLst/>
          </a:prstGeom>
        </p:spPr>
      </p:pic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127531" y="116392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Review Policies  </a:t>
            </a: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1995712" y="1236207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Late assignments/exams</a:t>
            </a:r>
          </a:p>
          <a:p>
            <a:pPr marL="285750" lvl="4" indent="-285750">
              <a:spcAft>
                <a:spcPts val="600"/>
              </a:spcAft>
              <a:buFontTx/>
              <a:buChar char="-"/>
            </a:pPr>
            <a:r>
              <a:rPr lang="en-US" altLang="en-US" sz="1800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Standard College Policy  </a:t>
            </a:r>
          </a:p>
          <a:p>
            <a:pPr lvl="0">
              <a:spcAft>
                <a:spcPts val="600"/>
              </a:spcAft>
            </a:pPr>
            <a:endParaRPr lang="en-US" altLang="en-US" sz="18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0161842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508718" y="264500"/>
            <a:ext cx="57920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Evaluation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606" y="4524101"/>
            <a:ext cx="532853" cy="532853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32682" y="848771"/>
            <a:ext cx="24369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Evaluation methods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83029"/>
              </p:ext>
            </p:extLst>
          </p:nvPr>
        </p:nvGraphicFramePr>
        <p:xfrm>
          <a:off x="1944430" y="1247031"/>
          <a:ext cx="4392091" cy="1539628"/>
        </p:xfrm>
        <a:graphic>
          <a:graphicData uri="http://schemas.openxmlformats.org/drawingml/2006/table">
            <a:tbl>
              <a:tblPr firstRow="1" lastCol="1" bandRow="1">
                <a:tableStyleId>{3C2FFA5D-87B4-456A-9821-1D502468CF0F}</a:tableStyleId>
              </a:tblPr>
              <a:tblGrid>
                <a:gridCol w="203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638">
                <a:tc>
                  <a:txBody>
                    <a:bodyPr/>
                    <a:lstStyle/>
                    <a:p>
                      <a:r>
                        <a:rPr lang="en-US" sz="1050" dirty="0"/>
                        <a:t>Evaluation 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Weight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/>
                        <a:t>Midterm - 20</a:t>
                      </a:r>
                      <a:r>
                        <a:rPr lang="en-US" sz="9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20%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 Final - 20%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Final Term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67662"/>
                  </a:ext>
                </a:extLst>
              </a:tr>
            </a:tbl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32682" y="2830965"/>
            <a:ext cx="24369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2.    Marking Scheme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24997"/>
              </p:ext>
            </p:extLst>
          </p:nvPr>
        </p:nvGraphicFramePr>
        <p:xfrm>
          <a:off x="1944430" y="3163566"/>
          <a:ext cx="5380816" cy="189338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484">
                <a:tc>
                  <a:txBody>
                    <a:bodyPr/>
                    <a:lstStyle/>
                    <a:p>
                      <a:r>
                        <a:rPr lang="en-US" sz="1050" dirty="0"/>
                        <a:t>Mark(%)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Grade </a:t>
                      </a: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Mark(%)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Grade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84">
                <a:tc>
                  <a:txBody>
                    <a:bodyPr/>
                    <a:lstStyle/>
                    <a:p>
                      <a:r>
                        <a:rPr lang="en-US" sz="1050" dirty="0"/>
                        <a:t> 94-100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 A+ </a:t>
                      </a: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67-69 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C+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84">
                <a:tc>
                  <a:txBody>
                    <a:bodyPr/>
                    <a:lstStyle/>
                    <a:p>
                      <a:r>
                        <a:rPr lang="en-US" sz="1050" dirty="0"/>
                        <a:t> 87-93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A </a:t>
                      </a: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63-66 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C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84">
                <a:tc>
                  <a:txBody>
                    <a:bodyPr/>
                    <a:lstStyle/>
                    <a:p>
                      <a:r>
                        <a:rPr lang="en-US" sz="1050" dirty="0"/>
                        <a:t> 80-86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A- </a:t>
                      </a: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60-62 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C-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84">
                <a:tc>
                  <a:txBody>
                    <a:bodyPr/>
                    <a:lstStyle/>
                    <a:p>
                      <a:r>
                        <a:rPr lang="en-US" sz="1050" b="0" dirty="0"/>
                        <a:t> 77-79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B+ </a:t>
                      </a: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50-59 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D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84">
                <a:tc>
                  <a:txBody>
                    <a:bodyPr/>
                    <a:lstStyle/>
                    <a:p>
                      <a:r>
                        <a:rPr lang="en-US" sz="1050" b="0" dirty="0"/>
                        <a:t> 73-76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aseline="0" dirty="0"/>
                        <a:t> B</a:t>
                      </a:r>
                      <a:endParaRPr lang="en-US" sz="1050" dirty="0"/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0-49 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F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484">
                <a:tc>
                  <a:txBody>
                    <a:bodyPr/>
                    <a:lstStyle/>
                    <a:p>
                      <a:r>
                        <a:rPr lang="en-US" sz="1050" b="0" dirty="0"/>
                        <a:t> 70-72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B-</a:t>
                      </a: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8688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606" y="4524101"/>
            <a:ext cx="532853" cy="532853"/>
          </a:xfrm>
          <a:prstGeom prst="rect">
            <a:avLst/>
          </a:prstGeom>
        </p:spPr>
      </p:pic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27248918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409575" y="2606040"/>
            <a:ext cx="982472" cy="84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u="sng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382" y="1988487"/>
            <a:ext cx="660068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9BBD5"/>
              </a:buClr>
              <a:buSzPct val="100000"/>
            </a:pPr>
            <a:r>
              <a:rPr lang="en-US" sz="16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Major Topics</a:t>
            </a: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</a:p>
          <a:p>
            <a:pPr>
              <a:buClr>
                <a:srgbClr val="19BBD5"/>
              </a:buClr>
              <a:buSzPct val="100000"/>
            </a:pP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1.1       Define Natural Language Processing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1.2       Describe the Challenges of NLP; extraction of meaning from text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1.3       Discuss the importance of Natural Language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382" y="1063992"/>
            <a:ext cx="5638800" cy="1159799"/>
          </a:xfrm>
        </p:spPr>
        <p:txBody>
          <a:bodyPr/>
          <a:lstStyle/>
          <a:p>
            <a:r>
              <a:rPr lang="en-US" sz="2400" b="1"/>
              <a:t>Module 1</a:t>
            </a:r>
            <a:br>
              <a:rPr lang="en-US" sz="2400" b="1" dirty="0"/>
            </a:br>
            <a:r>
              <a:rPr lang="en-US" alt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1. Evaluate the key concept of Natural Language Processing (NLP)</a:t>
            </a:r>
            <a:br>
              <a:rPr lang="en-US" altLang="en-US" sz="105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lang="en-US" sz="2400" b="1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699035" y="1872271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1.1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Define Natural Language Processing</a:t>
            </a: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933055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Natural Language Processing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58684" y="604466"/>
            <a:ext cx="450255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Definition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English, Chinese, Spanish are natural languages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Python, Java are artificial languages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Natural language processing is </a:t>
            </a:r>
            <a:r>
              <a:rPr lang="en-US" dirty="0">
                <a:solidFill>
                  <a:srgbClr val="FFC000"/>
                </a:solidFill>
                <a:latin typeface="Muli"/>
              </a:rPr>
              <a:t>any computation, manipulation of natural languages to get insights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Natural Language Processing is a subfield of Artificial Intelligence.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</a:rPr>
              <a:t>Main goal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Computer reads, deciphers and understands the human languages, and acts based on its understanding.</a:t>
            </a:r>
          </a:p>
          <a:p>
            <a:pPr lvl="1" eaLnBrk="1" hangingPunct="1"/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12" name="Picture 11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FAAB974-6B3C-4544-A0DE-A1D3479A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241" y="1170529"/>
            <a:ext cx="2705100" cy="26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71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17309</TotalTime>
  <Words>980</Words>
  <Application>Microsoft Office PowerPoint</Application>
  <PresentationFormat>On-screen Show (16:9)</PresentationFormat>
  <Paragraphs>239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Muli</vt:lpstr>
      <vt:lpstr>Nixie One</vt:lpstr>
      <vt:lpstr>Wingdings</vt:lpstr>
      <vt:lpstr>Imogen template</vt:lpstr>
      <vt:lpstr>AML-2304 Natural Language Processing</vt:lpstr>
      <vt:lpstr>Learning Outcomes</vt:lpstr>
      <vt:lpstr>Required Materials</vt:lpstr>
      <vt:lpstr>Review Policies  </vt:lpstr>
      <vt:lpstr>Evaluation</vt:lpstr>
      <vt:lpstr>Any questions so far? Any comments?</vt:lpstr>
      <vt:lpstr>Module 1 1. Evaluate the key concept of Natural Language Processing (NLP) </vt:lpstr>
      <vt:lpstr>     1.1 Define Natural Language Processing </vt:lpstr>
      <vt:lpstr>Natural Language Processing</vt:lpstr>
      <vt:lpstr>Natural Language Processing</vt:lpstr>
      <vt:lpstr>NLP Applications</vt:lpstr>
      <vt:lpstr>NLP Applications</vt:lpstr>
      <vt:lpstr>     1.2 Describe the Challenges of NLP; extraction of meaning from text  </vt:lpstr>
      <vt:lpstr>Data-related challenges </vt:lpstr>
      <vt:lpstr>Natural Language Understanding</vt:lpstr>
      <vt:lpstr>Natural Language Understanding</vt:lpstr>
      <vt:lpstr>     1.3 Discuss the importance of Natural Language Processing  </vt:lpstr>
      <vt:lpstr>Why NLP is important?</vt:lpstr>
      <vt:lpstr>Why NLP is important?</vt:lpstr>
      <vt:lpstr>Any questions so far? Any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Navid;Vahid Hadavi</dc:creator>
  <cp:lastModifiedBy>Mohammad Saiful Islam</cp:lastModifiedBy>
  <cp:revision>899</cp:revision>
  <dcterms:modified xsi:type="dcterms:W3CDTF">2021-12-06T22:53:27Z</dcterms:modified>
  <cp:version>Version2</cp:version>
</cp:coreProperties>
</file>