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6D00-DBD8-8518-4F8C-CE5401BEEF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B2690C-1D92-DFF0-907A-07559D00FC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DDBA8B-FC9C-3FB9-27FD-EC0982B6ACC9}"/>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5" name="Footer Placeholder 4">
            <a:extLst>
              <a:ext uri="{FF2B5EF4-FFF2-40B4-BE49-F238E27FC236}">
                <a16:creationId xmlns:a16="http://schemas.microsoft.com/office/drawing/2014/main" id="{28D13A6B-E2C5-8269-A078-8AFD22A40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E1898-00E0-748E-1124-F44B5770063F}"/>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249277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D166-75D8-DCFC-2AD4-392D480DF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B7E93B-16CA-87FE-DD43-6E319C1A2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1AC42-A274-12D0-5CFF-BAE4312CA079}"/>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5" name="Footer Placeholder 4">
            <a:extLst>
              <a:ext uri="{FF2B5EF4-FFF2-40B4-BE49-F238E27FC236}">
                <a16:creationId xmlns:a16="http://schemas.microsoft.com/office/drawing/2014/main" id="{7E60A10A-7D73-9B9C-0E7F-42B1BAAAB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E674F-929D-DFFF-18FD-E1CB7AAF8E16}"/>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158950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1A2E9-EF37-3673-40EF-70A90A387E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7F082A-60AC-87BD-7932-827543FFEC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01068-A784-E615-015A-2FC3000B00C9}"/>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5" name="Footer Placeholder 4">
            <a:extLst>
              <a:ext uri="{FF2B5EF4-FFF2-40B4-BE49-F238E27FC236}">
                <a16:creationId xmlns:a16="http://schemas.microsoft.com/office/drawing/2014/main" id="{9085F82F-9494-3254-8234-A10F86C3C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C54E6-10B8-1968-449A-616E5E97868C}"/>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34263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3B2E-191A-AAE6-CDD4-E54F6007D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052039-807E-FE55-51BB-127042D93F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4A2E6-9F2A-F45C-C0F0-CD2A6E6DF7CD}"/>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5" name="Footer Placeholder 4">
            <a:extLst>
              <a:ext uri="{FF2B5EF4-FFF2-40B4-BE49-F238E27FC236}">
                <a16:creationId xmlns:a16="http://schemas.microsoft.com/office/drawing/2014/main" id="{1090F237-3A7A-0D04-2F3F-60EAF55AB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64E8B-BA77-C6F8-375F-FE54A7B13F62}"/>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227108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A50C-F04F-4A46-C8A3-15C6D7F5E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3FB0A3-4E56-951F-76C9-AD3FE4B88B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88075A-77A7-473A-E48C-CD9A3F2548A3}"/>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5" name="Footer Placeholder 4">
            <a:extLst>
              <a:ext uri="{FF2B5EF4-FFF2-40B4-BE49-F238E27FC236}">
                <a16:creationId xmlns:a16="http://schemas.microsoft.com/office/drawing/2014/main" id="{F1998112-1903-93C5-B3D1-90034B903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5B55B-59FA-DE86-6837-589449711FB8}"/>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221469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08CF-D702-A0D1-6E12-1508755A2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560E05-44E0-0AA8-E632-E65DD45744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1DC258-2FA5-ABD9-99D9-8525936ADB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5DECD-36C2-A71D-C4D1-911B17962DE3}"/>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6" name="Footer Placeholder 5">
            <a:extLst>
              <a:ext uri="{FF2B5EF4-FFF2-40B4-BE49-F238E27FC236}">
                <a16:creationId xmlns:a16="http://schemas.microsoft.com/office/drawing/2014/main" id="{6CE0E69B-76BE-FB6C-57E5-E3A64B0BD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08BAA-19AB-76ED-AC13-2B101D891D8E}"/>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223792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5635-58DF-7472-4A7F-7E2A532FC9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F4CC68-CF50-1E63-1362-F73216444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9E74F-61BB-396F-63C7-37A7E7AEE5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C9A5AD-0574-6EFD-1B58-8D163C008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5C3CF2-D6D5-761D-D49D-F08943E1EE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449EF1-D0BE-6882-D193-BD4ED6EEB74B}"/>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8" name="Footer Placeholder 7">
            <a:extLst>
              <a:ext uri="{FF2B5EF4-FFF2-40B4-BE49-F238E27FC236}">
                <a16:creationId xmlns:a16="http://schemas.microsoft.com/office/drawing/2014/main" id="{51884EC8-8A82-7650-6C06-9E69690AAD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0F2AF-AA5B-302C-8D2E-D7D8B2889F85}"/>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264994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59E3-A1C2-6B6E-1777-C3849AA53C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F7E576-24A6-9FD6-185D-A9A46867EF31}"/>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4" name="Footer Placeholder 3">
            <a:extLst>
              <a:ext uri="{FF2B5EF4-FFF2-40B4-BE49-F238E27FC236}">
                <a16:creationId xmlns:a16="http://schemas.microsoft.com/office/drawing/2014/main" id="{776F5817-4F99-BB23-51FD-3974FC16C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0F8D0-B2B8-8BEA-AA19-26F32CF1F435}"/>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1662113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5ACEA3-CDF7-29DF-BA89-24248F217032}"/>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3" name="Footer Placeholder 2">
            <a:extLst>
              <a:ext uri="{FF2B5EF4-FFF2-40B4-BE49-F238E27FC236}">
                <a16:creationId xmlns:a16="http://schemas.microsoft.com/office/drawing/2014/main" id="{B24592A4-74DF-05D9-1CF3-AEB47E6523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BCB884-A340-4310-B045-F6FDF69B8ACA}"/>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183968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96C2-FA11-D193-0686-856FE9C12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5E6CBA-4D14-FF80-797C-FA5ECE3E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0D57A6-57DE-5A47-ED04-A58C4B9DF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3DDBD-B1A0-7B5B-5573-D0348E3B0395}"/>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6" name="Footer Placeholder 5">
            <a:extLst>
              <a:ext uri="{FF2B5EF4-FFF2-40B4-BE49-F238E27FC236}">
                <a16:creationId xmlns:a16="http://schemas.microsoft.com/office/drawing/2014/main" id="{D42F2E80-FC4A-1509-9CE7-13213F62B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1B55C-FB61-DFEF-096C-E948E99B8575}"/>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68154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C050-4186-A9FA-7683-44D2CAEAE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8CF566-0873-B37F-71AD-A9F051952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059CE1-64B0-B6F4-99C4-1CB43592F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AA97D-89A1-E0B6-2F5A-78E4B2A3E5E9}"/>
              </a:ext>
            </a:extLst>
          </p:cNvPr>
          <p:cNvSpPr>
            <a:spLocks noGrp="1"/>
          </p:cNvSpPr>
          <p:nvPr>
            <p:ph type="dt" sz="half" idx="10"/>
          </p:nvPr>
        </p:nvSpPr>
        <p:spPr/>
        <p:txBody>
          <a:bodyPr/>
          <a:lstStyle/>
          <a:p>
            <a:fld id="{8340E07E-EE19-4182-A636-F839E11FFF2A}" type="datetimeFigureOut">
              <a:rPr lang="en-US" smtClean="0"/>
              <a:t>11/3/2024</a:t>
            </a:fld>
            <a:endParaRPr lang="en-US"/>
          </a:p>
        </p:txBody>
      </p:sp>
      <p:sp>
        <p:nvSpPr>
          <p:cNvPr id="6" name="Footer Placeholder 5">
            <a:extLst>
              <a:ext uri="{FF2B5EF4-FFF2-40B4-BE49-F238E27FC236}">
                <a16:creationId xmlns:a16="http://schemas.microsoft.com/office/drawing/2014/main" id="{99890693-E1B6-E604-3FD2-2D7572AA3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D3790-0FCC-327E-E2AD-F1BAE3F8E860}"/>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98925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10BE9-0605-75ED-1112-D808C19C9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E7236-F75A-E80D-A417-F114BF6E0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C357E-7FCF-912C-C558-EEBD2F91FE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0E07E-EE19-4182-A636-F839E11FFF2A}" type="datetimeFigureOut">
              <a:rPr lang="en-US" smtClean="0"/>
              <a:t>11/3/2024</a:t>
            </a:fld>
            <a:endParaRPr lang="en-US"/>
          </a:p>
        </p:txBody>
      </p:sp>
      <p:sp>
        <p:nvSpPr>
          <p:cNvPr id="5" name="Footer Placeholder 4">
            <a:extLst>
              <a:ext uri="{FF2B5EF4-FFF2-40B4-BE49-F238E27FC236}">
                <a16:creationId xmlns:a16="http://schemas.microsoft.com/office/drawing/2014/main" id="{5B67EA33-49DB-52B6-A291-3B3A5DC23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21DEBE-3E31-59FE-27D2-ACF4F967D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36F63-5488-4587-BBC2-F33C82C8BF3C}" type="slidenum">
              <a:rPr lang="en-US" smtClean="0"/>
              <a:t>‹#›</a:t>
            </a:fld>
            <a:endParaRPr lang="en-US"/>
          </a:p>
        </p:txBody>
      </p:sp>
    </p:spTree>
    <p:extLst>
      <p:ext uri="{BB962C8B-B14F-4D97-AF65-F5344CB8AC3E}">
        <p14:creationId xmlns:p14="http://schemas.microsoft.com/office/powerpoint/2010/main" val="3937169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FEC878E-DB73-CB30-39A8-7DC16ED567BD}"/>
              </a:ext>
            </a:extLst>
          </p:cNvPr>
          <p:cNvSpPr/>
          <p:nvPr/>
        </p:nvSpPr>
        <p:spPr>
          <a:xfrm>
            <a:off x="5148072" y="155448"/>
            <a:ext cx="1600200" cy="62179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ML Ops</a:t>
            </a:r>
          </a:p>
        </p:txBody>
      </p:sp>
      <p:cxnSp>
        <p:nvCxnSpPr>
          <p:cNvPr id="5" name="Straight Connector 4">
            <a:extLst>
              <a:ext uri="{FF2B5EF4-FFF2-40B4-BE49-F238E27FC236}">
                <a16:creationId xmlns:a16="http://schemas.microsoft.com/office/drawing/2014/main" id="{8787081C-6552-2714-3908-B009070AC844}"/>
              </a:ext>
            </a:extLst>
          </p:cNvPr>
          <p:cNvCxnSpPr/>
          <p:nvPr/>
        </p:nvCxnSpPr>
        <p:spPr>
          <a:xfrm>
            <a:off x="4087368" y="1097280"/>
            <a:ext cx="3666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BB709-A3D9-BAF6-A066-8B197DEE1E39}"/>
              </a:ext>
            </a:extLst>
          </p:cNvPr>
          <p:cNvCxnSpPr/>
          <p:nvPr/>
        </p:nvCxnSpPr>
        <p:spPr>
          <a:xfrm>
            <a:off x="4087368" y="1097280"/>
            <a:ext cx="0" cy="40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4CF0B1-8F07-479C-9003-EA6BFC1E2463}"/>
              </a:ext>
            </a:extLst>
          </p:cNvPr>
          <p:cNvCxnSpPr>
            <a:cxnSpLocks/>
          </p:cNvCxnSpPr>
          <p:nvPr/>
        </p:nvCxnSpPr>
        <p:spPr>
          <a:xfrm>
            <a:off x="7754112" y="1097280"/>
            <a:ext cx="0" cy="1154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054DC2-C85D-5350-4252-2F03147ACFD4}"/>
              </a:ext>
            </a:extLst>
          </p:cNvPr>
          <p:cNvSpPr txBox="1"/>
          <p:nvPr/>
        </p:nvSpPr>
        <p:spPr>
          <a:xfrm>
            <a:off x="3155061" y="1506974"/>
            <a:ext cx="1864613" cy="369332"/>
          </a:xfrm>
          <a:prstGeom prst="rect">
            <a:avLst/>
          </a:prstGeom>
          <a:noFill/>
        </p:spPr>
        <p:txBody>
          <a:bodyPr wrap="none" rtlCol="0">
            <a:spAutoFit/>
          </a:bodyPr>
          <a:lstStyle/>
          <a:p>
            <a:r>
              <a:rPr lang="en-US" dirty="0"/>
              <a:t>Machine Learning</a:t>
            </a:r>
          </a:p>
        </p:txBody>
      </p:sp>
      <p:sp>
        <p:nvSpPr>
          <p:cNvPr id="10" name="TextBox 9">
            <a:extLst>
              <a:ext uri="{FF2B5EF4-FFF2-40B4-BE49-F238E27FC236}">
                <a16:creationId xmlns:a16="http://schemas.microsoft.com/office/drawing/2014/main" id="{9EEFE3F0-82AE-229D-1D49-1E2FE03BC8A3}"/>
              </a:ext>
            </a:extLst>
          </p:cNvPr>
          <p:cNvSpPr txBox="1"/>
          <p:nvPr/>
        </p:nvSpPr>
        <p:spPr>
          <a:xfrm>
            <a:off x="7347321" y="2251948"/>
            <a:ext cx="1221360" cy="369332"/>
          </a:xfrm>
          <a:prstGeom prst="rect">
            <a:avLst/>
          </a:prstGeom>
          <a:noFill/>
        </p:spPr>
        <p:txBody>
          <a:bodyPr wrap="none" rtlCol="0">
            <a:spAutoFit/>
          </a:bodyPr>
          <a:lstStyle/>
          <a:p>
            <a:r>
              <a:rPr lang="en-US" dirty="0"/>
              <a:t>Operations</a:t>
            </a:r>
          </a:p>
        </p:txBody>
      </p:sp>
      <p:cxnSp>
        <p:nvCxnSpPr>
          <p:cNvPr id="12" name="Straight Connector 11">
            <a:extLst>
              <a:ext uri="{FF2B5EF4-FFF2-40B4-BE49-F238E27FC236}">
                <a16:creationId xmlns:a16="http://schemas.microsoft.com/office/drawing/2014/main" id="{72951807-727E-DF8C-3D6E-587DC20B67F9}"/>
              </a:ext>
            </a:extLst>
          </p:cNvPr>
          <p:cNvCxnSpPr>
            <a:cxnSpLocks/>
            <a:stCxn id="9" idx="2"/>
          </p:cNvCxnSpPr>
          <p:nvPr/>
        </p:nvCxnSpPr>
        <p:spPr>
          <a:xfrm flipH="1">
            <a:off x="4063135" y="1876306"/>
            <a:ext cx="24233" cy="4762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D55999E-92B2-EA7B-D5BC-F5A9380E51BB}"/>
              </a:ext>
            </a:extLst>
          </p:cNvPr>
          <p:cNvCxnSpPr/>
          <p:nvPr/>
        </p:nvCxnSpPr>
        <p:spPr>
          <a:xfrm>
            <a:off x="4087367" y="2103120"/>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1906394-317F-68D3-C49A-6BFB5E0A8778}"/>
              </a:ext>
            </a:extLst>
          </p:cNvPr>
          <p:cNvSpPr txBox="1"/>
          <p:nvPr/>
        </p:nvSpPr>
        <p:spPr>
          <a:xfrm>
            <a:off x="4352544" y="1949231"/>
            <a:ext cx="1261051" cy="307777"/>
          </a:xfrm>
          <a:prstGeom prst="rect">
            <a:avLst/>
          </a:prstGeom>
          <a:noFill/>
        </p:spPr>
        <p:txBody>
          <a:bodyPr wrap="none" rtlCol="0">
            <a:spAutoFit/>
          </a:bodyPr>
          <a:lstStyle/>
          <a:p>
            <a:r>
              <a:rPr lang="en-US" sz="1400" dirty="0"/>
              <a:t>Data gathering</a:t>
            </a:r>
          </a:p>
        </p:txBody>
      </p:sp>
      <p:cxnSp>
        <p:nvCxnSpPr>
          <p:cNvPr id="16" name="Straight Arrow Connector 15">
            <a:extLst>
              <a:ext uri="{FF2B5EF4-FFF2-40B4-BE49-F238E27FC236}">
                <a16:creationId xmlns:a16="http://schemas.microsoft.com/office/drawing/2014/main" id="{2DE83224-B23F-18D1-5247-18B4F4D0DED0}"/>
              </a:ext>
            </a:extLst>
          </p:cNvPr>
          <p:cNvCxnSpPr/>
          <p:nvPr/>
        </p:nvCxnSpPr>
        <p:spPr>
          <a:xfrm>
            <a:off x="4087366" y="2621280"/>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3119780-4244-CDDD-64ED-C8BA283D0804}"/>
              </a:ext>
            </a:extLst>
          </p:cNvPr>
          <p:cNvSpPr txBox="1"/>
          <p:nvPr/>
        </p:nvSpPr>
        <p:spPr>
          <a:xfrm>
            <a:off x="4352543" y="2483822"/>
            <a:ext cx="1174681" cy="307777"/>
          </a:xfrm>
          <a:prstGeom prst="rect">
            <a:avLst/>
          </a:prstGeom>
          <a:noFill/>
        </p:spPr>
        <p:txBody>
          <a:bodyPr wrap="none" rtlCol="0">
            <a:spAutoFit/>
          </a:bodyPr>
          <a:lstStyle/>
          <a:p>
            <a:r>
              <a:rPr lang="en-US" sz="1400" dirty="0"/>
              <a:t>Data cleaning</a:t>
            </a:r>
          </a:p>
        </p:txBody>
      </p:sp>
      <p:cxnSp>
        <p:nvCxnSpPr>
          <p:cNvPr id="18" name="Straight Arrow Connector 17">
            <a:extLst>
              <a:ext uri="{FF2B5EF4-FFF2-40B4-BE49-F238E27FC236}">
                <a16:creationId xmlns:a16="http://schemas.microsoft.com/office/drawing/2014/main" id="{FDC194DF-52DA-2F59-B2B1-0DC17BF3BF97}"/>
              </a:ext>
            </a:extLst>
          </p:cNvPr>
          <p:cNvCxnSpPr/>
          <p:nvPr/>
        </p:nvCxnSpPr>
        <p:spPr>
          <a:xfrm>
            <a:off x="4087366" y="3203448"/>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16705E-C660-4F11-C856-E5692F42FBE7}"/>
              </a:ext>
            </a:extLst>
          </p:cNvPr>
          <p:cNvSpPr txBox="1"/>
          <p:nvPr/>
        </p:nvSpPr>
        <p:spPr>
          <a:xfrm>
            <a:off x="4376773" y="3049559"/>
            <a:ext cx="485005" cy="307777"/>
          </a:xfrm>
          <a:prstGeom prst="rect">
            <a:avLst/>
          </a:prstGeom>
          <a:noFill/>
        </p:spPr>
        <p:txBody>
          <a:bodyPr wrap="none" rtlCol="0">
            <a:spAutoFit/>
          </a:bodyPr>
          <a:lstStyle/>
          <a:p>
            <a:r>
              <a:rPr lang="en-US" sz="1400" dirty="0"/>
              <a:t>EDA</a:t>
            </a:r>
          </a:p>
        </p:txBody>
      </p:sp>
      <p:cxnSp>
        <p:nvCxnSpPr>
          <p:cNvPr id="20" name="Straight Arrow Connector 19">
            <a:extLst>
              <a:ext uri="{FF2B5EF4-FFF2-40B4-BE49-F238E27FC236}">
                <a16:creationId xmlns:a16="http://schemas.microsoft.com/office/drawing/2014/main" id="{F1F58B13-8980-E12F-F682-A98B413B4D29}"/>
              </a:ext>
            </a:extLst>
          </p:cNvPr>
          <p:cNvCxnSpPr/>
          <p:nvPr/>
        </p:nvCxnSpPr>
        <p:spPr>
          <a:xfrm>
            <a:off x="4087365" y="3730752"/>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322A43C-8D61-A8F1-F0E5-C238BDE4CCFB}"/>
              </a:ext>
            </a:extLst>
          </p:cNvPr>
          <p:cNvSpPr txBox="1"/>
          <p:nvPr/>
        </p:nvSpPr>
        <p:spPr>
          <a:xfrm>
            <a:off x="4376772" y="3604665"/>
            <a:ext cx="1651158" cy="307777"/>
          </a:xfrm>
          <a:prstGeom prst="rect">
            <a:avLst/>
          </a:prstGeom>
          <a:noFill/>
        </p:spPr>
        <p:txBody>
          <a:bodyPr wrap="none" rtlCol="0">
            <a:spAutoFit/>
          </a:bodyPr>
          <a:lstStyle/>
          <a:p>
            <a:r>
              <a:rPr lang="en-US" sz="1400" dirty="0"/>
              <a:t>Feature Engineering</a:t>
            </a:r>
          </a:p>
        </p:txBody>
      </p:sp>
      <p:cxnSp>
        <p:nvCxnSpPr>
          <p:cNvPr id="23" name="Straight Arrow Connector 22">
            <a:extLst>
              <a:ext uri="{FF2B5EF4-FFF2-40B4-BE49-F238E27FC236}">
                <a16:creationId xmlns:a16="http://schemas.microsoft.com/office/drawing/2014/main" id="{46E53796-AF14-ECDA-C1BA-AFFD5559DC9A}"/>
              </a:ext>
            </a:extLst>
          </p:cNvPr>
          <p:cNvCxnSpPr/>
          <p:nvPr/>
        </p:nvCxnSpPr>
        <p:spPr>
          <a:xfrm>
            <a:off x="4075250" y="4422648"/>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5BFA78-06E5-BB77-BF3A-6B4AB8801678}"/>
              </a:ext>
            </a:extLst>
          </p:cNvPr>
          <p:cNvSpPr txBox="1"/>
          <p:nvPr/>
        </p:nvSpPr>
        <p:spPr>
          <a:xfrm>
            <a:off x="4389596" y="4268759"/>
            <a:ext cx="1279133" cy="307777"/>
          </a:xfrm>
          <a:prstGeom prst="rect">
            <a:avLst/>
          </a:prstGeom>
          <a:noFill/>
        </p:spPr>
        <p:txBody>
          <a:bodyPr wrap="none" rtlCol="0">
            <a:spAutoFit/>
          </a:bodyPr>
          <a:lstStyle/>
          <a:p>
            <a:r>
              <a:rPr lang="en-US" sz="1400" dirty="0"/>
              <a:t>Model Training</a:t>
            </a:r>
          </a:p>
        </p:txBody>
      </p:sp>
      <p:cxnSp>
        <p:nvCxnSpPr>
          <p:cNvPr id="25" name="Straight Arrow Connector 24">
            <a:extLst>
              <a:ext uri="{FF2B5EF4-FFF2-40B4-BE49-F238E27FC236}">
                <a16:creationId xmlns:a16="http://schemas.microsoft.com/office/drawing/2014/main" id="{7056F49D-929F-7E8F-ACDA-8C6D07365779}"/>
              </a:ext>
            </a:extLst>
          </p:cNvPr>
          <p:cNvCxnSpPr/>
          <p:nvPr/>
        </p:nvCxnSpPr>
        <p:spPr>
          <a:xfrm>
            <a:off x="4063135" y="5077967"/>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BAE59C2-58FD-5F6C-7E64-EF529E0DBBF3}"/>
              </a:ext>
            </a:extLst>
          </p:cNvPr>
          <p:cNvSpPr txBox="1"/>
          <p:nvPr/>
        </p:nvSpPr>
        <p:spPr>
          <a:xfrm>
            <a:off x="4367990" y="4924079"/>
            <a:ext cx="1461747" cy="307777"/>
          </a:xfrm>
          <a:prstGeom prst="rect">
            <a:avLst/>
          </a:prstGeom>
          <a:noFill/>
        </p:spPr>
        <p:txBody>
          <a:bodyPr wrap="none" rtlCol="0">
            <a:spAutoFit/>
          </a:bodyPr>
          <a:lstStyle/>
          <a:p>
            <a:r>
              <a:rPr lang="en-US" sz="1400" dirty="0"/>
              <a:t>Model Evaluation</a:t>
            </a:r>
          </a:p>
        </p:txBody>
      </p:sp>
      <p:sp>
        <p:nvSpPr>
          <p:cNvPr id="27" name="TextBox 26">
            <a:extLst>
              <a:ext uri="{FF2B5EF4-FFF2-40B4-BE49-F238E27FC236}">
                <a16:creationId xmlns:a16="http://schemas.microsoft.com/office/drawing/2014/main" id="{D3E6AC91-8B05-14C9-957D-CC20D7D95EBF}"/>
              </a:ext>
            </a:extLst>
          </p:cNvPr>
          <p:cNvSpPr txBox="1"/>
          <p:nvPr/>
        </p:nvSpPr>
        <p:spPr>
          <a:xfrm>
            <a:off x="5829737" y="1272201"/>
            <a:ext cx="604667" cy="707886"/>
          </a:xfrm>
          <a:prstGeom prst="rect">
            <a:avLst/>
          </a:prstGeom>
          <a:noFill/>
        </p:spPr>
        <p:txBody>
          <a:bodyPr wrap="square" rtlCol="0">
            <a:spAutoFit/>
          </a:bodyPr>
          <a:lstStyle/>
          <a:p>
            <a:r>
              <a:rPr lang="en-US" sz="4000" dirty="0"/>
              <a:t>+</a:t>
            </a:r>
          </a:p>
        </p:txBody>
      </p:sp>
      <p:cxnSp>
        <p:nvCxnSpPr>
          <p:cNvPr id="29" name="Straight Arrow Connector 28">
            <a:extLst>
              <a:ext uri="{FF2B5EF4-FFF2-40B4-BE49-F238E27FC236}">
                <a16:creationId xmlns:a16="http://schemas.microsoft.com/office/drawing/2014/main" id="{191BA6AD-5B97-FD27-7932-174A8BF67029}"/>
              </a:ext>
            </a:extLst>
          </p:cNvPr>
          <p:cNvCxnSpPr/>
          <p:nvPr/>
        </p:nvCxnSpPr>
        <p:spPr>
          <a:xfrm>
            <a:off x="4067858" y="5788151"/>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8AC7D02-8AE3-EF5D-380A-32840163811E}"/>
              </a:ext>
            </a:extLst>
          </p:cNvPr>
          <p:cNvSpPr txBox="1"/>
          <p:nvPr/>
        </p:nvSpPr>
        <p:spPr>
          <a:xfrm>
            <a:off x="4348124" y="5634262"/>
            <a:ext cx="697307" cy="307777"/>
          </a:xfrm>
          <a:prstGeom prst="rect">
            <a:avLst/>
          </a:prstGeom>
          <a:noFill/>
        </p:spPr>
        <p:txBody>
          <a:bodyPr wrap="none" rtlCol="0">
            <a:spAutoFit/>
          </a:bodyPr>
          <a:lstStyle/>
          <a:p>
            <a:r>
              <a:rPr lang="en-US" sz="1400" dirty="0"/>
              <a:t>Testing</a:t>
            </a:r>
          </a:p>
        </p:txBody>
      </p:sp>
      <p:cxnSp>
        <p:nvCxnSpPr>
          <p:cNvPr id="31" name="Straight Arrow Connector 30">
            <a:extLst>
              <a:ext uri="{FF2B5EF4-FFF2-40B4-BE49-F238E27FC236}">
                <a16:creationId xmlns:a16="http://schemas.microsoft.com/office/drawing/2014/main" id="{9CA7E9E9-1F2B-81DD-6041-F434F09291C1}"/>
              </a:ext>
            </a:extLst>
          </p:cNvPr>
          <p:cNvCxnSpPr/>
          <p:nvPr/>
        </p:nvCxnSpPr>
        <p:spPr>
          <a:xfrm>
            <a:off x="4062064" y="6385188"/>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51A3C2-9091-F98F-0B14-4AB45C711617}"/>
              </a:ext>
            </a:extLst>
          </p:cNvPr>
          <p:cNvSpPr txBox="1"/>
          <p:nvPr/>
        </p:nvSpPr>
        <p:spPr>
          <a:xfrm>
            <a:off x="4309915" y="6243493"/>
            <a:ext cx="409086" cy="307777"/>
          </a:xfrm>
          <a:prstGeom prst="rect">
            <a:avLst/>
          </a:prstGeom>
          <a:noFill/>
        </p:spPr>
        <p:txBody>
          <a:bodyPr wrap="none" rtlCol="0">
            <a:spAutoFit/>
          </a:bodyPr>
          <a:lstStyle/>
          <a:p>
            <a:r>
              <a:rPr lang="en-US" sz="1400" dirty="0"/>
              <a:t>QA</a:t>
            </a:r>
          </a:p>
        </p:txBody>
      </p:sp>
      <p:cxnSp>
        <p:nvCxnSpPr>
          <p:cNvPr id="36" name="Straight Connector 35">
            <a:extLst>
              <a:ext uri="{FF2B5EF4-FFF2-40B4-BE49-F238E27FC236}">
                <a16:creationId xmlns:a16="http://schemas.microsoft.com/office/drawing/2014/main" id="{B153F3BB-E280-2CD6-419F-DE4D1A1C9EF8}"/>
              </a:ext>
            </a:extLst>
          </p:cNvPr>
          <p:cNvCxnSpPr>
            <a:cxnSpLocks/>
          </p:cNvCxnSpPr>
          <p:nvPr/>
        </p:nvCxnSpPr>
        <p:spPr>
          <a:xfrm>
            <a:off x="9262872" y="2637710"/>
            <a:ext cx="0" cy="2286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C2D5B2F-ED26-D83D-E378-59DDC8326A62}"/>
              </a:ext>
            </a:extLst>
          </p:cNvPr>
          <p:cNvCxnSpPr>
            <a:cxnSpLocks/>
          </p:cNvCxnSpPr>
          <p:nvPr/>
        </p:nvCxnSpPr>
        <p:spPr>
          <a:xfrm flipH="1">
            <a:off x="8906256" y="2889504"/>
            <a:ext cx="35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50D3266-118D-CFA5-6BE0-5439BA42AA3D}"/>
              </a:ext>
            </a:extLst>
          </p:cNvPr>
          <p:cNvSpPr txBox="1"/>
          <p:nvPr/>
        </p:nvSpPr>
        <p:spPr>
          <a:xfrm>
            <a:off x="8177003" y="2741782"/>
            <a:ext cx="783356" cy="307777"/>
          </a:xfrm>
          <a:prstGeom prst="rect">
            <a:avLst/>
          </a:prstGeom>
          <a:noFill/>
        </p:spPr>
        <p:txBody>
          <a:bodyPr wrap="none" rtlCol="0">
            <a:spAutoFit/>
          </a:bodyPr>
          <a:lstStyle/>
          <a:p>
            <a:r>
              <a:rPr lang="en-US" sz="1400" dirty="0"/>
              <a:t>Delivery</a:t>
            </a:r>
          </a:p>
        </p:txBody>
      </p:sp>
      <p:cxnSp>
        <p:nvCxnSpPr>
          <p:cNvPr id="43" name="Straight Arrow Connector 42">
            <a:extLst>
              <a:ext uri="{FF2B5EF4-FFF2-40B4-BE49-F238E27FC236}">
                <a16:creationId xmlns:a16="http://schemas.microsoft.com/office/drawing/2014/main" id="{A40D225D-2EB6-4529-5808-B0A316E0DE12}"/>
              </a:ext>
            </a:extLst>
          </p:cNvPr>
          <p:cNvCxnSpPr>
            <a:cxnSpLocks/>
          </p:cNvCxnSpPr>
          <p:nvPr/>
        </p:nvCxnSpPr>
        <p:spPr>
          <a:xfrm flipH="1">
            <a:off x="8906256" y="3727704"/>
            <a:ext cx="35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E146551-8EB7-F589-EB0E-98160B2A934D}"/>
              </a:ext>
            </a:extLst>
          </p:cNvPr>
          <p:cNvSpPr txBox="1"/>
          <p:nvPr/>
        </p:nvSpPr>
        <p:spPr>
          <a:xfrm>
            <a:off x="7867786" y="3573815"/>
            <a:ext cx="1082925" cy="307777"/>
          </a:xfrm>
          <a:prstGeom prst="rect">
            <a:avLst/>
          </a:prstGeom>
          <a:noFill/>
        </p:spPr>
        <p:txBody>
          <a:bodyPr wrap="none" rtlCol="0">
            <a:spAutoFit/>
          </a:bodyPr>
          <a:lstStyle/>
          <a:p>
            <a:r>
              <a:rPr lang="en-US" sz="1400" dirty="0"/>
              <a:t>Deployment</a:t>
            </a:r>
          </a:p>
        </p:txBody>
      </p:sp>
      <p:cxnSp>
        <p:nvCxnSpPr>
          <p:cNvPr id="45" name="Straight Arrow Connector 44">
            <a:extLst>
              <a:ext uri="{FF2B5EF4-FFF2-40B4-BE49-F238E27FC236}">
                <a16:creationId xmlns:a16="http://schemas.microsoft.com/office/drawing/2014/main" id="{2803C845-6920-BDA0-EE63-0EF5B97E3715}"/>
              </a:ext>
            </a:extLst>
          </p:cNvPr>
          <p:cNvCxnSpPr>
            <a:cxnSpLocks/>
          </p:cNvCxnSpPr>
          <p:nvPr/>
        </p:nvCxnSpPr>
        <p:spPr>
          <a:xfrm flipH="1">
            <a:off x="8906256" y="4693920"/>
            <a:ext cx="35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DC9160D-88C7-19AA-B0BA-C0AACCF323BB}"/>
              </a:ext>
            </a:extLst>
          </p:cNvPr>
          <p:cNvSpPr txBox="1"/>
          <p:nvPr/>
        </p:nvSpPr>
        <p:spPr>
          <a:xfrm>
            <a:off x="6868574" y="4540031"/>
            <a:ext cx="2102692" cy="307777"/>
          </a:xfrm>
          <a:prstGeom prst="rect">
            <a:avLst/>
          </a:prstGeom>
          <a:noFill/>
        </p:spPr>
        <p:txBody>
          <a:bodyPr wrap="none" rtlCol="0">
            <a:spAutoFit/>
          </a:bodyPr>
          <a:lstStyle/>
          <a:p>
            <a:r>
              <a:rPr lang="en-US" sz="1400" dirty="0"/>
              <a:t>Maintenance-Monitoring</a:t>
            </a:r>
          </a:p>
        </p:txBody>
      </p:sp>
      <p:cxnSp>
        <p:nvCxnSpPr>
          <p:cNvPr id="49" name="Connector: Elbow 48">
            <a:extLst>
              <a:ext uri="{FF2B5EF4-FFF2-40B4-BE49-F238E27FC236}">
                <a16:creationId xmlns:a16="http://schemas.microsoft.com/office/drawing/2014/main" id="{F01F64BE-D2D9-D7D2-501C-B062D098911C}"/>
              </a:ext>
            </a:extLst>
          </p:cNvPr>
          <p:cNvCxnSpPr>
            <a:cxnSpLocks/>
            <a:stCxn id="32" idx="3"/>
            <a:endCxn id="42" idx="1"/>
          </p:cNvCxnSpPr>
          <p:nvPr/>
        </p:nvCxnSpPr>
        <p:spPr>
          <a:xfrm flipV="1">
            <a:off x="4719001" y="2895671"/>
            <a:ext cx="3458002" cy="3501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70F1E87-B9A5-207D-D7A7-1A6910D5796B}"/>
              </a:ext>
            </a:extLst>
          </p:cNvPr>
          <p:cNvSpPr txBox="1"/>
          <p:nvPr/>
        </p:nvSpPr>
        <p:spPr>
          <a:xfrm>
            <a:off x="5350722" y="5739153"/>
            <a:ext cx="1329509" cy="646331"/>
          </a:xfrm>
          <a:prstGeom prst="rect">
            <a:avLst/>
          </a:prstGeom>
          <a:noFill/>
        </p:spPr>
        <p:txBody>
          <a:bodyPr wrap="square" rtlCol="0">
            <a:spAutoFit/>
          </a:bodyPr>
          <a:lstStyle/>
          <a:p>
            <a:r>
              <a:rPr lang="en-US" sz="1200" b="1" i="1" dirty="0"/>
              <a:t>Containerize entire project using docker</a:t>
            </a:r>
          </a:p>
        </p:txBody>
      </p:sp>
      <p:sp>
        <p:nvSpPr>
          <p:cNvPr id="60" name="TextBox 59">
            <a:extLst>
              <a:ext uri="{FF2B5EF4-FFF2-40B4-BE49-F238E27FC236}">
                <a16:creationId xmlns:a16="http://schemas.microsoft.com/office/drawing/2014/main" id="{41E1E5FF-B495-C8AB-3706-1A72D31C7601}"/>
              </a:ext>
            </a:extLst>
          </p:cNvPr>
          <p:cNvSpPr txBox="1"/>
          <p:nvPr/>
        </p:nvSpPr>
        <p:spPr>
          <a:xfrm>
            <a:off x="6868574" y="4900957"/>
            <a:ext cx="2367820" cy="646331"/>
          </a:xfrm>
          <a:prstGeom prst="rect">
            <a:avLst/>
          </a:prstGeom>
          <a:noFill/>
        </p:spPr>
        <p:txBody>
          <a:bodyPr wrap="square" rtlCol="0">
            <a:spAutoFit/>
          </a:bodyPr>
          <a:lstStyle/>
          <a:p>
            <a:r>
              <a:rPr lang="en-US" sz="1200" b="1" i="1" dirty="0"/>
              <a:t>ML Ops engineer will maintain the entire pipeline from data gathering to deployment</a:t>
            </a:r>
          </a:p>
        </p:txBody>
      </p:sp>
    </p:spTree>
    <p:extLst>
      <p:ext uri="{BB962C8B-B14F-4D97-AF65-F5344CB8AC3E}">
        <p14:creationId xmlns:p14="http://schemas.microsoft.com/office/powerpoint/2010/main" val="25930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6C8AB88-55FE-8248-3701-509E3F3EE8F6}"/>
              </a:ext>
            </a:extLst>
          </p:cNvPr>
          <p:cNvSpPr/>
          <p:nvPr/>
        </p:nvSpPr>
        <p:spPr>
          <a:xfrm>
            <a:off x="2964180" y="246888"/>
            <a:ext cx="7487412" cy="121615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Continuous Integration/Continuous Delivery/Continuous Deployment/ Continuous Training</a:t>
            </a:r>
          </a:p>
          <a:p>
            <a:pPr algn="ctr"/>
            <a:r>
              <a:rPr lang="en-US" dirty="0"/>
              <a:t> </a:t>
            </a:r>
          </a:p>
          <a:p>
            <a:pPr algn="ctr"/>
            <a:r>
              <a:rPr lang="en-US" dirty="0"/>
              <a:t>CI/CD/CD/CT Pipelines</a:t>
            </a:r>
          </a:p>
        </p:txBody>
      </p:sp>
      <p:sp>
        <p:nvSpPr>
          <p:cNvPr id="3" name="TextBox 2">
            <a:extLst>
              <a:ext uri="{FF2B5EF4-FFF2-40B4-BE49-F238E27FC236}">
                <a16:creationId xmlns:a16="http://schemas.microsoft.com/office/drawing/2014/main" id="{DD49D513-8425-3A6B-16D6-BCF5505757B4}"/>
              </a:ext>
            </a:extLst>
          </p:cNvPr>
          <p:cNvSpPr txBox="1"/>
          <p:nvPr/>
        </p:nvSpPr>
        <p:spPr>
          <a:xfrm>
            <a:off x="434163" y="2048256"/>
            <a:ext cx="11187861" cy="3293209"/>
          </a:xfrm>
          <a:prstGeom prst="rect">
            <a:avLst/>
          </a:prstGeom>
          <a:noFill/>
        </p:spPr>
        <p:txBody>
          <a:bodyPr wrap="square" rtlCol="0">
            <a:spAutoFit/>
          </a:bodyPr>
          <a:lstStyle/>
          <a:p>
            <a:pPr marL="285750" indent="-285750">
              <a:buFontTx/>
              <a:buChar char="-"/>
            </a:pPr>
            <a:r>
              <a:rPr lang="en-US" sz="1600" dirty="0"/>
              <a:t>CI(Continuous Integration): Automatically building and testing code changes frequently to detect issues early, using GitHub action we can set up workflows that trigger builds and tests whenever changes are pushed to the repository. This ensures that the codebase remains stable and that any integration issues are caught promptly, leading to higher quality software and more efficient collaboration.</a:t>
            </a:r>
          </a:p>
          <a:p>
            <a:pPr marL="285750" indent="-285750">
              <a:buFontTx/>
              <a:buChar char="-"/>
            </a:pPr>
            <a:endParaRPr lang="en-US" sz="1600" dirty="0"/>
          </a:p>
          <a:p>
            <a:pPr marL="285750" indent="-285750">
              <a:buFontTx/>
              <a:buChar char="-"/>
            </a:pPr>
            <a:r>
              <a:rPr lang="en-US" sz="1600" dirty="0"/>
              <a:t>CD (Continuous Delivery &amp; Deployment) : As soon as testing is done successfully, deliver and deploy the project using docker</a:t>
            </a:r>
          </a:p>
          <a:p>
            <a:pPr marL="285750" indent="-285750">
              <a:buFontTx/>
              <a:buChar char="-"/>
            </a:pPr>
            <a:endParaRPr lang="en-US" sz="1600" dirty="0"/>
          </a:p>
          <a:p>
            <a:pPr marL="285750" indent="-285750">
              <a:buFontTx/>
              <a:buChar char="-"/>
            </a:pPr>
            <a:r>
              <a:rPr lang="en-US" sz="1600" dirty="0"/>
              <a:t>CT (Continuous Training): retraining models whenever new data is available or code changes occur, ensuring that the model remains up-to-date and accurate.</a:t>
            </a:r>
            <a:br>
              <a:rPr lang="en-US" sz="1600" dirty="0"/>
            </a:br>
            <a:endParaRPr lang="en-US" sz="1600" dirty="0"/>
          </a:p>
          <a:p>
            <a:r>
              <a:rPr lang="en-US" sz="1600" dirty="0"/>
              <a:t>	- DVC: Use DVC to track datasets. When new data is pushed to the repository, it can trigger the CI/CD pipeline.</a:t>
            </a:r>
          </a:p>
          <a:p>
            <a:r>
              <a:rPr lang="en-US" sz="1600" dirty="0"/>
              <a:t>	- </a:t>
            </a:r>
            <a:r>
              <a:rPr lang="en-US" sz="1600" dirty="0" err="1"/>
              <a:t>MLFlow</a:t>
            </a:r>
            <a:r>
              <a:rPr lang="en-US" sz="1600" dirty="0"/>
              <a:t>: Log models and their parameters, metrics, and artifacts.</a:t>
            </a:r>
          </a:p>
          <a:p>
            <a:r>
              <a:rPr lang="en-US" sz="1600" dirty="0"/>
              <a:t>	- Airflow: Schedule the retraining process.</a:t>
            </a:r>
          </a:p>
        </p:txBody>
      </p:sp>
    </p:spTree>
    <p:extLst>
      <p:ext uri="{BB962C8B-B14F-4D97-AF65-F5344CB8AC3E}">
        <p14:creationId xmlns:p14="http://schemas.microsoft.com/office/powerpoint/2010/main" val="396004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7C7E0A2-D834-2F24-4E65-196F11BFD7B0}"/>
              </a:ext>
            </a:extLst>
          </p:cNvPr>
          <p:cNvSpPr/>
          <p:nvPr/>
        </p:nvSpPr>
        <p:spPr>
          <a:xfrm>
            <a:off x="4866132" y="201168"/>
            <a:ext cx="2459736" cy="62179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GitHub Setup of the Project</a:t>
            </a:r>
          </a:p>
        </p:txBody>
      </p:sp>
      <p:sp>
        <p:nvSpPr>
          <p:cNvPr id="4" name="Rectangle 3">
            <a:extLst>
              <a:ext uri="{FF2B5EF4-FFF2-40B4-BE49-F238E27FC236}">
                <a16:creationId xmlns:a16="http://schemas.microsoft.com/office/drawing/2014/main" id="{70DA0AC5-B2E1-778C-B445-A5D0265DDFAB}"/>
              </a:ext>
            </a:extLst>
          </p:cNvPr>
          <p:cNvSpPr/>
          <p:nvPr/>
        </p:nvSpPr>
        <p:spPr>
          <a:xfrm>
            <a:off x="295656" y="1335024"/>
            <a:ext cx="11600688" cy="52578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marL="342900" indent="-342900">
              <a:buAutoNum type="arabicPeriod"/>
            </a:pPr>
            <a:r>
              <a:rPr lang="en-US" dirty="0"/>
              <a:t>Create a GitHub repo &amp; Clone it in local system: git clone &lt;repo </a:t>
            </a:r>
            <a:r>
              <a:rPr lang="en-US" dirty="0" err="1"/>
              <a:t>url</a:t>
            </a:r>
            <a:r>
              <a:rPr lang="en-US" dirty="0"/>
              <a:t>&gt;</a:t>
            </a:r>
          </a:p>
          <a:p>
            <a:pPr marL="342900" indent="-342900">
              <a:buAutoNum type="arabicPeriod"/>
            </a:pPr>
            <a:r>
              <a:rPr lang="en-US" dirty="0"/>
              <a:t>Create file and folder structure using template.py</a:t>
            </a:r>
          </a:p>
          <a:p>
            <a:pPr marL="342900" indent="-342900">
              <a:buAutoNum type="arabicPeriod"/>
            </a:pPr>
            <a:r>
              <a:rPr lang="en-US" dirty="0"/>
              <a:t>Above can be done by creating a </a:t>
            </a:r>
            <a:r>
              <a:rPr lang="en-US" dirty="0" err="1"/>
              <a:t>github</a:t>
            </a:r>
            <a:r>
              <a:rPr lang="en-US" dirty="0"/>
              <a:t> repo using template repo in </a:t>
            </a:r>
            <a:r>
              <a:rPr lang="en-US" dirty="0" err="1"/>
              <a:t>github</a:t>
            </a:r>
            <a:endParaRPr lang="en-US" dirty="0"/>
          </a:p>
          <a:p>
            <a:r>
              <a:rPr lang="en-US" dirty="0"/>
              <a:t>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pic>
        <p:nvPicPr>
          <p:cNvPr id="5" name="Picture 4">
            <a:extLst>
              <a:ext uri="{FF2B5EF4-FFF2-40B4-BE49-F238E27FC236}">
                <a16:creationId xmlns:a16="http://schemas.microsoft.com/office/drawing/2014/main" id="{E7E0292E-235E-A248-2173-2C5C3F5ABAD4}"/>
              </a:ext>
            </a:extLst>
          </p:cNvPr>
          <p:cNvPicPr>
            <a:picLocks noChangeAspect="1"/>
          </p:cNvPicPr>
          <p:nvPr/>
        </p:nvPicPr>
        <p:blipFill>
          <a:blip r:embed="rId2"/>
          <a:stretch>
            <a:fillRect/>
          </a:stretch>
        </p:blipFill>
        <p:spPr>
          <a:xfrm>
            <a:off x="684005" y="2267712"/>
            <a:ext cx="4258597" cy="4261104"/>
          </a:xfrm>
          <a:prstGeom prst="rect">
            <a:avLst/>
          </a:prstGeom>
        </p:spPr>
      </p:pic>
      <p:cxnSp>
        <p:nvCxnSpPr>
          <p:cNvPr id="9" name="Straight Arrow Connector 8">
            <a:extLst>
              <a:ext uri="{FF2B5EF4-FFF2-40B4-BE49-F238E27FC236}">
                <a16:creationId xmlns:a16="http://schemas.microsoft.com/office/drawing/2014/main" id="{EF91BFDF-D2F0-C66D-BA95-6F2A2B6C522C}"/>
              </a:ext>
            </a:extLst>
          </p:cNvPr>
          <p:cNvCxnSpPr/>
          <p:nvPr/>
        </p:nvCxnSpPr>
        <p:spPr>
          <a:xfrm>
            <a:off x="2258568" y="2395728"/>
            <a:ext cx="306324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B4EBBF33-3FD3-3BF9-54E1-0933AE221120}"/>
              </a:ext>
            </a:extLst>
          </p:cNvPr>
          <p:cNvSpPr/>
          <p:nvPr/>
        </p:nvSpPr>
        <p:spPr>
          <a:xfrm>
            <a:off x="5405899" y="2290571"/>
            <a:ext cx="1843502" cy="269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CI/CD Configuration</a:t>
            </a:r>
          </a:p>
        </p:txBody>
      </p:sp>
      <p:cxnSp>
        <p:nvCxnSpPr>
          <p:cNvPr id="11" name="Straight Arrow Connector 10">
            <a:extLst>
              <a:ext uri="{FF2B5EF4-FFF2-40B4-BE49-F238E27FC236}">
                <a16:creationId xmlns:a16="http://schemas.microsoft.com/office/drawing/2014/main" id="{4BB40FD1-6075-F14A-56E5-569F85B8B5A6}"/>
              </a:ext>
            </a:extLst>
          </p:cNvPr>
          <p:cNvCxnSpPr>
            <a:cxnSpLocks/>
          </p:cNvCxnSpPr>
          <p:nvPr/>
        </p:nvCxnSpPr>
        <p:spPr>
          <a:xfrm flipV="1">
            <a:off x="2258568" y="2787369"/>
            <a:ext cx="3063240" cy="1082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5046D1C1-C3FD-DFEE-DB9C-6A26014BE618}"/>
              </a:ext>
            </a:extLst>
          </p:cNvPr>
          <p:cNvSpPr/>
          <p:nvPr/>
        </p:nvSpPr>
        <p:spPr>
          <a:xfrm>
            <a:off x="5405897" y="2652518"/>
            <a:ext cx="2750551" cy="269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ML Development/experiments</a:t>
            </a:r>
          </a:p>
        </p:txBody>
      </p:sp>
      <p:cxnSp>
        <p:nvCxnSpPr>
          <p:cNvPr id="13" name="Straight Arrow Connector 12">
            <a:extLst>
              <a:ext uri="{FF2B5EF4-FFF2-40B4-BE49-F238E27FC236}">
                <a16:creationId xmlns:a16="http://schemas.microsoft.com/office/drawing/2014/main" id="{C1FDF61D-73A9-BBC9-2729-A0C7B593C1DE}"/>
              </a:ext>
            </a:extLst>
          </p:cNvPr>
          <p:cNvCxnSpPr>
            <a:cxnSpLocks/>
          </p:cNvCxnSpPr>
          <p:nvPr/>
        </p:nvCxnSpPr>
        <p:spPr>
          <a:xfrm flipV="1">
            <a:off x="1999488" y="3157721"/>
            <a:ext cx="3331463" cy="914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21E98646-8D5B-660C-B7BB-429684A9473A}"/>
              </a:ext>
            </a:extLst>
          </p:cNvPr>
          <p:cNvSpPr/>
          <p:nvPr/>
        </p:nvSpPr>
        <p:spPr>
          <a:xfrm>
            <a:off x="5405897" y="3022872"/>
            <a:ext cx="5420599" cy="269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data ingestion, transformation, model trainer, model evaluation</a:t>
            </a:r>
          </a:p>
        </p:txBody>
      </p:sp>
      <p:cxnSp>
        <p:nvCxnSpPr>
          <p:cNvPr id="16" name="Straight Arrow Connector 15">
            <a:extLst>
              <a:ext uri="{FF2B5EF4-FFF2-40B4-BE49-F238E27FC236}">
                <a16:creationId xmlns:a16="http://schemas.microsoft.com/office/drawing/2014/main" id="{2BD192A3-4B59-16BA-7018-1CDB03910390}"/>
              </a:ext>
            </a:extLst>
          </p:cNvPr>
          <p:cNvCxnSpPr>
            <a:cxnSpLocks/>
          </p:cNvCxnSpPr>
          <p:nvPr/>
        </p:nvCxnSpPr>
        <p:spPr>
          <a:xfrm>
            <a:off x="1828800" y="3395472"/>
            <a:ext cx="3502151" cy="1325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Rectangle 20">
            <a:extLst>
              <a:ext uri="{FF2B5EF4-FFF2-40B4-BE49-F238E27FC236}">
                <a16:creationId xmlns:a16="http://schemas.microsoft.com/office/drawing/2014/main" id="{C38E738A-D1F0-9127-E3E4-36B7782FB5A7}"/>
              </a:ext>
            </a:extLst>
          </p:cNvPr>
          <p:cNvSpPr/>
          <p:nvPr/>
        </p:nvSpPr>
        <p:spPr>
          <a:xfrm>
            <a:off x="5405897" y="3393221"/>
            <a:ext cx="1689847"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Custom exception</a:t>
            </a:r>
          </a:p>
        </p:txBody>
      </p:sp>
      <p:cxnSp>
        <p:nvCxnSpPr>
          <p:cNvPr id="22" name="Straight Arrow Connector 21">
            <a:extLst>
              <a:ext uri="{FF2B5EF4-FFF2-40B4-BE49-F238E27FC236}">
                <a16:creationId xmlns:a16="http://schemas.microsoft.com/office/drawing/2014/main" id="{D8C0FB63-58C4-C39F-8C3A-A149702624DD}"/>
              </a:ext>
            </a:extLst>
          </p:cNvPr>
          <p:cNvCxnSpPr>
            <a:cxnSpLocks/>
          </p:cNvCxnSpPr>
          <p:nvPr/>
        </p:nvCxnSpPr>
        <p:spPr>
          <a:xfrm>
            <a:off x="1676670" y="3555489"/>
            <a:ext cx="3691754" cy="2484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Rectangle 28">
            <a:extLst>
              <a:ext uri="{FF2B5EF4-FFF2-40B4-BE49-F238E27FC236}">
                <a16:creationId xmlns:a16="http://schemas.microsoft.com/office/drawing/2014/main" id="{1F1817BC-FAF1-8B44-5124-E6525E40022D}"/>
              </a:ext>
            </a:extLst>
          </p:cNvPr>
          <p:cNvSpPr/>
          <p:nvPr/>
        </p:nvSpPr>
        <p:spPr>
          <a:xfrm>
            <a:off x="5405897" y="3680428"/>
            <a:ext cx="882309"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logging</a:t>
            </a:r>
          </a:p>
        </p:txBody>
      </p:sp>
      <p:cxnSp>
        <p:nvCxnSpPr>
          <p:cNvPr id="30" name="Straight Arrow Connector 29">
            <a:extLst>
              <a:ext uri="{FF2B5EF4-FFF2-40B4-BE49-F238E27FC236}">
                <a16:creationId xmlns:a16="http://schemas.microsoft.com/office/drawing/2014/main" id="{FFF0F1ED-FABE-0099-B4A7-8691266A9EA5}"/>
              </a:ext>
            </a:extLst>
          </p:cNvPr>
          <p:cNvCxnSpPr>
            <a:cxnSpLocks/>
          </p:cNvCxnSpPr>
          <p:nvPr/>
        </p:nvCxnSpPr>
        <p:spPr>
          <a:xfrm>
            <a:off x="1733998" y="3744670"/>
            <a:ext cx="3634426" cy="3587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4D0FDF2F-3666-0C0B-64BF-C45D89C763B3}"/>
              </a:ext>
            </a:extLst>
          </p:cNvPr>
          <p:cNvSpPr/>
          <p:nvPr/>
        </p:nvSpPr>
        <p:spPr>
          <a:xfrm>
            <a:off x="5405896" y="4042315"/>
            <a:ext cx="2329928"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Training &amp; prediction pipeline</a:t>
            </a:r>
          </a:p>
        </p:txBody>
      </p:sp>
      <p:cxnSp>
        <p:nvCxnSpPr>
          <p:cNvPr id="33" name="Straight Arrow Connector 32">
            <a:extLst>
              <a:ext uri="{FF2B5EF4-FFF2-40B4-BE49-F238E27FC236}">
                <a16:creationId xmlns:a16="http://schemas.microsoft.com/office/drawing/2014/main" id="{D13B0BB5-2A87-F254-3031-E8981163A32A}"/>
              </a:ext>
            </a:extLst>
          </p:cNvPr>
          <p:cNvCxnSpPr>
            <a:cxnSpLocks/>
          </p:cNvCxnSpPr>
          <p:nvPr/>
        </p:nvCxnSpPr>
        <p:spPr>
          <a:xfrm>
            <a:off x="1521087" y="3924028"/>
            <a:ext cx="3847337" cy="5082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EEDA2328-18CB-3F8F-DFAB-2DA064B1AED7}"/>
              </a:ext>
            </a:extLst>
          </p:cNvPr>
          <p:cNvSpPr/>
          <p:nvPr/>
        </p:nvSpPr>
        <p:spPr>
          <a:xfrm>
            <a:off x="5401952" y="4359085"/>
            <a:ext cx="2329928"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Common utility functions</a:t>
            </a:r>
          </a:p>
        </p:txBody>
      </p:sp>
      <p:cxnSp>
        <p:nvCxnSpPr>
          <p:cNvPr id="36" name="Straight Arrow Connector 35">
            <a:extLst>
              <a:ext uri="{FF2B5EF4-FFF2-40B4-BE49-F238E27FC236}">
                <a16:creationId xmlns:a16="http://schemas.microsoft.com/office/drawing/2014/main" id="{CF9EBF16-9910-C364-27C5-F45D9EE303B7}"/>
              </a:ext>
            </a:extLst>
          </p:cNvPr>
          <p:cNvCxnSpPr>
            <a:cxnSpLocks/>
          </p:cNvCxnSpPr>
          <p:nvPr/>
        </p:nvCxnSpPr>
        <p:spPr>
          <a:xfrm>
            <a:off x="1483614" y="4229170"/>
            <a:ext cx="3884810" cy="5866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Rectangle 37">
            <a:extLst>
              <a:ext uri="{FF2B5EF4-FFF2-40B4-BE49-F238E27FC236}">
                <a16:creationId xmlns:a16="http://schemas.microsoft.com/office/drawing/2014/main" id="{178EB214-E734-2BFC-2536-18DBD318181B}"/>
              </a:ext>
            </a:extLst>
          </p:cNvPr>
          <p:cNvSpPr/>
          <p:nvPr/>
        </p:nvSpPr>
        <p:spPr>
          <a:xfrm>
            <a:off x="5400518" y="4713271"/>
            <a:ext cx="2329928"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Unit/Integration testing</a:t>
            </a:r>
          </a:p>
        </p:txBody>
      </p:sp>
      <p:cxnSp>
        <p:nvCxnSpPr>
          <p:cNvPr id="39" name="Straight Arrow Connector 38">
            <a:extLst>
              <a:ext uri="{FF2B5EF4-FFF2-40B4-BE49-F238E27FC236}">
                <a16:creationId xmlns:a16="http://schemas.microsoft.com/office/drawing/2014/main" id="{75024EF5-4347-9584-7623-204E9F06E445}"/>
              </a:ext>
            </a:extLst>
          </p:cNvPr>
          <p:cNvCxnSpPr>
            <a:cxnSpLocks/>
          </p:cNvCxnSpPr>
          <p:nvPr/>
        </p:nvCxnSpPr>
        <p:spPr>
          <a:xfrm>
            <a:off x="1733998" y="4408529"/>
            <a:ext cx="3596953" cy="7110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1" name="Rectangle 40">
            <a:extLst>
              <a:ext uri="{FF2B5EF4-FFF2-40B4-BE49-F238E27FC236}">
                <a16:creationId xmlns:a16="http://schemas.microsoft.com/office/drawing/2014/main" id="{3A665DB7-008B-DDDA-A8FD-512617813189}"/>
              </a:ext>
            </a:extLst>
          </p:cNvPr>
          <p:cNvSpPr/>
          <p:nvPr/>
        </p:nvSpPr>
        <p:spPr>
          <a:xfrm>
            <a:off x="5400518" y="5026853"/>
            <a:ext cx="3652042"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Ignore files/folders to be pushed in </a:t>
            </a:r>
            <a:r>
              <a:rPr lang="en-US" sz="1400" dirty="0" err="1"/>
              <a:t>github</a:t>
            </a:r>
            <a:r>
              <a:rPr lang="en-US" sz="1400" dirty="0"/>
              <a:t> repo</a:t>
            </a:r>
          </a:p>
        </p:txBody>
      </p:sp>
    </p:spTree>
    <p:extLst>
      <p:ext uri="{BB962C8B-B14F-4D97-AF65-F5344CB8AC3E}">
        <p14:creationId xmlns:p14="http://schemas.microsoft.com/office/powerpoint/2010/main" val="74339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4E09BE5-18AD-4BE9-2EBE-ECAD9B794C91}"/>
              </a:ext>
            </a:extLst>
          </p:cNvPr>
          <p:cNvSpPr/>
          <p:nvPr/>
        </p:nvSpPr>
        <p:spPr>
          <a:xfrm>
            <a:off x="3553968" y="109728"/>
            <a:ext cx="5084064" cy="4937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Micro Project: Deploy Python Package (CI Concepts)</a:t>
            </a:r>
          </a:p>
        </p:txBody>
      </p:sp>
      <p:sp>
        <p:nvSpPr>
          <p:cNvPr id="4" name="TextBox 3">
            <a:extLst>
              <a:ext uri="{FF2B5EF4-FFF2-40B4-BE49-F238E27FC236}">
                <a16:creationId xmlns:a16="http://schemas.microsoft.com/office/drawing/2014/main" id="{A670C0AA-8C3C-838D-F7E2-9E0B57F6F1F1}"/>
              </a:ext>
            </a:extLst>
          </p:cNvPr>
          <p:cNvSpPr txBox="1"/>
          <p:nvPr/>
        </p:nvSpPr>
        <p:spPr>
          <a:xfrm>
            <a:off x="429768" y="1380744"/>
            <a:ext cx="11223778" cy="3416320"/>
          </a:xfrm>
          <a:prstGeom prst="rect">
            <a:avLst/>
          </a:prstGeom>
          <a:noFill/>
        </p:spPr>
        <p:txBody>
          <a:bodyPr wrap="none" rtlCol="0">
            <a:spAutoFit/>
          </a:bodyPr>
          <a:lstStyle/>
          <a:p>
            <a:pPr marL="285750" indent="-285750">
              <a:buFontTx/>
              <a:buChar char="-"/>
            </a:pPr>
            <a:r>
              <a:rPr lang="en-US" dirty="0"/>
              <a:t>We will create a unified python package to perform CRUD operations which will be hosted on </a:t>
            </a:r>
            <a:r>
              <a:rPr lang="en-US" dirty="0" err="1"/>
              <a:t>github</a:t>
            </a:r>
            <a:r>
              <a:rPr lang="en-US" dirty="0"/>
              <a:t> &amp; released on</a:t>
            </a:r>
          </a:p>
          <a:p>
            <a:r>
              <a:rPr lang="en-US" dirty="0"/>
              <a:t>      </a:t>
            </a:r>
            <a:r>
              <a:rPr lang="en-US" dirty="0" err="1"/>
              <a:t>pypi</a:t>
            </a:r>
            <a:r>
              <a:rPr lang="en-US" dirty="0"/>
              <a:t> repo so that people can pip install and use it in their code</a:t>
            </a:r>
          </a:p>
          <a:p>
            <a:endParaRPr lang="en-US" dirty="0"/>
          </a:p>
          <a:p>
            <a:pPr marL="285750" indent="-285750">
              <a:buFontTx/>
              <a:buChar char="-"/>
            </a:pPr>
            <a:r>
              <a:rPr lang="en-US" dirty="0" err="1"/>
              <a:t>Mongodb</a:t>
            </a:r>
            <a:r>
              <a:rPr lang="en-US" dirty="0"/>
              <a:t> is a </a:t>
            </a:r>
            <a:r>
              <a:rPr lang="en-US" dirty="0" err="1"/>
              <a:t>nosql</a:t>
            </a:r>
            <a:r>
              <a:rPr lang="en-US" dirty="0"/>
              <a:t> </a:t>
            </a:r>
            <a:r>
              <a:rPr lang="en-US" dirty="0" err="1"/>
              <a:t>dbs</a:t>
            </a:r>
            <a:r>
              <a:rPr lang="en-US" dirty="0"/>
              <a:t> where we save data in dictionary format, we will also include </a:t>
            </a:r>
            <a:r>
              <a:rPr lang="en-US" dirty="0" err="1"/>
              <a:t>cassandra</a:t>
            </a:r>
            <a:r>
              <a:rPr lang="en-US" dirty="0"/>
              <a:t>, </a:t>
            </a:r>
            <a:r>
              <a:rPr lang="en-US" dirty="0" err="1"/>
              <a:t>mysql</a:t>
            </a:r>
            <a:r>
              <a:rPr lang="en-US" dirty="0"/>
              <a:t> </a:t>
            </a:r>
            <a:r>
              <a:rPr lang="en-US" dirty="0" err="1"/>
              <a:t>etc</a:t>
            </a:r>
            <a:endParaRPr lang="en-US" dirty="0"/>
          </a:p>
          <a:p>
            <a:pPr marL="285750" indent="-285750">
              <a:buFontTx/>
              <a:buChar char="-"/>
            </a:pPr>
            <a:endParaRPr lang="en-US" dirty="0"/>
          </a:p>
          <a:p>
            <a:pPr marL="285750" indent="-285750">
              <a:buFontTx/>
              <a:buChar char="-"/>
            </a:pPr>
            <a:r>
              <a:rPr lang="en-US" dirty="0"/>
              <a:t>This package will be able to perform crud operations &amp; connecter for all major </a:t>
            </a:r>
            <a:r>
              <a:rPr lang="en-US" dirty="0" err="1"/>
              <a:t>dbs</a:t>
            </a:r>
            <a:endParaRPr lang="en-US" dirty="0"/>
          </a:p>
          <a:p>
            <a:pPr marL="285750" indent="-285750">
              <a:buFontTx/>
              <a:buChar char="-"/>
            </a:pPr>
            <a:endParaRPr lang="en-US" dirty="0"/>
          </a:p>
          <a:p>
            <a:pPr marL="285750" indent="-285750">
              <a:buFontTx/>
              <a:buChar char="-"/>
            </a:pPr>
            <a:r>
              <a:rPr lang="en-US" dirty="0"/>
              <a:t>Create folder structure using template.py</a:t>
            </a:r>
          </a:p>
          <a:p>
            <a:pPr marL="285750" indent="-285750">
              <a:buFontTx/>
              <a:buChar char="-"/>
            </a:pPr>
            <a:endParaRPr lang="en-US" dirty="0"/>
          </a:p>
          <a:p>
            <a:pPr marL="285750" indent="-285750">
              <a:buFontTx/>
              <a:buChar char="-"/>
            </a:pPr>
            <a:r>
              <a:rPr lang="en-US" dirty="0"/>
              <a:t>Create </a:t>
            </a:r>
            <a:r>
              <a:rPr lang="en-US" dirty="0" err="1"/>
              <a:t>ci.yaml</a:t>
            </a:r>
            <a:r>
              <a:rPr lang="en-US" dirty="0"/>
              <a:t> &amp; python-</a:t>
            </a:r>
            <a:r>
              <a:rPr lang="en-US"/>
              <a:t>publish.yaml</a:t>
            </a:r>
            <a:endParaRPr lang="en-US" dirty="0"/>
          </a:p>
          <a:p>
            <a:pPr marL="285750" indent="-285750">
              <a:buFontTx/>
              <a:buChar char="-"/>
            </a:pPr>
            <a:endParaRPr lang="en-US" dirty="0"/>
          </a:p>
          <a:p>
            <a:pPr marL="285750" indent="-285750">
              <a:buFontTx/>
              <a:buChar char="-"/>
            </a:pPr>
            <a:r>
              <a:rPr lang="en-US" dirty="0"/>
              <a:t>Generate </a:t>
            </a:r>
            <a:r>
              <a:rPr lang="en-US" dirty="0" err="1"/>
              <a:t>pypi</a:t>
            </a:r>
            <a:r>
              <a:rPr lang="en-US" dirty="0"/>
              <a:t> </a:t>
            </a:r>
            <a:r>
              <a:rPr lang="en-US" dirty="0" err="1"/>
              <a:t>api</a:t>
            </a:r>
            <a:r>
              <a:rPr lang="en-US" dirty="0"/>
              <a:t> token &amp; add in </a:t>
            </a:r>
            <a:r>
              <a:rPr lang="en-US" dirty="0" err="1"/>
              <a:t>github</a:t>
            </a:r>
            <a:r>
              <a:rPr lang="en-US" dirty="0"/>
              <a:t> under setting &gt; security &gt; actions &gt; new repository secret</a:t>
            </a:r>
          </a:p>
        </p:txBody>
      </p:sp>
    </p:spTree>
    <p:extLst>
      <p:ext uri="{BB962C8B-B14F-4D97-AF65-F5344CB8AC3E}">
        <p14:creationId xmlns:p14="http://schemas.microsoft.com/office/powerpoint/2010/main" val="1625477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2311</TotalTime>
  <Words>432</Words>
  <Application>Microsoft Office PowerPoint</Application>
  <PresentationFormat>Widescreen</PresentationFormat>
  <Paragraphs>57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Jain, Prashant (Consultant)</dc:creator>
  <cp:lastModifiedBy>Jain, Prashant (Consultant)</cp:lastModifiedBy>
  <cp:revision>61</cp:revision>
  <dcterms:created xsi:type="dcterms:W3CDTF">2024-11-03T07:25:45Z</dcterms:created>
  <dcterms:modified xsi:type="dcterms:W3CDTF">2024-11-05T06:16:02Z</dcterms:modified>
</cp:coreProperties>
</file>