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6D00-DBD8-8518-4F8C-CE5401BEEF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B2690C-1D92-DFF0-907A-07559D00FC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DDBA8B-FC9C-3FB9-27FD-EC0982B6ACC9}"/>
              </a:ext>
            </a:extLst>
          </p:cNvPr>
          <p:cNvSpPr>
            <a:spLocks noGrp="1"/>
          </p:cNvSpPr>
          <p:nvPr>
            <p:ph type="dt" sz="half" idx="10"/>
          </p:nvPr>
        </p:nvSpPr>
        <p:spPr/>
        <p:txBody>
          <a:bodyPr/>
          <a:lstStyle/>
          <a:p>
            <a:fld id="{8340E07E-EE19-4182-A636-F839E11FFF2A}" type="datetimeFigureOut">
              <a:rPr lang="en-US" smtClean="0"/>
              <a:t>11/11/2024</a:t>
            </a:fld>
            <a:endParaRPr lang="en-US"/>
          </a:p>
        </p:txBody>
      </p:sp>
      <p:sp>
        <p:nvSpPr>
          <p:cNvPr id="5" name="Footer Placeholder 4">
            <a:extLst>
              <a:ext uri="{FF2B5EF4-FFF2-40B4-BE49-F238E27FC236}">
                <a16:creationId xmlns:a16="http://schemas.microsoft.com/office/drawing/2014/main" id="{28D13A6B-E2C5-8269-A078-8AFD22A40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E1898-00E0-748E-1124-F44B5770063F}"/>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249277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D166-75D8-DCFC-2AD4-392D480DF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B7E93B-16CA-87FE-DD43-6E319C1A26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1AC42-A274-12D0-5CFF-BAE4312CA079}"/>
              </a:ext>
            </a:extLst>
          </p:cNvPr>
          <p:cNvSpPr>
            <a:spLocks noGrp="1"/>
          </p:cNvSpPr>
          <p:nvPr>
            <p:ph type="dt" sz="half" idx="10"/>
          </p:nvPr>
        </p:nvSpPr>
        <p:spPr/>
        <p:txBody>
          <a:bodyPr/>
          <a:lstStyle/>
          <a:p>
            <a:fld id="{8340E07E-EE19-4182-A636-F839E11FFF2A}" type="datetimeFigureOut">
              <a:rPr lang="en-US" smtClean="0"/>
              <a:t>11/11/2024</a:t>
            </a:fld>
            <a:endParaRPr lang="en-US"/>
          </a:p>
        </p:txBody>
      </p:sp>
      <p:sp>
        <p:nvSpPr>
          <p:cNvPr id="5" name="Footer Placeholder 4">
            <a:extLst>
              <a:ext uri="{FF2B5EF4-FFF2-40B4-BE49-F238E27FC236}">
                <a16:creationId xmlns:a16="http://schemas.microsoft.com/office/drawing/2014/main" id="{7E60A10A-7D73-9B9C-0E7F-42B1BAAAB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E674F-929D-DFFF-18FD-E1CB7AAF8E16}"/>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158950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51A2E9-EF37-3673-40EF-70A90A387E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7F082A-60AC-87BD-7932-827543FFEC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01068-A784-E615-015A-2FC3000B00C9}"/>
              </a:ext>
            </a:extLst>
          </p:cNvPr>
          <p:cNvSpPr>
            <a:spLocks noGrp="1"/>
          </p:cNvSpPr>
          <p:nvPr>
            <p:ph type="dt" sz="half" idx="10"/>
          </p:nvPr>
        </p:nvSpPr>
        <p:spPr/>
        <p:txBody>
          <a:bodyPr/>
          <a:lstStyle/>
          <a:p>
            <a:fld id="{8340E07E-EE19-4182-A636-F839E11FFF2A}" type="datetimeFigureOut">
              <a:rPr lang="en-US" smtClean="0"/>
              <a:t>11/11/2024</a:t>
            </a:fld>
            <a:endParaRPr lang="en-US"/>
          </a:p>
        </p:txBody>
      </p:sp>
      <p:sp>
        <p:nvSpPr>
          <p:cNvPr id="5" name="Footer Placeholder 4">
            <a:extLst>
              <a:ext uri="{FF2B5EF4-FFF2-40B4-BE49-F238E27FC236}">
                <a16:creationId xmlns:a16="http://schemas.microsoft.com/office/drawing/2014/main" id="{9085F82F-9494-3254-8234-A10F86C3C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C54E6-10B8-1968-449A-616E5E97868C}"/>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34263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3B2E-191A-AAE6-CDD4-E54F6007D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052039-807E-FE55-51BB-127042D93F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4A2E6-9F2A-F45C-C0F0-CD2A6E6DF7CD}"/>
              </a:ext>
            </a:extLst>
          </p:cNvPr>
          <p:cNvSpPr>
            <a:spLocks noGrp="1"/>
          </p:cNvSpPr>
          <p:nvPr>
            <p:ph type="dt" sz="half" idx="10"/>
          </p:nvPr>
        </p:nvSpPr>
        <p:spPr/>
        <p:txBody>
          <a:bodyPr/>
          <a:lstStyle/>
          <a:p>
            <a:fld id="{8340E07E-EE19-4182-A636-F839E11FFF2A}" type="datetimeFigureOut">
              <a:rPr lang="en-US" smtClean="0"/>
              <a:t>11/11/2024</a:t>
            </a:fld>
            <a:endParaRPr lang="en-US"/>
          </a:p>
        </p:txBody>
      </p:sp>
      <p:sp>
        <p:nvSpPr>
          <p:cNvPr id="5" name="Footer Placeholder 4">
            <a:extLst>
              <a:ext uri="{FF2B5EF4-FFF2-40B4-BE49-F238E27FC236}">
                <a16:creationId xmlns:a16="http://schemas.microsoft.com/office/drawing/2014/main" id="{1090F237-3A7A-0D04-2F3F-60EAF55AB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64E8B-BA77-C6F8-375F-FE54A7B13F62}"/>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227108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A50C-F04F-4A46-C8A3-15C6D7F5E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3FB0A3-4E56-951F-76C9-AD3FE4B88B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88075A-77A7-473A-E48C-CD9A3F2548A3}"/>
              </a:ext>
            </a:extLst>
          </p:cNvPr>
          <p:cNvSpPr>
            <a:spLocks noGrp="1"/>
          </p:cNvSpPr>
          <p:nvPr>
            <p:ph type="dt" sz="half" idx="10"/>
          </p:nvPr>
        </p:nvSpPr>
        <p:spPr/>
        <p:txBody>
          <a:bodyPr/>
          <a:lstStyle/>
          <a:p>
            <a:fld id="{8340E07E-EE19-4182-A636-F839E11FFF2A}" type="datetimeFigureOut">
              <a:rPr lang="en-US" smtClean="0"/>
              <a:t>11/11/2024</a:t>
            </a:fld>
            <a:endParaRPr lang="en-US"/>
          </a:p>
        </p:txBody>
      </p:sp>
      <p:sp>
        <p:nvSpPr>
          <p:cNvPr id="5" name="Footer Placeholder 4">
            <a:extLst>
              <a:ext uri="{FF2B5EF4-FFF2-40B4-BE49-F238E27FC236}">
                <a16:creationId xmlns:a16="http://schemas.microsoft.com/office/drawing/2014/main" id="{F1998112-1903-93C5-B3D1-90034B903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5B55B-59FA-DE86-6837-589449711FB8}"/>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221469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08CF-D702-A0D1-6E12-1508755A2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560E05-44E0-0AA8-E632-E65DD45744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1DC258-2FA5-ABD9-99D9-8525936ADB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5DECD-36C2-A71D-C4D1-911B17962DE3}"/>
              </a:ext>
            </a:extLst>
          </p:cNvPr>
          <p:cNvSpPr>
            <a:spLocks noGrp="1"/>
          </p:cNvSpPr>
          <p:nvPr>
            <p:ph type="dt" sz="half" idx="10"/>
          </p:nvPr>
        </p:nvSpPr>
        <p:spPr/>
        <p:txBody>
          <a:bodyPr/>
          <a:lstStyle/>
          <a:p>
            <a:fld id="{8340E07E-EE19-4182-A636-F839E11FFF2A}" type="datetimeFigureOut">
              <a:rPr lang="en-US" smtClean="0"/>
              <a:t>11/11/2024</a:t>
            </a:fld>
            <a:endParaRPr lang="en-US"/>
          </a:p>
        </p:txBody>
      </p:sp>
      <p:sp>
        <p:nvSpPr>
          <p:cNvPr id="6" name="Footer Placeholder 5">
            <a:extLst>
              <a:ext uri="{FF2B5EF4-FFF2-40B4-BE49-F238E27FC236}">
                <a16:creationId xmlns:a16="http://schemas.microsoft.com/office/drawing/2014/main" id="{6CE0E69B-76BE-FB6C-57E5-E3A64B0BD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08BAA-19AB-76ED-AC13-2B101D891D8E}"/>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223792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5635-58DF-7472-4A7F-7E2A532FC9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F4CC68-CF50-1E63-1362-F73216444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9E74F-61BB-396F-63C7-37A7E7AEE5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C9A5AD-0574-6EFD-1B58-8D163C008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5C3CF2-D6D5-761D-D49D-F08943E1EE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449EF1-D0BE-6882-D193-BD4ED6EEB74B}"/>
              </a:ext>
            </a:extLst>
          </p:cNvPr>
          <p:cNvSpPr>
            <a:spLocks noGrp="1"/>
          </p:cNvSpPr>
          <p:nvPr>
            <p:ph type="dt" sz="half" idx="10"/>
          </p:nvPr>
        </p:nvSpPr>
        <p:spPr/>
        <p:txBody>
          <a:bodyPr/>
          <a:lstStyle/>
          <a:p>
            <a:fld id="{8340E07E-EE19-4182-A636-F839E11FFF2A}" type="datetimeFigureOut">
              <a:rPr lang="en-US" smtClean="0"/>
              <a:t>11/11/2024</a:t>
            </a:fld>
            <a:endParaRPr lang="en-US"/>
          </a:p>
        </p:txBody>
      </p:sp>
      <p:sp>
        <p:nvSpPr>
          <p:cNvPr id="8" name="Footer Placeholder 7">
            <a:extLst>
              <a:ext uri="{FF2B5EF4-FFF2-40B4-BE49-F238E27FC236}">
                <a16:creationId xmlns:a16="http://schemas.microsoft.com/office/drawing/2014/main" id="{51884EC8-8A82-7650-6C06-9E69690AAD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0F2AF-AA5B-302C-8D2E-D7D8B2889F85}"/>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264994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59E3-A1C2-6B6E-1777-C3849AA53C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F7E576-24A6-9FD6-185D-A9A46867EF31}"/>
              </a:ext>
            </a:extLst>
          </p:cNvPr>
          <p:cNvSpPr>
            <a:spLocks noGrp="1"/>
          </p:cNvSpPr>
          <p:nvPr>
            <p:ph type="dt" sz="half" idx="10"/>
          </p:nvPr>
        </p:nvSpPr>
        <p:spPr/>
        <p:txBody>
          <a:bodyPr/>
          <a:lstStyle/>
          <a:p>
            <a:fld id="{8340E07E-EE19-4182-A636-F839E11FFF2A}" type="datetimeFigureOut">
              <a:rPr lang="en-US" smtClean="0"/>
              <a:t>11/11/2024</a:t>
            </a:fld>
            <a:endParaRPr lang="en-US"/>
          </a:p>
        </p:txBody>
      </p:sp>
      <p:sp>
        <p:nvSpPr>
          <p:cNvPr id="4" name="Footer Placeholder 3">
            <a:extLst>
              <a:ext uri="{FF2B5EF4-FFF2-40B4-BE49-F238E27FC236}">
                <a16:creationId xmlns:a16="http://schemas.microsoft.com/office/drawing/2014/main" id="{776F5817-4F99-BB23-51FD-3974FC16C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0F8D0-B2B8-8BEA-AA19-26F32CF1F435}"/>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1662113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5ACEA3-CDF7-29DF-BA89-24248F217032}"/>
              </a:ext>
            </a:extLst>
          </p:cNvPr>
          <p:cNvSpPr>
            <a:spLocks noGrp="1"/>
          </p:cNvSpPr>
          <p:nvPr>
            <p:ph type="dt" sz="half" idx="10"/>
          </p:nvPr>
        </p:nvSpPr>
        <p:spPr/>
        <p:txBody>
          <a:bodyPr/>
          <a:lstStyle/>
          <a:p>
            <a:fld id="{8340E07E-EE19-4182-A636-F839E11FFF2A}" type="datetimeFigureOut">
              <a:rPr lang="en-US" smtClean="0"/>
              <a:t>11/11/2024</a:t>
            </a:fld>
            <a:endParaRPr lang="en-US"/>
          </a:p>
        </p:txBody>
      </p:sp>
      <p:sp>
        <p:nvSpPr>
          <p:cNvPr id="3" name="Footer Placeholder 2">
            <a:extLst>
              <a:ext uri="{FF2B5EF4-FFF2-40B4-BE49-F238E27FC236}">
                <a16:creationId xmlns:a16="http://schemas.microsoft.com/office/drawing/2014/main" id="{B24592A4-74DF-05D9-1CF3-AEB47E6523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BCB884-A340-4310-B045-F6FDF69B8ACA}"/>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183968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96C2-FA11-D193-0686-856FE9C12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5E6CBA-4D14-FF80-797C-FA5ECE3E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0D57A6-57DE-5A47-ED04-A58C4B9DF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3DDBD-B1A0-7B5B-5573-D0348E3B0395}"/>
              </a:ext>
            </a:extLst>
          </p:cNvPr>
          <p:cNvSpPr>
            <a:spLocks noGrp="1"/>
          </p:cNvSpPr>
          <p:nvPr>
            <p:ph type="dt" sz="half" idx="10"/>
          </p:nvPr>
        </p:nvSpPr>
        <p:spPr/>
        <p:txBody>
          <a:bodyPr/>
          <a:lstStyle/>
          <a:p>
            <a:fld id="{8340E07E-EE19-4182-A636-F839E11FFF2A}" type="datetimeFigureOut">
              <a:rPr lang="en-US" smtClean="0"/>
              <a:t>11/11/2024</a:t>
            </a:fld>
            <a:endParaRPr lang="en-US"/>
          </a:p>
        </p:txBody>
      </p:sp>
      <p:sp>
        <p:nvSpPr>
          <p:cNvPr id="6" name="Footer Placeholder 5">
            <a:extLst>
              <a:ext uri="{FF2B5EF4-FFF2-40B4-BE49-F238E27FC236}">
                <a16:creationId xmlns:a16="http://schemas.microsoft.com/office/drawing/2014/main" id="{D42F2E80-FC4A-1509-9CE7-13213F62B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1B55C-FB61-DFEF-096C-E948E99B8575}"/>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68154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C050-4186-A9FA-7683-44D2CAEAE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8CF566-0873-B37F-71AD-A9F051952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059CE1-64B0-B6F4-99C4-1CB43592F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AA97D-89A1-E0B6-2F5A-78E4B2A3E5E9}"/>
              </a:ext>
            </a:extLst>
          </p:cNvPr>
          <p:cNvSpPr>
            <a:spLocks noGrp="1"/>
          </p:cNvSpPr>
          <p:nvPr>
            <p:ph type="dt" sz="half" idx="10"/>
          </p:nvPr>
        </p:nvSpPr>
        <p:spPr/>
        <p:txBody>
          <a:bodyPr/>
          <a:lstStyle/>
          <a:p>
            <a:fld id="{8340E07E-EE19-4182-A636-F839E11FFF2A}" type="datetimeFigureOut">
              <a:rPr lang="en-US" smtClean="0"/>
              <a:t>11/11/2024</a:t>
            </a:fld>
            <a:endParaRPr lang="en-US"/>
          </a:p>
        </p:txBody>
      </p:sp>
      <p:sp>
        <p:nvSpPr>
          <p:cNvPr id="6" name="Footer Placeholder 5">
            <a:extLst>
              <a:ext uri="{FF2B5EF4-FFF2-40B4-BE49-F238E27FC236}">
                <a16:creationId xmlns:a16="http://schemas.microsoft.com/office/drawing/2014/main" id="{99890693-E1B6-E604-3FD2-2D7572AA3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D3790-0FCC-327E-E2AD-F1BAE3F8E860}"/>
              </a:ext>
            </a:extLst>
          </p:cNvPr>
          <p:cNvSpPr>
            <a:spLocks noGrp="1"/>
          </p:cNvSpPr>
          <p:nvPr>
            <p:ph type="sldNum" sz="quarter" idx="12"/>
          </p:nvPr>
        </p:nvSpPr>
        <p:spPr/>
        <p:txBody>
          <a:bodyPr/>
          <a:lstStyle/>
          <a:p>
            <a:fld id="{2BD36F63-5488-4587-BBC2-F33C82C8BF3C}" type="slidenum">
              <a:rPr lang="en-US" smtClean="0"/>
              <a:t>‹#›</a:t>
            </a:fld>
            <a:endParaRPr lang="en-US"/>
          </a:p>
        </p:txBody>
      </p:sp>
    </p:spTree>
    <p:extLst>
      <p:ext uri="{BB962C8B-B14F-4D97-AF65-F5344CB8AC3E}">
        <p14:creationId xmlns:p14="http://schemas.microsoft.com/office/powerpoint/2010/main" val="98925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10BE9-0605-75ED-1112-D808C19C9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E7236-F75A-E80D-A417-F114BF6E0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C357E-7FCF-912C-C558-EEBD2F91FE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0E07E-EE19-4182-A636-F839E11FFF2A}" type="datetimeFigureOut">
              <a:rPr lang="en-US" smtClean="0"/>
              <a:t>11/11/2024</a:t>
            </a:fld>
            <a:endParaRPr lang="en-US"/>
          </a:p>
        </p:txBody>
      </p:sp>
      <p:sp>
        <p:nvSpPr>
          <p:cNvPr id="5" name="Footer Placeholder 4">
            <a:extLst>
              <a:ext uri="{FF2B5EF4-FFF2-40B4-BE49-F238E27FC236}">
                <a16:creationId xmlns:a16="http://schemas.microsoft.com/office/drawing/2014/main" id="{5B67EA33-49DB-52B6-A291-3B3A5DC23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21DEBE-3E31-59FE-27D2-ACF4F967D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36F63-5488-4587-BBC2-F33C82C8BF3C}" type="slidenum">
              <a:rPr lang="en-US" smtClean="0"/>
              <a:t>‹#›</a:t>
            </a:fld>
            <a:endParaRPr lang="en-US"/>
          </a:p>
        </p:txBody>
      </p:sp>
    </p:spTree>
    <p:extLst>
      <p:ext uri="{BB962C8B-B14F-4D97-AF65-F5344CB8AC3E}">
        <p14:creationId xmlns:p14="http://schemas.microsoft.com/office/powerpoint/2010/main" val="3937169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5000/" TargetMode="Externa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787081C-6552-2714-3908-B009070AC844}"/>
              </a:ext>
            </a:extLst>
          </p:cNvPr>
          <p:cNvCxnSpPr/>
          <p:nvPr/>
        </p:nvCxnSpPr>
        <p:spPr>
          <a:xfrm>
            <a:off x="4087368" y="1097280"/>
            <a:ext cx="3666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9BB709-A3D9-BAF6-A066-8B197DEE1E39}"/>
              </a:ext>
            </a:extLst>
          </p:cNvPr>
          <p:cNvCxnSpPr/>
          <p:nvPr/>
        </p:nvCxnSpPr>
        <p:spPr>
          <a:xfrm>
            <a:off x="4087368" y="1097280"/>
            <a:ext cx="0" cy="40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4CF0B1-8F07-479C-9003-EA6BFC1E2463}"/>
              </a:ext>
            </a:extLst>
          </p:cNvPr>
          <p:cNvCxnSpPr>
            <a:cxnSpLocks/>
          </p:cNvCxnSpPr>
          <p:nvPr/>
        </p:nvCxnSpPr>
        <p:spPr>
          <a:xfrm>
            <a:off x="7754112" y="1097280"/>
            <a:ext cx="0" cy="1154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6054DC2-C85D-5350-4252-2F03147ACFD4}"/>
              </a:ext>
            </a:extLst>
          </p:cNvPr>
          <p:cNvSpPr txBox="1"/>
          <p:nvPr/>
        </p:nvSpPr>
        <p:spPr>
          <a:xfrm>
            <a:off x="3155061" y="1506974"/>
            <a:ext cx="1864613" cy="369332"/>
          </a:xfrm>
          <a:prstGeom prst="rect">
            <a:avLst/>
          </a:prstGeom>
          <a:noFill/>
        </p:spPr>
        <p:txBody>
          <a:bodyPr wrap="none" rtlCol="0">
            <a:spAutoFit/>
          </a:bodyPr>
          <a:lstStyle/>
          <a:p>
            <a:r>
              <a:rPr lang="en-US" dirty="0"/>
              <a:t>Machine Learning</a:t>
            </a:r>
          </a:p>
        </p:txBody>
      </p:sp>
      <p:sp>
        <p:nvSpPr>
          <p:cNvPr id="10" name="TextBox 9">
            <a:extLst>
              <a:ext uri="{FF2B5EF4-FFF2-40B4-BE49-F238E27FC236}">
                <a16:creationId xmlns:a16="http://schemas.microsoft.com/office/drawing/2014/main" id="{9EEFE3F0-82AE-229D-1D49-1E2FE03BC8A3}"/>
              </a:ext>
            </a:extLst>
          </p:cNvPr>
          <p:cNvSpPr txBox="1"/>
          <p:nvPr/>
        </p:nvSpPr>
        <p:spPr>
          <a:xfrm>
            <a:off x="7347321" y="2251948"/>
            <a:ext cx="1221360" cy="369332"/>
          </a:xfrm>
          <a:prstGeom prst="rect">
            <a:avLst/>
          </a:prstGeom>
          <a:noFill/>
        </p:spPr>
        <p:txBody>
          <a:bodyPr wrap="none" rtlCol="0">
            <a:spAutoFit/>
          </a:bodyPr>
          <a:lstStyle/>
          <a:p>
            <a:r>
              <a:rPr lang="en-US" dirty="0"/>
              <a:t>Operations</a:t>
            </a:r>
          </a:p>
        </p:txBody>
      </p:sp>
      <p:cxnSp>
        <p:nvCxnSpPr>
          <p:cNvPr id="12" name="Straight Connector 11">
            <a:extLst>
              <a:ext uri="{FF2B5EF4-FFF2-40B4-BE49-F238E27FC236}">
                <a16:creationId xmlns:a16="http://schemas.microsoft.com/office/drawing/2014/main" id="{72951807-727E-DF8C-3D6E-587DC20B67F9}"/>
              </a:ext>
            </a:extLst>
          </p:cNvPr>
          <p:cNvCxnSpPr>
            <a:cxnSpLocks/>
            <a:stCxn id="9" idx="2"/>
          </p:cNvCxnSpPr>
          <p:nvPr/>
        </p:nvCxnSpPr>
        <p:spPr>
          <a:xfrm flipH="1">
            <a:off x="4063135" y="1876306"/>
            <a:ext cx="24233" cy="4762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D55999E-92B2-EA7B-D5BC-F5A9380E51BB}"/>
              </a:ext>
            </a:extLst>
          </p:cNvPr>
          <p:cNvCxnSpPr/>
          <p:nvPr/>
        </p:nvCxnSpPr>
        <p:spPr>
          <a:xfrm>
            <a:off x="4087367" y="2103120"/>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1906394-317F-68D3-C49A-6BFB5E0A8778}"/>
              </a:ext>
            </a:extLst>
          </p:cNvPr>
          <p:cNvSpPr txBox="1"/>
          <p:nvPr/>
        </p:nvSpPr>
        <p:spPr>
          <a:xfrm>
            <a:off x="4352544" y="1949231"/>
            <a:ext cx="1261051" cy="307777"/>
          </a:xfrm>
          <a:prstGeom prst="rect">
            <a:avLst/>
          </a:prstGeom>
          <a:noFill/>
        </p:spPr>
        <p:txBody>
          <a:bodyPr wrap="none" rtlCol="0">
            <a:spAutoFit/>
          </a:bodyPr>
          <a:lstStyle/>
          <a:p>
            <a:r>
              <a:rPr lang="en-US" sz="1400" dirty="0"/>
              <a:t>Data gathering</a:t>
            </a:r>
          </a:p>
        </p:txBody>
      </p:sp>
      <p:cxnSp>
        <p:nvCxnSpPr>
          <p:cNvPr id="16" name="Straight Arrow Connector 15">
            <a:extLst>
              <a:ext uri="{FF2B5EF4-FFF2-40B4-BE49-F238E27FC236}">
                <a16:creationId xmlns:a16="http://schemas.microsoft.com/office/drawing/2014/main" id="{2DE83224-B23F-18D1-5247-18B4F4D0DED0}"/>
              </a:ext>
            </a:extLst>
          </p:cNvPr>
          <p:cNvCxnSpPr/>
          <p:nvPr/>
        </p:nvCxnSpPr>
        <p:spPr>
          <a:xfrm>
            <a:off x="4087366" y="2621280"/>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3119780-4244-CDDD-64ED-C8BA283D0804}"/>
              </a:ext>
            </a:extLst>
          </p:cNvPr>
          <p:cNvSpPr txBox="1"/>
          <p:nvPr/>
        </p:nvSpPr>
        <p:spPr>
          <a:xfrm>
            <a:off x="4352543" y="2483822"/>
            <a:ext cx="1174681" cy="307777"/>
          </a:xfrm>
          <a:prstGeom prst="rect">
            <a:avLst/>
          </a:prstGeom>
          <a:noFill/>
        </p:spPr>
        <p:txBody>
          <a:bodyPr wrap="none" rtlCol="0">
            <a:spAutoFit/>
          </a:bodyPr>
          <a:lstStyle/>
          <a:p>
            <a:r>
              <a:rPr lang="en-US" sz="1400" dirty="0"/>
              <a:t>Data cleaning</a:t>
            </a:r>
          </a:p>
        </p:txBody>
      </p:sp>
      <p:cxnSp>
        <p:nvCxnSpPr>
          <p:cNvPr id="18" name="Straight Arrow Connector 17">
            <a:extLst>
              <a:ext uri="{FF2B5EF4-FFF2-40B4-BE49-F238E27FC236}">
                <a16:creationId xmlns:a16="http://schemas.microsoft.com/office/drawing/2014/main" id="{FDC194DF-52DA-2F59-B2B1-0DC17BF3BF97}"/>
              </a:ext>
            </a:extLst>
          </p:cNvPr>
          <p:cNvCxnSpPr/>
          <p:nvPr/>
        </p:nvCxnSpPr>
        <p:spPr>
          <a:xfrm>
            <a:off x="4087366" y="3203448"/>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16705E-C660-4F11-C856-E5692F42FBE7}"/>
              </a:ext>
            </a:extLst>
          </p:cNvPr>
          <p:cNvSpPr txBox="1"/>
          <p:nvPr/>
        </p:nvSpPr>
        <p:spPr>
          <a:xfrm>
            <a:off x="4376773" y="3049559"/>
            <a:ext cx="485005" cy="307777"/>
          </a:xfrm>
          <a:prstGeom prst="rect">
            <a:avLst/>
          </a:prstGeom>
          <a:noFill/>
        </p:spPr>
        <p:txBody>
          <a:bodyPr wrap="none" rtlCol="0">
            <a:spAutoFit/>
          </a:bodyPr>
          <a:lstStyle/>
          <a:p>
            <a:r>
              <a:rPr lang="en-US" sz="1400" dirty="0"/>
              <a:t>EDA</a:t>
            </a:r>
          </a:p>
        </p:txBody>
      </p:sp>
      <p:cxnSp>
        <p:nvCxnSpPr>
          <p:cNvPr id="20" name="Straight Arrow Connector 19">
            <a:extLst>
              <a:ext uri="{FF2B5EF4-FFF2-40B4-BE49-F238E27FC236}">
                <a16:creationId xmlns:a16="http://schemas.microsoft.com/office/drawing/2014/main" id="{F1F58B13-8980-E12F-F682-A98B413B4D29}"/>
              </a:ext>
            </a:extLst>
          </p:cNvPr>
          <p:cNvCxnSpPr/>
          <p:nvPr/>
        </p:nvCxnSpPr>
        <p:spPr>
          <a:xfrm>
            <a:off x="4087365" y="3730752"/>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322A43C-8D61-A8F1-F0E5-C238BDE4CCFB}"/>
              </a:ext>
            </a:extLst>
          </p:cNvPr>
          <p:cNvSpPr txBox="1"/>
          <p:nvPr/>
        </p:nvSpPr>
        <p:spPr>
          <a:xfrm>
            <a:off x="4376772" y="3604665"/>
            <a:ext cx="1651158" cy="307777"/>
          </a:xfrm>
          <a:prstGeom prst="rect">
            <a:avLst/>
          </a:prstGeom>
          <a:noFill/>
        </p:spPr>
        <p:txBody>
          <a:bodyPr wrap="none" rtlCol="0">
            <a:spAutoFit/>
          </a:bodyPr>
          <a:lstStyle/>
          <a:p>
            <a:r>
              <a:rPr lang="en-US" sz="1400" dirty="0"/>
              <a:t>Feature Engineering</a:t>
            </a:r>
          </a:p>
        </p:txBody>
      </p:sp>
      <p:cxnSp>
        <p:nvCxnSpPr>
          <p:cNvPr id="23" name="Straight Arrow Connector 22">
            <a:extLst>
              <a:ext uri="{FF2B5EF4-FFF2-40B4-BE49-F238E27FC236}">
                <a16:creationId xmlns:a16="http://schemas.microsoft.com/office/drawing/2014/main" id="{46E53796-AF14-ECDA-C1BA-AFFD5559DC9A}"/>
              </a:ext>
            </a:extLst>
          </p:cNvPr>
          <p:cNvCxnSpPr/>
          <p:nvPr/>
        </p:nvCxnSpPr>
        <p:spPr>
          <a:xfrm>
            <a:off x="4075250" y="4422648"/>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5BFA78-06E5-BB77-BF3A-6B4AB8801678}"/>
              </a:ext>
            </a:extLst>
          </p:cNvPr>
          <p:cNvSpPr txBox="1"/>
          <p:nvPr/>
        </p:nvSpPr>
        <p:spPr>
          <a:xfrm>
            <a:off x="4389596" y="4268759"/>
            <a:ext cx="1279133" cy="307777"/>
          </a:xfrm>
          <a:prstGeom prst="rect">
            <a:avLst/>
          </a:prstGeom>
          <a:noFill/>
        </p:spPr>
        <p:txBody>
          <a:bodyPr wrap="none" rtlCol="0">
            <a:spAutoFit/>
          </a:bodyPr>
          <a:lstStyle/>
          <a:p>
            <a:r>
              <a:rPr lang="en-US" sz="1400" dirty="0"/>
              <a:t>Model Training</a:t>
            </a:r>
          </a:p>
        </p:txBody>
      </p:sp>
      <p:cxnSp>
        <p:nvCxnSpPr>
          <p:cNvPr id="25" name="Straight Arrow Connector 24">
            <a:extLst>
              <a:ext uri="{FF2B5EF4-FFF2-40B4-BE49-F238E27FC236}">
                <a16:creationId xmlns:a16="http://schemas.microsoft.com/office/drawing/2014/main" id="{7056F49D-929F-7E8F-ACDA-8C6D07365779}"/>
              </a:ext>
            </a:extLst>
          </p:cNvPr>
          <p:cNvCxnSpPr/>
          <p:nvPr/>
        </p:nvCxnSpPr>
        <p:spPr>
          <a:xfrm>
            <a:off x="4063135" y="5077967"/>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BAE59C2-58FD-5F6C-7E64-EF529E0DBBF3}"/>
              </a:ext>
            </a:extLst>
          </p:cNvPr>
          <p:cNvSpPr txBox="1"/>
          <p:nvPr/>
        </p:nvSpPr>
        <p:spPr>
          <a:xfrm>
            <a:off x="4367990" y="4924079"/>
            <a:ext cx="1461747" cy="307777"/>
          </a:xfrm>
          <a:prstGeom prst="rect">
            <a:avLst/>
          </a:prstGeom>
          <a:noFill/>
        </p:spPr>
        <p:txBody>
          <a:bodyPr wrap="none" rtlCol="0">
            <a:spAutoFit/>
          </a:bodyPr>
          <a:lstStyle/>
          <a:p>
            <a:r>
              <a:rPr lang="en-US" sz="1400" dirty="0"/>
              <a:t>Model Evaluation</a:t>
            </a:r>
          </a:p>
        </p:txBody>
      </p:sp>
      <p:sp>
        <p:nvSpPr>
          <p:cNvPr id="27" name="TextBox 26">
            <a:extLst>
              <a:ext uri="{FF2B5EF4-FFF2-40B4-BE49-F238E27FC236}">
                <a16:creationId xmlns:a16="http://schemas.microsoft.com/office/drawing/2014/main" id="{D3E6AC91-8B05-14C9-957D-CC20D7D95EBF}"/>
              </a:ext>
            </a:extLst>
          </p:cNvPr>
          <p:cNvSpPr txBox="1"/>
          <p:nvPr/>
        </p:nvSpPr>
        <p:spPr>
          <a:xfrm>
            <a:off x="5829737" y="1272201"/>
            <a:ext cx="604667" cy="707886"/>
          </a:xfrm>
          <a:prstGeom prst="rect">
            <a:avLst/>
          </a:prstGeom>
          <a:noFill/>
        </p:spPr>
        <p:txBody>
          <a:bodyPr wrap="square" rtlCol="0">
            <a:spAutoFit/>
          </a:bodyPr>
          <a:lstStyle/>
          <a:p>
            <a:r>
              <a:rPr lang="en-US" sz="4000" dirty="0"/>
              <a:t>+</a:t>
            </a:r>
          </a:p>
        </p:txBody>
      </p:sp>
      <p:cxnSp>
        <p:nvCxnSpPr>
          <p:cNvPr id="29" name="Straight Arrow Connector 28">
            <a:extLst>
              <a:ext uri="{FF2B5EF4-FFF2-40B4-BE49-F238E27FC236}">
                <a16:creationId xmlns:a16="http://schemas.microsoft.com/office/drawing/2014/main" id="{191BA6AD-5B97-FD27-7932-174A8BF67029}"/>
              </a:ext>
            </a:extLst>
          </p:cNvPr>
          <p:cNvCxnSpPr/>
          <p:nvPr/>
        </p:nvCxnSpPr>
        <p:spPr>
          <a:xfrm>
            <a:off x="4067858" y="5788151"/>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8AC7D02-8AE3-EF5D-380A-32840163811E}"/>
              </a:ext>
            </a:extLst>
          </p:cNvPr>
          <p:cNvSpPr txBox="1"/>
          <p:nvPr/>
        </p:nvSpPr>
        <p:spPr>
          <a:xfrm>
            <a:off x="4348124" y="5634262"/>
            <a:ext cx="697307" cy="307777"/>
          </a:xfrm>
          <a:prstGeom prst="rect">
            <a:avLst/>
          </a:prstGeom>
          <a:noFill/>
        </p:spPr>
        <p:txBody>
          <a:bodyPr wrap="none" rtlCol="0">
            <a:spAutoFit/>
          </a:bodyPr>
          <a:lstStyle/>
          <a:p>
            <a:r>
              <a:rPr lang="en-US" sz="1400" dirty="0"/>
              <a:t>Testing</a:t>
            </a:r>
          </a:p>
        </p:txBody>
      </p:sp>
      <p:cxnSp>
        <p:nvCxnSpPr>
          <p:cNvPr id="31" name="Straight Arrow Connector 30">
            <a:extLst>
              <a:ext uri="{FF2B5EF4-FFF2-40B4-BE49-F238E27FC236}">
                <a16:creationId xmlns:a16="http://schemas.microsoft.com/office/drawing/2014/main" id="{9CA7E9E9-1F2B-81DD-6041-F434F09291C1}"/>
              </a:ext>
            </a:extLst>
          </p:cNvPr>
          <p:cNvCxnSpPr/>
          <p:nvPr/>
        </p:nvCxnSpPr>
        <p:spPr>
          <a:xfrm>
            <a:off x="4062064" y="6385188"/>
            <a:ext cx="265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51A3C2-9091-F98F-0B14-4AB45C711617}"/>
              </a:ext>
            </a:extLst>
          </p:cNvPr>
          <p:cNvSpPr txBox="1"/>
          <p:nvPr/>
        </p:nvSpPr>
        <p:spPr>
          <a:xfrm>
            <a:off x="4309915" y="6243493"/>
            <a:ext cx="409086" cy="307777"/>
          </a:xfrm>
          <a:prstGeom prst="rect">
            <a:avLst/>
          </a:prstGeom>
          <a:noFill/>
        </p:spPr>
        <p:txBody>
          <a:bodyPr wrap="none" rtlCol="0">
            <a:spAutoFit/>
          </a:bodyPr>
          <a:lstStyle/>
          <a:p>
            <a:r>
              <a:rPr lang="en-US" sz="1400" dirty="0"/>
              <a:t>QA</a:t>
            </a:r>
          </a:p>
        </p:txBody>
      </p:sp>
      <p:cxnSp>
        <p:nvCxnSpPr>
          <p:cNvPr id="36" name="Straight Connector 35">
            <a:extLst>
              <a:ext uri="{FF2B5EF4-FFF2-40B4-BE49-F238E27FC236}">
                <a16:creationId xmlns:a16="http://schemas.microsoft.com/office/drawing/2014/main" id="{B153F3BB-E280-2CD6-419F-DE4D1A1C9EF8}"/>
              </a:ext>
            </a:extLst>
          </p:cNvPr>
          <p:cNvCxnSpPr>
            <a:cxnSpLocks/>
          </p:cNvCxnSpPr>
          <p:nvPr/>
        </p:nvCxnSpPr>
        <p:spPr>
          <a:xfrm>
            <a:off x="9262872" y="2637710"/>
            <a:ext cx="0" cy="2286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C2D5B2F-ED26-D83D-E378-59DDC8326A62}"/>
              </a:ext>
            </a:extLst>
          </p:cNvPr>
          <p:cNvCxnSpPr>
            <a:cxnSpLocks/>
          </p:cNvCxnSpPr>
          <p:nvPr/>
        </p:nvCxnSpPr>
        <p:spPr>
          <a:xfrm flipH="1">
            <a:off x="8906256" y="2889504"/>
            <a:ext cx="35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50D3266-118D-CFA5-6BE0-5439BA42AA3D}"/>
              </a:ext>
            </a:extLst>
          </p:cNvPr>
          <p:cNvSpPr txBox="1"/>
          <p:nvPr/>
        </p:nvSpPr>
        <p:spPr>
          <a:xfrm>
            <a:off x="8177003" y="2741782"/>
            <a:ext cx="783356" cy="307777"/>
          </a:xfrm>
          <a:prstGeom prst="rect">
            <a:avLst/>
          </a:prstGeom>
          <a:noFill/>
        </p:spPr>
        <p:txBody>
          <a:bodyPr wrap="none" rtlCol="0">
            <a:spAutoFit/>
          </a:bodyPr>
          <a:lstStyle/>
          <a:p>
            <a:r>
              <a:rPr lang="en-US" sz="1400" dirty="0"/>
              <a:t>Delivery</a:t>
            </a:r>
          </a:p>
        </p:txBody>
      </p:sp>
      <p:cxnSp>
        <p:nvCxnSpPr>
          <p:cNvPr id="43" name="Straight Arrow Connector 42">
            <a:extLst>
              <a:ext uri="{FF2B5EF4-FFF2-40B4-BE49-F238E27FC236}">
                <a16:creationId xmlns:a16="http://schemas.microsoft.com/office/drawing/2014/main" id="{A40D225D-2EB6-4529-5808-B0A316E0DE12}"/>
              </a:ext>
            </a:extLst>
          </p:cNvPr>
          <p:cNvCxnSpPr>
            <a:cxnSpLocks/>
          </p:cNvCxnSpPr>
          <p:nvPr/>
        </p:nvCxnSpPr>
        <p:spPr>
          <a:xfrm flipH="1">
            <a:off x="8906256" y="3727704"/>
            <a:ext cx="35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E146551-8EB7-F589-EB0E-98160B2A934D}"/>
              </a:ext>
            </a:extLst>
          </p:cNvPr>
          <p:cNvSpPr txBox="1"/>
          <p:nvPr/>
        </p:nvSpPr>
        <p:spPr>
          <a:xfrm>
            <a:off x="7867786" y="3573815"/>
            <a:ext cx="1082925" cy="307777"/>
          </a:xfrm>
          <a:prstGeom prst="rect">
            <a:avLst/>
          </a:prstGeom>
          <a:noFill/>
        </p:spPr>
        <p:txBody>
          <a:bodyPr wrap="none" rtlCol="0">
            <a:spAutoFit/>
          </a:bodyPr>
          <a:lstStyle/>
          <a:p>
            <a:r>
              <a:rPr lang="en-US" sz="1400" dirty="0"/>
              <a:t>Deployment</a:t>
            </a:r>
          </a:p>
        </p:txBody>
      </p:sp>
      <p:cxnSp>
        <p:nvCxnSpPr>
          <p:cNvPr id="45" name="Straight Arrow Connector 44">
            <a:extLst>
              <a:ext uri="{FF2B5EF4-FFF2-40B4-BE49-F238E27FC236}">
                <a16:creationId xmlns:a16="http://schemas.microsoft.com/office/drawing/2014/main" id="{2803C845-6920-BDA0-EE63-0EF5B97E3715}"/>
              </a:ext>
            </a:extLst>
          </p:cNvPr>
          <p:cNvCxnSpPr>
            <a:cxnSpLocks/>
          </p:cNvCxnSpPr>
          <p:nvPr/>
        </p:nvCxnSpPr>
        <p:spPr>
          <a:xfrm flipH="1">
            <a:off x="8906256" y="4693920"/>
            <a:ext cx="35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DC9160D-88C7-19AA-B0BA-C0AACCF323BB}"/>
              </a:ext>
            </a:extLst>
          </p:cNvPr>
          <p:cNvSpPr txBox="1"/>
          <p:nvPr/>
        </p:nvSpPr>
        <p:spPr>
          <a:xfrm>
            <a:off x="6868574" y="4540031"/>
            <a:ext cx="2102692" cy="307777"/>
          </a:xfrm>
          <a:prstGeom prst="rect">
            <a:avLst/>
          </a:prstGeom>
          <a:noFill/>
        </p:spPr>
        <p:txBody>
          <a:bodyPr wrap="none" rtlCol="0">
            <a:spAutoFit/>
          </a:bodyPr>
          <a:lstStyle/>
          <a:p>
            <a:r>
              <a:rPr lang="en-US" sz="1400" dirty="0"/>
              <a:t>Maintenance-Monitoring</a:t>
            </a:r>
          </a:p>
        </p:txBody>
      </p:sp>
      <p:cxnSp>
        <p:nvCxnSpPr>
          <p:cNvPr id="49" name="Connector: Elbow 48">
            <a:extLst>
              <a:ext uri="{FF2B5EF4-FFF2-40B4-BE49-F238E27FC236}">
                <a16:creationId xmlns:a16="http://schemas.microsoft.com/office/drawing/2014/main" id="{F01F64BE-D2D9-D7D2-501C-B062D098911C}"/>
              </a:ext>
            </a:extLst>
          </p:cNvPr>
          <p:cNvCxnSpPr>
            <a:cxnSpLocks/>
            <a:stCxn id="32" idx="3"/>
            <a:endCxn id="42" idx="1"/>
          </p:cNvCxnSpPr>
          <p:nvPr/>
        </p:nvCxnSpPr>
        <p:spPr>
          <a:xfrm flipV="1">
            <a:off x="4719001" y="2895671"/>
            <a:ext cx="3458002" cy="3501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70F1E87-B9A5-207D-D7A7-1A6910D5796B}"/>
              </a:ext>
            </a:extLst>
          </p:cNvPr>
          <p:cNvSpPr txBox="1"/>
          <p:nvPr/>
        </p:nvSpPr>
        <p:spPr>
          <a:xfrm>
            <a:off x="5350722" y="5739153"/>
            <a:ext cx="1329509" cy="646331"/>
          </a:xfrm>
          <a:prstGeom prst="rect">
            <a:avLst/>
          </a:prstGeom>
          <a:noFill/>
        </p:spPr>
        <p:txBody>
          <a:bodyPr wrap="square" rtlCol="0">
            <a:spAutoFit/>
          </a:bodyPr>
          <a:lstStyle/>
          <a:p>
            <a:r>
              <a:rPr lang="en-US" sz="1200" b="1" i="1" dirty="0"/>
              <a:t>Containerize entire project using docker</a:t>
            </a:r>
          </a:p>
        </p:txBody>
      </p:sp>
      <p:sp>
        <p:nvSpPr>
          <p:cNvPr id="60" name="TextBox 59">
            <a:extLst>
              <a:ext uri="{FF2B5EF4-FFF2-40B4-BE49-F238E27FC236}">
                <a16:creationId xmlns:a16="http://schemas.microsoft.com/office/drawing/2014/main" id="{41E1E5FF-B495-C8AB-3706-1A72D31C7601}"/>
              </a:ext>
            </a:extLst>
          </p:cNvPr>
          <p:cNvSpPr txBox="1"/>
          <p:nvPr/>
        </p:nvSpPr>
        <p:spPr>
          <a:xfrm>
            <a:off x="6868574" y="4900957"/>
            <a:ext cx="2367820" cy="646331"/>
          </a:xfrm>
          <a:prstGeom prst="rect">
            <a:avLst/>
          </a:prstGeom>
          <a:noFill/>
        </p:spPr>
        <p:txBody>
          <a:bodyPr wrap="square" rtlCol="0">
            <a:spAutoFit/>
          </a:bodyPr>
          <a:lstStyle/>
          <a:p>
            <a:r>
              <a:rPr lang="en-US" sz="1200" b="1" i="1" dirty="0"/>
              <a:t>ML Ops engineer will maintain the entire pipeline from data gathering to deployment</a:t>
            </a:r>
          </a:p>
        </p:txBody>
      </p:sp>
      <p:pic>
        <p:nvPicPr>
          <p:cNvPr id="7170" name="Picture 2" descr="MLOps">
            <a:extLst>
              <a:ext uri="{FF2B5EF4-FFF2-40B4-BE49-F238E27FC236}">
                <a16:creationId xmlns:a16="http://schemas.microsoft.com/office/drawing/2014/main" id="{363C4A36-A772-39CD-7655-A6F03D25F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629" y="-13015"/>
            <a:ext cx="1162221" cy="83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05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80EC81-00B5-BB1E-8459-9C4CF2E67A63}"/>
              </a:ext>
            </a:extLst>
          </p:cNvPr>
          <p:cNvSpPr txBox="1"/>
          <p:nvPr/>
        </p:nvSpPr>
        <p:spPr>
          <a:xfrm>
            <a:off x="530353" y="722376"/>
            <a:ext cx="6556248" cy="5047536"/>
          </a:xfrm>
          <a:prstGeom prst="rect">
            <a:avLst/>
          </a:prstGeom>
          <a:noFill/>
        </p:spPr>
        <p:txBody>
          <a:bodyPr wrap="square" rtlCol="0">
            <a:spAutoFit/>
          </a:bodyPr>
          <a:lstStyle/>
          <a:p>
            <a:pPr marL="285750" indent="-285750">
              <a:buFontTx/>
              <a:buChar char="-"/>
            </a:pPr>
            <a:r>
              <a:rPr lang="en-US" sz="1400" dirty="0"/>
              <a:t>There are 2 ways to execute container: detach mode “-d” and interactive mode “-</a:t>
            </a:r>
            <a:r>
              <a:rPr lang="en-US" sz="1400" dirty="0" err="1"/>
              <a:t>i</a:t>
            </a:r>
            <a:r>
              <a:rPr lang="en-US" sz="1400" dirty="0"/>
              <a:t>”</a:t>
            </a:r>
          </a:p>
          <a:p>
            <a:pPr marL="285750" indent="-285750">
              <a:buFontTx/>
              <a:buChar char="-"/>
            </a:pPr>
            <a:r>
              <a:rPr lang="en-US" sz="1400" dirty="0"/>
              <a:t>To delete docker image: docker </a:t>
            </a:r>
            <a:r>
              <a:rPr lang="en-US" sz="1400" dirty="0" err="1"/>
              <a:t>rmi</a:t>
            </a:r>
            <a:r>
              <a:rPr lang="en-US" sz="1400" dirty="0"/>
              <a:t> –f Jenkins/</a:t>
            </a:r>
            <a:r>
              <a:rPr lang="en-US" sz="1400" dirty="0" err="1"/>
              <a:t>Jenkins:lts</a:t>
            </a:r>
            <a:r>
              <a:rPr lang="en-US" sz="1400" dirty="0"/>
              <a:t> or docker </a:t>
            </a:r>
            <a:r>
              <a:rPr lang="en-US" sz="1400" dirty="0" err="1"/>
              <a:t>rmi</a:t>
            </a:r>
            <a:r>
              <a:rPr lang="en-US" sz="1400" dirty="0"/>
              <a:t> </a:t>
            </a:r>
            <a:r>
              <a:rPr lang="en-US" sz="1400" dirty="0" err="1"/>
              <a:t>redis</a:t>
            </a:r>
            <a:endParaRPr lang="en-US" sz="1400" dirty="0"/>
          </a:p>
          <a:p>
            <a:pPr marL="285750" indent="-285750">
              <a:buFontTx/>
              <a:buChar char="-"/>
            </a:pPr>
            <a:r>
              <a:rPr lang="en-US" sz="1400" dirty="0"/>
              <a:t>To run the image &amp; run it directly like Jenkins.. Which is not installed in our system but we can still run it using docker</a:t>
            </a:r>
          </a:p>
          <a:p>
            <a:pPr marL="285750" indent="-285750">
              <a:buFontTx/>
              <a:buChar char="-"/>
            </a:pPr>
            <a:r>
              <a:rPr lang="en-US" sz="1400" b="1" dirty="0"/>
              <a:t>docker run -p 8080:8080 </a:t>
            </a:r>
            <a:r>
              <a:rPr lang="en-US" sz="1400" b="1" dirty="0" err="1"/>
              <a:t>jenkins</a:t>
            </a:r>
            <a:r>
              <a:rPr lang="en-US" sz="1400" b="1" dirty="0"/>
              <a:t>/</a:t>
            </a:r>
            <a:r>
              <a:rPr lang="en-US" sz="1400" b="1" dirty="0" err="1"/>
              <a:t>jenkins:lts</a:t>
            </a:r>
            <a:endParaRPr lang="en-US" sz="1400" b="1" dirty="0"/>
          </a:p>
          <a:p>
            <a:pPr marL="285750" indent="-285750">
              <a:buFontTx/>
              <a:buChar char="-"/>
            </a:pPr>
            <a:endParaRPr lang="en-US" sz="1400" b="1" dirty="0"/>
          </a:p>
          <a:p>
            <a:pPr marL="285750" indent="-285750">
              <a:buFontTx/>
              <a:buChar char="-"/>
            </a:pPr>
            <a:r>
              <a:rPr lang="en-US" sz="1400" b="1" dirty="0"/>
              <a:t>How to create an image from container itself like we’re running an image inside container, how to share the image to next team?</a:t>
            </a:r>
          </a:p>
          <a:p>
            <a:pPr marL="285750" indent="-285750">
              <a:buFontTx/>
              <a:buChar char="-"/>
            </a:pPr>
            <a:endParaRPr lang="en-US" sz="1400" b="1" dirty="0"/>
          </a:p>
          <a:p>
            <a:pPr marL="285750" indent="-285750">
              <a:buFontTx/>
              <a:buChar char="-"/>
            </a:pPr>
            <a:r>
              <a:rPr lang="en-US" sz="1400" dirty="0"/>
              <a:t>We can ship these containers from 1 place to another that’s why we use docker.. To share containers b/w teams from development to testing to deployment teams</a:t>
            </a:r>
          </a:p>
          <a:p>
            <a:pPr marL="285750" indent="-285750">
              <a:buFontTx/>
              <a:buChar char="-"/>
            </a:pPr>
            <a:endParaRPr lang="en-US" sz="1400" dirty="0"/>
          </a:p>
          <a:p>
            <a:pPr marL="285750" indent="-285750">
              <a:buFontTx/>
              <a:buChar char="-"/>
            </a:pPr>
            <a:r>
              <a:rPr lang="en-US" sz="1400" b="1" dirty="0"/>
              <a:t>Run ubuntu container &amp; make some changes to it and share it</a:t>
            </a:r>
          </a:p>
          <a:p>
            <a:pPr marL="285750" indent="-285750">
              <a:buFontTx/>
              <a:buChar char="-"/>
            </a:pPr>
            <a:r>
              <a:rPr lang="en-US" sz="1400" dirty="0"/>
              <a:t>docker run --name </a:t>
            </a:r>
            <a:r>
              <a:rPr lang="en-US" sz="1400" dirty="0" err="1"/>
              <a:t>mycontainerpras</a:t>
            </a:r>
            <a:r>
              <a:rPr lang="en-US" sz="1400" dirty="0"/>
              <a:t> -it ubuntu /bin/bash</a:t>
            </a:r>
          </a:p>
          <a:p>
            <a:pPr marL="285750" indent="-285750">
              <a:buFontTx/>
              <a:buChar char="-"/>
            </a:pPr>
            <a:r>
              <a:rPr lang="en-US" sz="1400" dirty="0"/>
              <a:t>cd </a:t>
            </a:r>
            <a:r>
              <a:rPr lang="en-US" sz="1400" dirty="0" err="1"/>
              <a:t>tmp</a:t>
            </a:r>
            <a:r>
              <a:rPr lang="en-US" sz="1400" dirty="0"/>
              <a:t> &amp; touch myfile.txt to create new file (as developer we write app file)</a:t>
            </a:r>
          </a:p>
          <a:p>
            <a:pPr marL="285750" indent="-285750">
              <a:buFontTx/>
              <a:buChar char="-"/>
            </a:pPr>
            <a:r>
              <a:rPr lang="en-US" sz="1400" dirty="0"/>
              <a:t>To check what changes we have made:</a:t>
            </a:r>
          </a:p>
          <a:p>
            <a:pPr marL="285750" indent="-285750">
              <a:buFontTx/>
              <a:buChar char="-"/>
            </a:pPr>
            <a:r>
              <a:rPr lang="en-US" sz="1400" dirty="0"/>
              <a:t>docker diff &lt;container name&gt;</a:t>
            </a:r>
          </a:p>
          <a:p>
            <a:pPr marL="285750" indent="-285750">
              <a:buFontTx/>
              <a:buChar char="-"/>
            </a:pPr>
            <a:r>
              <a:rPr lang="en-US" sz="1400" dirty="0"/>
              <a:t>Now we can share this directly to my testing team, we can create image from this container .</a:t>
            </a:r>
          </a:p>
          <a:p>
            <a:pPr marL="285750" indent="-285750">
              <a:buFontTx/>
              <a:buChar char="-"/>
            </a:pPr>
            <a:r>
              <a:rPr lang="en-US" sz="1400" dirty="0"/>
              <a:t>docker commit &lt;container name&gt; &lt;updated image name&gt;</a:t>
            </a:r>
          </a:p>
          <a:p>
            <a:pPr marL="285750" indent="-285750">
              <a:buFontTx/>
              <a:buChar char="-"/>
            </a:pPr>
            <a:r>
              <a:rPr lang="en-US" sz="1400" b="1" dirty="0"/>
              <a:t>docker commit </a:t>
            </a:r>
            <a:r>
              <a:rPr lang="en-US" sz="1400" b="1" dirty="0" err="1"/>
              <a:t>mycontainerpras</a:t>
            </a:r>
            <a:r>
              <a:rPr lang="en-US" sz="1400" b="1" dirty="0"/>
              <a:t> </a:t>
            </a:r>
            <a:r>
              <a:rPr lang="en-US" sz="1400" b="1" dirty="0" err="1"/>
              <a:t>mycontainerprasimage</a:t>
            </a:r>
            <a:endParaRPr lang="en-US" sz="1400" b="1" dirty="0"/>
          </a:p>
          <a:p>
            <a:pPr marL="285750" indent="-285750">
              <a:buFontTx/>
              <a:buChar char="-"/>
            </a:pPr>
            <a:r>
              <a:rPr lang="en-US" sz="1400" dirty="0"/>
              <a:t>Now we can push this image to docker hub, which anybody can pull &amp; use</a:t>
            </a:r>
          </a:p>
          <a:p>
            <a:pPr marL="285750" indent="-285750">
              <a:buFontTx/>
              <a:buChar char="-"/>
            </a:pPr>
            <a:endParaRPr lang="en-US" sz="1400" b="1" dirty="0"/>
          </a:p>
        </p:txBody>
      </p:sp>
      <p:pic>
        <p:nvPicPr>
          <p:cNvPr id="5" name="Picture 4">
            <a:extLst>
              <a:ext uri="{FF2B5EF4-FFF2-40B4-BE49-F238E27FC236}">
                <a16:creationId xmlns:a16="http://schemas.microsoft.com/office/drawing/2014/main" id="{C1A14A7E-4717-2E5D-9A50-A4E1B7EF5B9F}"/>
              </a:ext>
            </a:extLst>
          </p:cNvPr>
          <p:cNvPicPr>
            <a:picLocks noChangeAspect="1"/>
          </p:cNvPicPr>
          <p:nvPr/>
        </p:nvPicPr>
        <p:blipFill>
          <a:blip r:embed="rId2"/>
          <a:stretch>
            <a:fillRect/>
          </a:stretch>
        </p:blipFill>
        <p:spPr>
          <a:xfrm>
            <a:off x="7193547" y="59436"/>
            <a:ext cx="4876082" cy="3172968"/>
          </a:xfrm>
          <a:prstGeom prst="rect">
            <a:avLst/>
          </a:prstGeom>
        </p:spPr>
      </p:pic>
      <p:pic>
        <p:nvPicPr>
          <p:cNvPr id="1028" name="Picture 4" descr="Docker for Developers: Understanding the Core Concepts – Code with Dan Blog">
            <a:extLst>
              <a:ext uri="{FF2B5EF4-FFF2-40B4-BE49-F238E27FC236}">
                <a16:creationId xmlns:a16="http://schemas.microsoft.com/office/drawing/2014/main" id="{1368A1F2-CFBD-ADA8-7C7E-8B552AAC1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541" y="0"/>
            <a:ext cx="889747" cy="585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E524C25-5774-E11F-9A19-FC7B1D49D332}"/>
              </a:ext>
            </a:extLst>
          </p:cNvPr>
          <p:cNvPicPr>
            <a:picLocks noChangeAspect="1"/>
          </p:cNvPicPr>
          <p:nvPr/>
        </p:nvPicPr>
        <p:blipFill>
          <a:blip r:embed="rId4"/>
          <a:stretch>
            <a:fillRect/>
          </a:stretch>
        </p:blipFill>
        <p:spPr>
          <a:xfrm>
            <a:off x="7193547" y="3166491"/>
            <a:ext cx="4775949" cy="984886"/>
          </a:xfrm>
          <a:prstGeom prst="rect">
            <a:avLst/>
          </a:prstGeom>
        </p:spPr>
      </p:pic>
      <p:cxnSp>
        <p:nvCxnSpPr>
          <p:cNvPr id="9" name="Straight Arrow Connector 8">
            <a:extLst>
              <a:ext uri="{FF2B5EF4-FFF2-40B4-BE49-F238E27FC236}">
                <a16:creationId xmlns:a16="http://schemas.microsoft.com/office/drawing/2014/main" id="{08B0769E-C3DF-2BC3-D46E-9A17468E3767}"/>
              </a:ext>
            </a:extLst>
          </p:cNvPr>
          <p:cNvCxnSpPr>
            <a:cxnSpLocks/>
          </p:cNvCxnSpPr>
          <p:nvPr/>
        </p:nvCxnSpPr>
        <p:spPr>
          <a:xfrm flipV="1">
            <a:off x="2991345" y="3705606"/>
            <a:ext cx="4102069" cy="55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05FDD7E-6F60-6AB7-DCAA-682EE8E73FB3}"/>
              </a:ext>
            </a:extLst>
          </p:cNvPr>
          <p:cNvPicPr>
            <a:picLocks noChangeAspect="1"/>
          </p:cNvPicPr>
          <p:nvPr/>
        </p:nvPicPr>
        <p:blipFill>
          <a:blip r:embed="rId5"/>
          <a:stretch>
            <a:fillRect/>
          </a:stretch>
        </p:blipFill>
        <p:spPr>
          <a:xfrm>
            <a:off x="7193547" y="4200489"/>
            <a:ext cx="4876082" cy="1600200"/>
          </a:xfrm>
          <a:prstGeom prst="rect">
            <a:avLst/>
          </a:prstGeom>
        </p:spPr>
      </p:pic>
      <p:cxnSp>
        <p:nvCxnSpPr>
          <p:cNvPr id="15" name="Straight Arrow Connector 14">
            <a:extLst>
              <a:ext uri="{FF2B5EF4-FFF2-40B4-BE49-F238E27FC236}">
                <a16:creationId xmlns:a16="http://schemas.microsoft.com/office/drawing/2014/main" id="{9AB10D01-CDA0-9FDD-6E8D-F4BE7DF5E2F0}"/>
              </a:ext>
            </a:extLst>
          </p:cNvPr>
          <p:cNvCxnSpPr>
            <a:cxnSpLocks/>
          </p:cNvCxnSpPr>
          <p:nvPr/>
        </p:nvCxnSpPr>
        <p:spPr>
          <a:xfrm flipV="1">
            <a:off x="4998454" y="4736592"/>
            <a:ext cx="2195093" cy="420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57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BF6203-151A-1575-315F-80A5AD9DB718}"/>
              </a:ext>
            </a:extLst>
          </p:cNvPr>
          <p:cNvSpPr txBox="1"/>
          <p:nvPr/>
        </p:nvSpPr>
        <p:spPr>
          <a:xfrm>
            <a:off x="393192" y="650600"/>
            <a:ext cx="8836009" cy="4401205"/>
          </a:xfrm>
          <a:prstGeom prst="rect">
            <a:avLst/>
          </a:prstGeom>
          <a:noFill/>
        </p:spPr>
        <p:txBody>
          <a:bodyPr wrap="none" rtlCol="0">
            <a:spAutoFit/>
          </a:bodyPr>
          <a:lstStyle/>
          <a:p>
            <a:pPr marL="285750" indent="-285750">
              <a:buFontTx/>
              <a:buChar char="-"/>
            </a:pPr>
            <a:r>
              <a:rPr lang="en-US" sz="1400" b="1" dirty="0">
                <a:solidFill>
                  <a:srgbClr val="FF0000"/>
                </a:solidFill>
              </a:rPr>
              <a:t>Why Use MLFlow?</a:t>
            </a:r>
          </a:p>
          <a:p>
            <a:pPr marL="285750" indent="-285750">
              <a:buFontTx/>
              <a:buChar char="-"/>
            </a:pPr>
            <a:r>
              <a:rPr lang="en-US" sz="1400" b="1" dirty="0"/>
              <a:t>We use MLFlow for experiment tracking inside pipelines, we can manage various stages of model using </a:t>
            </a:r>
            <a:r>
              <a:rPr lang="en-US" sz="1400" b="1" dirty="0" err="1"/>
              <a:t>Dagshub</a:t>
            </a:r>
            <a:r>
              <a:rPr lang="en-US" sz="1400" b="1" dirty="0"/>
              <a:t>.</a:t>
            </a:r>
          </a:p>
          <a:p>
            <a:pPr marL="285750" indent="-285750">
              <a:buFontTx/>
              <a:buChar char="-"/>
            </a:pPr>
            <a:r>
              <a:rPr lang="en-US" sz="1400" b="1" dirty="0"/>
              <a:t>To practice, we can create a sample program and try to track the experiments performed inside it.</a:t>
            </a:r>
          </a:p>
          <a:p>
            <a:pPr marL="285750" indent="-285750">
              <a:buFontTx/>
              <a:buChar char="-"/>
            </a:pPr>
            <a:r>
              <a:rPr lang="en-US" sz="1400" b="1" dirty="0"/>
              <a:t>If I run the same code multiple times, Each execution is called an Experiment, same as </a:t>
            </a:r>
          </a:p>
          <a:p>
            <a:r>
              <a:rPr lang="en-US" sz="1400" b="1" dirty="0"/>
              <a:t>In Machine learning, We’ll be executing training pipeline multiple times with different </a:t>
            </a:r>
          </a:p>
          <a:p>
            <a:r>
              <a:rPr lang="en-US" sz="1400" b="1" dirty="0"/>
              <a:t>Parameters, Transformation techniques and data. Each of those executions are also called</a:t>
            </a:r>
          </a:p>
          <a:p>
            <a:r>
              <a:rPr lang="en-US" sz="1400" b="1" dirty="0"/>
              <a:t>“Experiments”</a:t>
            </a:r>
          </a:p>
          <a:p>
            <a:r>
              <a:rPr lang="en-US" sz="1400" b="1" dirty="0"/>
              <a:t>- We can track all those experiments using MLFlow.</a:t>
            </a:r>
          </a:p>
          <a:p>
            <a:r>
              <a:rPr lang="en-US" sz="1400" b="1" dirty="0"/>
              <a:t>- To track, We need to start the MLFlow server using command: `</a:t>
            </a:r>
            <a:r>
              <a:rPr lang="en-US" sz="1400" b="0" dirty="0">
                <a:solidFill>
                  <a:srgbClr val="C586C0"/>
                </a:solidFill>
                <a:effectLst/>
                <a:latin typeface="Consolas" panose="020B0609020204030204" pitchFamily="49" charset="0"/>
              </a:rPr>
              <a:t>with</a:t>
            </a:r>
            <a:r>
              <a:rPr lang="en-US" sz="1400" b="0" dirty="0">
                <a:solidFill>
                  <a:srgbClr val="CCCCCC"/>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mlflow</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start_run</a:t>
            </a:r>
            <a:r>
              <a:rPr lang="en-US" sz="1400" b="0" dirty="0">
                <a:solidFill>
                  <a:srgbClr val="CCCCCC"/>
                </a:solidFill>
                <a:effectLst/>
                <a:latin typeface="Consolas" panose="020B0609020204030204" pitchFamily="49" charset="0"/>
              </a:rPr>
              <a:t>():</a:t>
            </a:r>
            <a:r>
              <a:rPr lang="en-US" sz="1400" b="1" dirty="0"/>
              <a:t>`</a:t>
            </a:r>
          </a:p>
          <a:p>
            <a:r>
              <a:rPr lang="en-US" sz="1400" b="1" dirty="0"/>
              <a:t>- This will start the server.  </a:t>
            </a:r>
          </a:p>
          <a:p>
            <a:r>
              <a:rPr lang="en-US" sz="1400" b="1" dirty="0"/>
              <a:t>- After logging everything, We can run the pipeline (or the sample calculator code)</a:t>
            </a:r>
          </a:p>
          <a:p>
            <a:r>
              <a:rPr lang="en-US" sz="1400" b="1" dirty="0"/>
              <a:t>- As soon we run the code, It will create a folder `</a:t>
            </a:r>
            <a:r>
              <a:rPr lang="en-US" sz="1400" b="1" dirty="0" err="1"/>
              <a:t>mlruns</a:t>
            </a:r>
            <a:r>
              <a:rPr lang="en-US" sz="1400" b="1" dirty="0"/>
              <a:t>` which contains all details like params &amp;</a:t>
            </a:r>
          </a:p>
          <a:p>
            <a:r>
              <a:rPr lang="en-US" sz="1400" b="1" dirty="0"/>
              <a:t>Results</a:t>
            </a:r>
          </a:p>
          <a:p>
            <a:r>
              <a:rPr lang="en-US" sz="1400" b="1" dirty="0"/>
              <a:t>- We can run the same experiment again for different params and everything will be logged</a:t>
            </a:r>
          </a:p>
          <a:p>
            <a:r>
              <a:rPr lang="en-US" sz="1400" b="1" dirty="0"/>
              <a:t>Inside the same folder.</a:t>
            </a:r>
          </a:p>
          <a:p>
            <a:r>
              <a:rPr lang="en-US" sz="1400" b="1" dirty="0"/>
              <a:t>- This Experiment tracking can also be seen in the UI using command: `</a:t>
            </a:r>
            <a:r>
              <a:rPr lang="en-US" sz="1400" b="1" dirty="0" err="1"/>
              <a:t>mlflow</a:t>
            </a:r>
            <a:r>
              <a:rPr lang="en-US" sz="1400" b="1" dirty="0"/>
              <a:t> </a:t>
            </a:r>
            <a:r>
              <a:rPr lang="en-US" sz="1400" b="1" dirty="0" err="1"/>
              <a:t>ui</a:t>
            </a:r>
            <a:r>
              <a:rPr lang="en-US" sz="1400" b="1" dirty="0"/>
              <a:t>`</a:t>
            </a:r>
          </a:p>
          <a:p>
            <a:endParaRPr lang="en-US" sz="1400" b="1" dirty="0"/>
          </a:p>
          <a:p>
            <a:endParaRPr lang="en-US" sz="1400" b="1" dirty="0"/>
          </a:p>
          <a:p>
            <a:endParaRPr lang="en-US" sz="1400" b="1" dirty="0"/>
          </a:p>
          <a:p>
            <a:pPr marL="285750" indent="-285750">
              <a:buFontTx/>
              <a:buChar char="-"/>
            </a:pPr>
            <a:endParaRPr lang="en-US" sz="1400" b="1" dirty="0"/>
          </a:p>
        </p:txBody>
      </p:sp>
      <p:pic>
        <p:nvPicPr>
          <p:cNvPr id="6" name="Picture 5">
            <a:extLst>
              <a:ext uri="{FF2B5EF4-FFF2-40B4-BE49-F238E27FC236}">
                <a16:creationId xmlns:a16="http://schemas.microsoft.com/office/drawing/2014/main" id="{8CB50F10-7F6D-E6F3-0C3E-258F8606063A}"/>
              </a:ext>
            </a:extLst>
          </p:cNvPr>
          <p:cNvPicPr>
            <a:picLocks noChangeAspect="1"/>
          </p:cNvPicPr>
          <p:nvPr/>
        </p:nvPicPr>
        <p:blipFill>
          <a:blip r:embed="rId2"/>
          <a:stretch>
            <a:fillRect/>
          </a:stretch>
        </p:blipFill>
        <p:spPr>
          <a:xfrm>
            <a:off x="9071680" y="75057"/>
            <a:ext cx="3058598" cy="3204441"/>
          </a:xfrm>
          <a:prstGeom prst="rect">
            <a:avLst/>
          </a:prstGeom>
        </p:spPr>
      </p:pic>
      <p:pic>
        <p:nvPicPr>
          <p:cNvPr id="8" name="Picture 7">
            <a:extLst>
              <a:ext uri="{FF2B5EF4-FFF2-40B4-BE49-F238E27FC236}">
                <a16:creationId xmlns:a16="http://schemas.microsoft.com/office/drawing/2014/main" id="{CC6C3CE9-2D91-FA7D-7F59-A6E8D8099D25}"/>
              </a:ext>
            </a:extLst>
          </p:cNvPr>
          <p:cNvPicPr>
            <a:picLocks noChangeAspect="1"/>
          </p:cNvPicPr>
          <p:nvPr/>
        </p:nvPicPr>
        <p:blipFill>
          <a:blip r:embed="rId3"/>
          <a:stretch>
            <a:fillRect/>
          </a:stretch>
        </p:blipFill>
        <p:spPr>
          <a:xfrm>
            <a:off x="9071679" y="3335043"/>
            <a:ext cx="3069813" cy="2571750"/>
          </a:xfrm>
          <a:prstGeom prst="rect">
            <a:avLst/>
          </a:prstGeom>
        </p:spPr>
      </p:pic>
      <p:sp>
        <p:nvSpPr>
          <p:cNvPr id="9" name="Arrow: Right 8">
            <a:extLst>
              <a:ext uri="{FF2B5EF4-FFF2-40B4-BE49-F238E27FC236}">
                <a16:creationId xmlns:a16="http://schemas.microsoft.com/office/drawing/2014/main" id="{50E42F4A-D771-E932-A52E-DE1BE680ED04}"/>
              </a:ext>
            </a:extLst>
          </p:cNvPr>
          <p:cNvSpPr/>
          <p:nvPr/>
        </p:nvSpPr>
        <p:spPr>
          <a:xfrm rot="1378821">
            <a:off x="7137306" y="3669576"/>
            <a:ext cx="1900291" cy="2264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0C5EEF0-4FB8-7440-BE0B-148417D771E8}"/>
              </a:ext>
            </a:extLst>
          </p:cNvPr>
          <p:cNvSpPr/>
          <p:nvPr/>
        </p:nvSpPr>
        <p:spPr>
          <a:xfrm rot="20602556">
            <a:off x="7666626" y="2213491"/>
            <a:ext cx="1401959" cy="2264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CAAA50-C63C-E1B8-8E15-F0528572BABE}"/>
              </a:ext>
            </a:extLst>
          </p:cNvPr>
          <p:cNvPicPr>
            <a:picLocks noChangeAspect="1"/>
          </p:cNvPicPr>
          <p:nvPr/>
        </p:nvPicPr>
        <p:blipFill>
          <a:blip r:embed="rId4"/>
          <a:stretch>
            <a:fillRect/>
          </a:stretch>
        </p:blipFill>
        <p:spPr>
          <a:xfrm>
            <a:off x="393192" y="4250153"/>
            <a:ext cx="4416552" cy="2219325"/>
          </a:xfrm>
          <a:prstGeom prst="rect">
            <a:avLst/>
          </a:prstGeom>
        </p:spPr>
      </p:pic>
      <p:pic>
        <p:nvPicPr>
          <p:cNvPr id="14" name="Picture 13">
            <a:extLst>
              <a:ext uri="{FF2B5EF4-FFF2-40B4-BE49-F238E27FC236}">
                <a16:creationId xmlns:a16="http://schemas.microsoft.com/office/drawing/2014/main" id="{CC5628C4-448C-A614-2CE0-8FB84DB65FE1}"/>
              </a:ext>
            </a:extLst>
          </p:cNvPr>
          <p:cNvPicPr>
            <a:picLocks noChangeAspect="1"/>
          </p:cNvPicPr>
          <p:nvPr/>
        </p:nvPicPr>
        <p:blipFill>
          <a:blip r:embed="rId5"/>
          <a:stretch>
            <a:fillRect/>
          </a:stretch>
        </p:blipFill>
        <p:spPr>
          <a:xfrm>
            <a:off x="5017638" y="4245419"/>
            <a:ext cx="3614298" cy="2228795"/>
          </a:xfrm>
          <a:prstGeom prst="rect">
            <a:avLst/>
          </a:prstGeom>
        </p:spPr>
      </p:pic>
      <p:pic>
        <p:nvPicPr>
          <p:cNvPr id="2052" name="Picture 4" descr="MLflow tutorial: MLOps made easy - Ander Fernández">
            <a:extLst>
              <a:ext uri="{FF2B5EF4-FFF2-40B4-BE49-F238E27FC236}">
                <a16:creationId xmlns:a16="http://schemas.microsoft.com/office/drawing/2014/main" id="{EA549BE6-E6C2-A08B-3A68-32D94289C2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5128" y="0"/>
            <a:ext cx="1810872" cy="87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45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Version Control (software) - Wikipedia">
            <a:extLst>
              <a:ext uri="{FF2B5EF4-FFF2-40B4-BE49-F238E27FC236}">
                <a16:creationId xmlns:a16="http://schemas.microsoft.com/office/drawing/2014/main" id="{CD0AB88E-A888-8F28-1CA3-881D75048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743" y="-111633"/>
            <a:ext cx="1056513" cy="10565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CE57A1D-8C7E-0169-784B-3A92B1C379E8}"/>
              </a:ext>
            </a:extLst>
          </p:cNvPr>
          <p:cNvSpPr txBox="1"/>
          <p:nvPr/>
        </p:nvSpPr>
        <p:spPr>
          <a:xfrm>
            <a:off x="5037343" y="679704"/>
            <a:ext cx="2258375" cy="369332"/>
          </a:xfrm>
          <a:prstGeom prst="rect">
            <a:avLst/>
          </a:prstGeom>
          <a:noFill/>
        </p:spPr>
        <p:txBody>
          <a:bodyPr wrap="none" rtlCol="0">
            <a:spAutoFit/>
          </a:bodyPr>
          <a:lstStyle/>
          <a:p>
            <a:r>
              <a:rPr lang="en-US" dirty="0"/>
              <a:t>(Data Version Control)</a:t>
            </a:r>
          </a:p>
        </p:txBody>
      </p:sp>
      <p:sp>
        <p:nvSpPr>
          <p:cNvPr id="3" name="TextBox 2">
            <a:extLst>
              <a:ext uri="{FF2B5EF4-FFF2-40B4-BE49-F238E27FC236}">
                <a16:creationId xmlns:a16="http://schemas.microsoft.com/office/drawing/2014/main" id="{2A18005A-3442-C740-91E3-70F906A4EF90}"/>
              </a:ext>
            </a:extLst>
          </p:cNvPr>
          <p:cNvSpPr txBox="1"/>
          <p:nvPr/>
        </p:nvSpPr>
        <p:spPr>
          <a:xfrm>
            <a:off x="804672" y="1298448"/>
            <a:ext cx="5532120" cy="6124754"/>
          </a:xfrm>
          <a:prstGeom prst="rect">
            <a:avLst/>
          </a:prstGeom>
          <a:noFill/>
        </p:spPr>
        <p:txBody>
          <a:bodyPr wrap="square" rtlCol="0">
            <a:spAutoFit/>
          </a:bodyPr>
          <a:lstStyle/>
          <a:p>
            <a:r>
              <a:rPr lang="en-US" sz="1400" dirty="0"/>
              <a:t>- DVC(data version control) works on Git so Git must be initialized.</a:t>
            </a:r>
          </a:p>
          <a:p>
            <a:r>
              <a:rPr lang="en-US" sz="1400" dirty="0"/>
              <a:t>- To test, we can create a python with dummy dictionary &amp; creating data frame from that </a:t>
            </a:r>
            <a:r>
              <a:rPr lang="en-US" sz="1400" dirty="0" err="1"/>
              <a:t>dict</a:t>
            </a:r>
            <a:r>
              <a:rPr lang="en-US" sz="1400" dirty="0"/>
              <a:t> </a:t>
            </a:r>
          </a:p>
          <a:p>
            <a:r>
              <a:rPr lang="en-US" sz="1400" dirty="0"/>
              <a:t>- We can commit this and create different versions of the code, That’s why git is for : “Source code management”</a:t>
            </a:r>
          </a:p>
          <a:p>
            <a:r>
              <a:rPr lang="en-US" sz="1400" dirty="0"/>
              <a:t>- Now we can run the code to generate dummy data</a:t>
            </a:r>
          </a:p>
          <a:p>
            <a:r>
              <a:rPr lang="en-US" sz="1400" dirty="0"/>
              <a:t>- Create .</a:t>
            </a:r>
            <a:r>
              <a:rPr lang="en-US" sz="1400" dirty="0" err="1"/>
              <a:t>gitignore</a:t>
            </a:r>
            <a:r>
              <a:rPr lang="en-US" sz="1400" dirty="0"/>
              <a:t> file &amp; mention </a:t>
            </a:r>
            <a:r>
              <a:rPr lang="en-US" sz="1400" dirty="0" err="1"/>
              <a:t>venv</a:t>
            </a:r>
            <a:r>
              <a:rPr lang="en-US" sz="1400" dirty="0"/>
              <a:t>, data folders</a:t>
            </a:r>
          </a:p>
          <a:p>
            <a:r>
              <a:rPr lang="en-US" sz="1400" dirty="0"/>
              <a:t>- Also, we can initialize “DVC” using command: `</a:t>
            </a:r>
            <a:r>
              <a:rPr lang="en-US" sz="1400" b="1" dirty="0" err="1"/>
              <a:t>dvc</a:t>
            </a:r>
            <a:r>
              <a:rPr lang="en-US" sz="1400" b="1" dirty="0"/>
              <a:t> </a:t>
            </a:r>
            <a:r>
              <a:rPr lang="en-US" sz="1400" b="1" dirty="0" err="1"/>
              <a:t>init</a:t>
            </a:r>
            <a:r>
              <a:rPr lang="en-US" sz="1400" dirty="0"/>
              <a:t>` which will create a folder .</a:t>
            </a:r>
            <a:r>
              <a:rPr lang="en-US" sz="1400" dirty="0" err="1"/>
              <a:t>dvc</a:t>
            </a:r>
            <a:r>
              <a:rPr lang="en-US" sz="1400" dirty="0"/>
              <a:t> similar to .</a:t>
            </a:r>
            <a:r>
              <a:rPr lang="en-US" sz="1400" dirty="0" err="1"/>
              <a:t>gitignore</a:t>
            </a:r>
            <a:r>
              <a:rPr lang="en-US" sz="1400" dirty="0"/>
              <a:t> in git</a:t>
            </a:r>
          </a:p>
          <a:p>
            <a:r>
              <a:rPr lang="en-US" sz="1400" dirty="0"/>
              <a:t>- Whatever we don’t track, we can mention inside .</a:t>
            </a:r>
            <a:r>
              <a:rPr lang="en-US" sz="1400" dirty="0" err="1"/>
              <a:t>dvcignore</a:t>
            </a:r>
            <a:r>
              <a:rPr lang="en-US" sz="1400" dirty="0"/>
              <a:t> file inside the folder</a:t>
            </a:r>
          </a:p>
          <a:p>
            <a:r>
              <a:rPr lang="en-US" sz="1400" dirty="0"/>
              <a:t>- When we run git status, we will see that </a:t>
            </a:r>
            <a:r>
              <a:rPr lang="en-US" sz="1400" dirty="0" err="1"/>
              <a:t>dvc</a:t>
            </a:r>
            <a:r>
              <a:rPr lang="en-US" sz="1400" dirty="0"/>
              <a:t> folders which got create after </a:t>
            </a:r>
            <a:r>
              <a:rPr lang="en-US" sz="1400" dirty="0" err="1"/>
              <a:t>dvc</a:t>
            </a:r>
            <a:r>
              <a:rPr lang="en-US" sz="1400" dirty="0"/>
              <a:t> </a:t>
            </a:r>
            <a:r>
              <a:rPr lang="en-US" sz="1400" dirty="0" err="1"/>
              <a:t>init</a:t>
            </a:r>
            <a:r>
              <a:rPr lang="en-US" sz="1400" dirty="0"/>
              <a:t> are already added to staging area of git, we don’t need to add them, we can directly commit them.</a:t>
            </a:r>
          </a:p>
          <a:p>
            <a:r>
              <a:rPr lang="en-US" sz="1400" dirty="0"/>
              <a:t>- Now run “</a:t>
            </a:r>
            <a:r>
              <a:rPr lang="en-US" sz="1400" b="1" dirty="0" err="1"/>
              <a:t>dvc</a:t>
            </a:r>
            <a:r>
              <a:rPr lang="en-US" sz="1400" b="1" dirty="0"/>
              <a:t> add data/data.csv</a:t>
            </a:r>
            <a:r>
              <a:rPr lang="en-US" sz="1400" dirty="0"/>
              <a:t>”, this will create a “</a:t>
            </a:r>
            <a:r>
              <a:rPr lang="en-US" sz="1400" dirty="0" err="1"/>
              <a:t>data.csv.dvc</a:t>
            </a:r>
            <a:r>
              <a:rPr lang="en-US" sz="1400" dirty="0"/>
              <a:t>” file, Now the “data management” comes into picture</a:t>
            </a:r>
          </a:p>
          <a:p>
            <a:r>
              <a:rPr lang="en-US" sz="1400" dirty="0"/>
              <a:t>- We never use git &amp; </a:t>
            </a:r>
            <a:r>
              <a:rPr lang="en-US" sz="1400" dirty="0" err="1"/>
              <a:t>github</a:t>
            </a:r>
            <a:r>
              <a:rPr lang="en-US" sz="1400" dirty="0"/>
              <a:t> for data management and data version, We use it for SCM &amp; we track data using git </a:t>
            </a:r>
            <a:r>
              <a:rPr lang="en-US" sz="1400" dirty="0" err="1"/>
              <a:t>bcoz</a:t>
            </a:r>
            <a:r>
              <a:rPr lang="en-US" sz="1400" dirty="0"/>
              <a:t> of data size as git doesn’t support large file, conflict resolution is easy with different version of code but will be very difficult with different version of data and solve conflicts </a:t>
            </a:r>
            <a:r>
              <a:rPr lang="en-US" sz="1400" dirty="0" err="1"/>
              <a:t>bcoz</a:t>
            </a:r>
            <a:r>
              <a:rPr lang="en-US" sz="1400" dirty="0"/>
              <a:t> we can check few line manually but not millions of rows to resolve conflict. Performance also </a:t>
            </a:r>
            <a:r>
              <a:rPr lang="en-US" sz="1400" dirty="0" err="1"/>
              <a:t>hapmers</a:t>
            </a:r>
            <a:r>
              <a:rPr lang="en-US" sz="1400" dirty="0"/>
              <a:t> </a:t>
            </a:r>
            <a:r>
              <a:rPr lang="en-US" sz="1400" dirty="0" err="1"/>
              <a:t>bcoz</a:t>
            </a:r>
            <a:r>
              <a:rPr lang="en-US" sz="1400" dirty="0"/>
              <a:t> it slows down.</a:t>
            </a:r>
          </a:p>
          <a:p>
            <a:r>
              <a:rPr lang="en-US" sz="1400" dirty="0"/>
              <a:t>- That’s why in data folder there will be 2 files: .</a:t>
            </a:r>
            <a:r>
              <a:rPr lang="en-US" sz="1400" dirty="0" err="1"/>
              <a:t>gitignore</a:t>
            </a:r>
            <a:r>
              <a:rPr lang="en-US" sz="1400" dirty="0"/>
              <a:t> (which will mention “data” to not track data since git isn’t for data management) and </a:t>
            </a:r>
            <a:r>
              <a:rPr lang="en-US" sz="1400" dirty="0" err="1"/>
              <a:t>data.csv.dvc</a:t>
            </a:r>
            <a:r>
              <a:rPr lang="en-US" sz="1400" dirty="0"/>
              <a:t> which contains metadata about data folder</a:t>
            </a:r>
          </a:p>
          <a:p>
            <a:pPr marL="285750" indent="-285750">
              <a:buFontTx/>
              <a:buChar char="-"/>
            </a:pPr>
            <a:endParaRPr lang="en-US" sz="1400" dirty="0"/>
          </a:p>
          <a:p>
            <a:pPr marL="285750" indent="-285750">
              <a:buFontTx/>
              <a:buChar char="-"/>
            </a:pPr>
            <a:endParaRPr lang="en-US" sz="1400" dirty="0"/>
          </a:p>
          <a:p>
            <a:endParaRPr lang="en-US" sz="1400" dirty="0"/>
          </a:p>
        </p:txBody>
      </p:sp>
      <p:pic>
        <p:nvPicPr>
          <p:cNvPr id="5" name="Picture 4">
            <a:extLst>
              <a:ext uri="{FF2B5EF4-FFF2-40B4-BE49-F238E27FC236}">
                <a16:creationId xmlns:a16="http://schemas.microsoft.com/office/drawing/2014/main" id="{8B781863-D8D9-F485-CDAE-201F816FCE28}"/>
              </a:ext>
            </a:extLst>
          </p:cNvPr>
          <p:cNvPicPr>
            <a:picLocks noChangeAspect="1"/>
          </p:cNvPicPr>
          <p:nvPr/>
        </p:nvPicPr>
        <p:blipFill>
          <a:blip r:embed="rId3"/>
          <a:stretch>
            <a:fillRect/>
          </a:stretch>
        </p:blipFill>
        <p:spPr>
          <a:xfrm>
            <a:off x="9345168" y="121920"/>
            <a:ext cx="2741104" cy="1902662"/>
          </a:xfrm>
          <a:prstGeom prst="rect">
            <a:avLst/>
          </a:prstGeom>
        </p:spPr>
      </p:pic>
      <p:pic>
        <p:nvPicPr>
          <p:cNvPr id="7" name="Picture 6">
            <a:extLst>
              <a:ext uri="{FF2B5EF4-FFF2-40B4-BE49-F238E27FC236}">
                <a16:creationId xmlns:a16="http://schemas.microsoft.com/office/drawing/2014/main" id="{2653F886-6BFF-C89A-5D8B-B57DAE52CA06}"/>
              </a:ext>
            </a:extLst>
          </p:cNvPr>
          <p:cNvPicPr>
            <a:picLocks noChangeAspect="1"/>
          </p:cNvPicPr>
          <p:nvPr/>
        </p:nvPicPr>
        <p:blipFill>
          <a:blip r:embed="rId4"/>
          <a:stretch>
            <a:fillRect/>
          </a:stretch>
        </p:blipFill>
        <p:spPr>
          <a:xfrm>
            <a:off x="7295718" y="919682"/>
            <a:ext cx="1933575" cy="1104900"/>
          </a:xfrm>
          <a:prstGeom prst="rect">
            <a:avLst/>
          </a:prstGeom>
        </p:spPr>
      </p:pic>
      <p:cxnSp>
        <p:nvCxnSpPr>
          <p:cNvPr id="9" name="Straight Arrow Connector 8">
            <a:extLst>
              <a:ext uri="{FF2B5EF4-FFF2-40B4-BE49-F238E27FC236}">
                <a16:creationId xmlns:a16="http://schemas.microsoft.com/office/drawing/2014/main" id="{C95CCE66-31FE-BE7D-5F1D-815041FA6E18}"/>
              </a:ext>
            </a:extLst>
          </p:cNvPr>
          <p:cNvCxnSpPr>
            <a:cxnSpLocks/>
          </p:cNvCxnSpPr>
          <p:nvPr/>
        </p:nvCxnSpPr>
        <p:spPr>
          <a:xfrm flipV="1">
            <a:off x="3691078" y="1472132"/>
            <a:ext cx="3505250" cy="1703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C7AD52C-9ECC-E7AE-5E01-671ED0A5E16C}"/>
              </a:ext>
            </a:extLst>
          </p:cNvPr>
          <p:cNvPicPr>
            <a:picLocks noChangeAspect="1"/>
          </p:cNvPicPr>
          <p:nvPr/>
        </p:nvPicPr>
        <p:blipFill>
          <a:blip r:embed="rId5"/>
          <a:stretch>
            <a:fillRect/>
          </a:stretch>
        </p:blipFill>
        <p:spPr>
          <a:xfrm>
            <a:off x="8903398" y="2043628"/>
            <a:ext cx="3182874" cy="1648838"/>
          </a:xfrm>
          <a:prstGeom prst="rect">
            <a:avLst/>
          </a:prstGeom>
        </p:spPr>
      </p:pic>
      <p:cxnSp>
        <p:nvCxnSpPr>
          <p:cNvPr id="13" name="Straight Arrow Connector 12">
            <a:extLst>
              <a:ext uri="{FF2B5EF4-FFF2-40B4-BE49-F238E27FC236}">
                <a16:creationId xmlns:a16="http://schemas.microsoft.com/office/drawing/2014/main" id="{31F03E41-5C0B-AE87-CB6C-ADC554B94B9F}"/>
              </a:ext>
            </a:extLst>
          </p:cNvPr>
          <p:cNvCxnSpPr>
            <a:cxnSpLocks/>
          </p:cNvCxnSpPr>
          <p:nvPr/>
        </p:nvCxnSpPr>
        <p:spPr>
          <a:xfrm flipV="1">
            <a:off x="3872104" y="2447678"/>
            <a:ext cx="5031294" cy="1816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40F986B-20D4-7776-7D73-9BCD80BE0A01}"/>
              </a:ext>
            </a:extLst>
          </p:cNvPr>
          <p:cNvPicPr>
            <a:picLocks noChangeAspect="1"/>
          </p:cNvPicPr>
          <p:nvPr/>
        </p:nvPicPr>
        <p:blipFill>
          <a:blip r:embed="rId6"/>
          <a:stretch>
            <a:fillRect/>
          </a:stretch>
        </p:blipFill>
        <p:spPr>
          <a:xfrm>
            <a:off x="9666160" y="3711512"/>
            <a:ext cx="2420112" cy="3024568"/>
          </a:xfrm>
          <a:prstGeom prst="rect">
            <a:avLst/>
          </a:prstGeom>
        </p:spPr>
      </p:pic>
      <p:cxnSp>
        <p:nvCxnSpPr>
          <p:cNvPr id="21" name="Straight Arrow Connector 20">
            <a:extLst>
              <a:ext uri="{FF2B5EF4-FFF2-40B4-BE49-F238E27FC236}">
                <a16:creationId xmlns:a16="http://schemas.microsoft.com/office/drawing/2014/main" id="{F77D2019-259B-44B4-6039-75B2163DFCDF}"/>
              </a:ext>
            </a:extLst>
          </p:cNvPr>
          <p:cNvCxnSpPr>
            <a:cxnSpLocks/>
          </p:cNvCxnSpPr>
          <p:nvPr/>
        </p:nvCxnSpPr>
        <p:spPr>
          <a:xfrm flipV="1">
            <a:off x="5971032" y="3941878"/>
            <a:ext cx="3695128" cy="483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44A886F1-7E78-0004-8DAE-B42FB7D3BF9E}"/>
              </a:ext>
            </a:extLst>
          </p:cNvPr>
          <p:cNvPicPr>
            <a:picLocks noChangeAspect="1"/>
          </p:cNvPicPr>
          <p:nvPr/>
        </p:nvPicPr>
        <p:blipFill>
          <a:blip r:embed="rId7"/>
          <a:stretch>
            <a:fillRect/>
          </a:stretch>
        </p:blipFill>
        <p:spPr>
          <a:xfrm>
            <a:off x="6931152" y="4263960"/>
            <a:ext cx="2713862" cy="2472119"/>
          </a:xfrm>
          <a:prstGeom prst="rect">
            <a:avLst/>
          </a:prstGeom>
        </p:spPr>
      </p:pic>
      <p:cxnSp>
        <p:nvCxnSpPr>
          <p:cNvPr id="28" name="Straight Arrow Connector 27">
            <a:extLst>
              <a:ext uri="{FF2B5EF4-FFF2-40B4-BE49-F238E27FC236}">
                <a16:creationId xmlns:a16="http://schemas.microsoft.com/office/drawing/2014/main" id="{00084F20-8BE4-C049-6F54-1E37DE60DD16}"/>
              </a:ext>
            </a:extLst>
          </p:cNvPr>
          <p:cNvCxnSpPr>
            <a:cxnSpLocks/>
          </p:cNvCxnSpPr>
          <p:nvPr/>
        </p:nvCxnSpPr>
        <p:spPr>
          <a:xfrm>
            <a:off x="4449128" y="4645152"/>
            <a:ext cx="2317432" cy="408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912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ata Version Control (software) - Wikipedia">
            <a:extLst>
              <a:ext uri="{FF2B5EF4-FFF2-40B4-BE49-F238E27FC236}">
                <a16:creationId xmlns:a16="http://schemas.microsoft.com/office/drawing/2014/main" id="{386E3828-FE9F-6AD4-9BF2-F7E197E9E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743" y="-111633"/>
            <a:ext cx="1056513" cy="10565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6EA2C7-EDDA-195D-D545-93CB3AB0AF53}"/>
              </a:ext>
            </a:extLst>
          </p:cNvPr>
          <p:cNvSpPr txBox="1"/>
          <p:nvPr/>
        </p:nvSpPr>
        <p:spPr>
          <a:xfrm>
            <a:off x="219456" y="944880"/>
            <a:ext cx="8351582" cy="4401205"/>
          </a:xfrm>
          <a:prstGeom prst="rect">
            <a:avLst/>
          </a:prstGeom>
          <a:noFill/>
        </p:spPr>
        <p:txBody>
          <a:bodyPr wrap="none" rtlCol="0">
            <a:spAutoFit/>
          </a:bodyPr>
          <a:lstStyle/>
          <a:p>
            <a:r>
              <a:rPr lang="en-US" sz="1400" dirty="0"/>
              <a:t>- Currently data has 4 rows, run ‘git status’ It says git is not tracking “data folder”</a:t>
            </a:r>
          </a:p>
          <a:p>
            <a:r>
              <a:rPr lang="en-US" sz="1400" dirty="0"/>
              <a:t>- Commit the changes: git commit –m “data file added”</a:t>
            </a:r>
          </a:p>
          <a:p>
            <a:r>
              <a:rPr lang="en-US" sz="1400" dirty="0"/>
              <a:t>- Now add 1 row to data and run “</a:t>
            </a:r>
            <a:r>
              <a:rPr lang="en-US" sz="1400" dirty="0" err="1"/>
              <a:t>dvc</a:t>
            </a:r>
            <a:r>
              <a:rPr lang="en-US" sz="1400" dirty="0"/>
              <a:t> add data/data.csv” which will update “md5” in </a:t>
            </a:r>
            <a:r>
              <a:rPr lang="en-US" sz="1400" dirty="0" err="1"/>
              <a:t>data.csv.dvc</a:t>
            </a:r>
            <a:r>
              <a:rPr lang="en-US" sz="1400" dirty="0"/>
              <a:t> file also</a:t>
            </a:r>
          </a:p>
          <a:p>
            <a:r>
              <a:rPr lang="en-US" sz="1400" dirty="0"/>
              <a:t>“cache” folder in .</a:t>
            </a:r>
            <a:r>
              <a:rPr lang="en-US" sz="1400" dirty="0" err="1"/>
              <a:t>dvc</a:t>
            </a:r>
            <a:r>
              <a:rPr lang="en-US" sz="1400" dirty="0"/>
              <a:t> folder contains all the version of data</a:t>
            </a:r>
          </a:p>
          <a:p>
            <a:r>
              <a:rPr lang="en-US" sz="1400" dirty="0"/>
              <a:t>- In order to get to the previous version of data, We are not tracking actual data since its mentioned in .</a:t>
            </a:r>
            <a:r>
              <a:rPr lang="en-US" sz="1400" dirty="0" err="1"/>
              <a:t>gitignore</a:t>
            </a:r>
            <a:endParaRPr lang="en-US" sz="1400" dirty="0"/>
          </a:p>
          <a:p>
            <a:r>
              <a:rPr lang="en-US" sz="1400" dirty="0"/>
              <a:t> file but we are tracking “</a:t>
            </a:r>
            <a:r>
              <a:rPr lang="en-US" sz="1400" dirty="0" err="1"/>
              <a:t>data.csv.dvc</a:t>
            </a:r>
            <a:r>
              <a:rPr lang="en-US" sz="1400" dirty="0"/>
              <a:t>” file which contains metadata about the data</a:t>
            </a:r>
          </a:p>
          <a:p>
            <a:r>
              <a:rPr lang="en-US" sz="1400" dirty="0"/>
              <a:t>- We can run: “git checkout &lt;1</a:t>
            </a:r>
            <a:r>
              <a:rPr lang="en-US" sz="1400" baseline="30000" dirty="0"/>
              <a:t>st</a:t>
            </a:r>
            <a:r>
              <a:rPr lang="en-US" sz="1400" dirty="0"/>
              <a:t> 6 letters of commit key&gt; &amp; </a:t>
            </a:r>
            <a:r>
              <a:rPr lang="en-US" sz="1400" dirty="0" err="1"/>
              <a:t>dvc</a:t>
            </a:r>
            <a:r>
              <a:rPr lang="en-US" sz="1400" dirty="0"/>
              <a:t> checkout </a:t>
            </a:r>
            <a:r>
              <a:rPr lang="en-US" sz="1400" dirty="0">
                <a:sym typeface="Wingdings" panose="05000000000000000000" pitchFamily="2" charset="2"/>
              </a:rPr>
              <a:t> It will restore that data</a:t>
            </a:r>
          </a:p>
          <a:p>
            <a:r>
              <a:rPr lang="en-US" sz="1400" dirty="0"/>
              <a:t>- That’s how we can manage different version of data by using single file : “</a:t>
            </a:r>
            <a:r>
              <a:rPr lang="en-US" sz="1400" dirty="0" err="1"/>
              <a:t>data.csv.dvc</a:t>
            </a:r>
            <a:r>
              <a:rPr lang="en-US" sz="1400" dirty="0"/>
              <a:t>”</a:t>
            </a:r>
          </a:p>
          <a:p>
            <a:r>
              <a:rPr lang="en-US" sz="1400" dirty="0"/>
              <a:t>- We can configure AWS S3 to save the data versions, and we can manage them using </a:t>
            </a:r>
            <a:r>
              <a:rPr lang="en-US" sz="1400" dirty="0" err="1"/>
              <a:t>data.csv.dvc</a:t>
            </a:r>
            <a:r>
              <a:rPr lang="en-US" sz="1400" dirty="0"/>
              <a:t> file</a:t>
            </a:r>
          </a:p>
          <a:p>
            <a:r>
              <a:rPr lang="en-US" sz="1400" dirty="0"/>
              <a:t>- For </a:t>
            </a:r>
            <a:r>
              <a:rPr lang="en-US" sz="1400" dirty="0" err="1"/>
              <a:t>dvc</a:t>
            </a:r>
            <a:r>
              <a:rPr lang="en-US" sz="1400" dirty="0"/>
              <a:t> reproducibility (to reproduce my pipeline), we can create </a:t>
            </a:r>
            <a:r>
              <a:rPr lang="en-US" sz="1400" dirty="0" err="1"/>
              <a:t>dvc.yaml</a:t>
            </a:r>
            <a:r>
              <a:rPr lang="en-US" sz="1400" dirty="0"/>
              <a:t> file in the workspace to track all the</a:t>
            </a:r>
          </a:p>
          <a:p>
            <a:r>
              <a:rPr lang="en-US" sz="1400" dirty="0"/>
              <a:t>changes in the data, model, params </a:t>
            </a:r>
            <a:r>
              <a:rPr lang="en-US" sz="1400" dirty="0" err="1"/>
              <a:t>etc</a:t>
            </a:r>
            <a:endParaRPr lang="en-US" sz="1400" dirty="0"/>
          </a:p>
          <a:p>
            <a:pPr marL="285750" indent="-285750">
              <a:buFontTx/>
              <a:buChar char="-"/>
            </a:pPr>
            <a:r>
              <a:rPr lang="en-US" sz="1400" dirty="0"/>
              <a:t>In order to practice </a:t>
            </a:r>
            <a:r>
              <a:rPr lang="en-US" sz="1400" dirty="0" err="1"/>
              <a:t>dvc</a:t>
            </a:r>
            <a:r>
              <a:rPr lang="en-US" sz="1400" dirty="0"/>
              <a:t> reproducibility, create 2 files stage1.py &amp; stage2.py in workspace. In 1</a:t>
            </a:r>
            <a:r>
              <a:rPr lang="en-US" sz="1400" baseline="30000" dirty="0"/>
              <a:t>st</a:t>
            </a:r>
            <a:r>
              <a:rPr lang="en-US" sz="1400" dirty="0"/>
              <a:t> file I will</a:t>
            </a:r>
          </a:p>
          <a:p>
            <a:r>
              <a:rPr lang="en-US" sz="1400" dirty="0"/>
              <a:t>Create a text file &amp; in 2</a:t>
            </a:r>
            <a:r>
              <a:rPr lang="en-US" sz="1400" baseline="30000" dirty="0"/>
              <a:t>nd</a:t>
            </a:r>
            <a:r>
              <a:rPr lang="en-US" sz="1400" dirty="0"/>
              <a:t> file I will read that txt file.</a:t>
            </a:r>
          </a:p>
          <a:p>
            <a:r>
              <a:rPr lang="en-US" sz="1400" dirty="0"/>
              <a:t>- Stage2 depends on stage1</a:t>
            </a:r>
          </a:p>
          <a:p>
            <a:r>
              <a:rPr lang="en-US" sz="1400" dirty="0"/>
              <a:t>- </a:t>
            </a:r>
            <a:r>
              <a:rPr lang="en-US" sz="1400" dirty="0" err="1"/>
              <a:t>dvc.yaml</a:t>
            </a:r>
            <a:r>
              <a:rPr lang="en-US" sz="1400" dirty="0"/>
              <a:t> file is for writing configurations in key &amp; value pai, we have 2 stages: stage1</a:t>
            </a:r>
          </a:p>
          <a:p>
            <a:r>
              <a:rPr lang="en-US" sz="1400" dirty="0"/>
              <a:t> &amp; stage2</a:t>
            </a:r>
          </a:p>
          <a:p>
            <a:r>
              <a:rPr lang="en-US" sz="1400" dirty="0"/>
              <a:t>- Now run “</a:t>
            </a:r>
            <a:r>
              <a:rPr lang="en-US" sz="1400" dirty="0" err="1"/>
              <a:t>dvc</a:t>
            </a:r>
            <a:r>
              <a:rPr lang="en-US" sz="1400" dirty="0"/>
              <a:t> repro” which will create </a:t>
            </a:r>
            <a:r>
              <a:rPr lang="en-US" sz="1400" dirty="0" err="1"/>
              <a:t>dvc.lock</a:t>
            </a:r>
            <a:r>
              <a:rPr lang="en-US" sz="1400" dirty="0"/>
              <a:t> file</a:t>
            </a:r>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FFC67FE8-C929-EA6F-71FE-CCF154807AC8}"/>
              </a:ext>
            </a:extLst>
          </p:cNvPr>
          <p:cNvPicPr>
            <a:picLocks noChangeAspect="1"/>
          </p:cNvPicPr>
          <p:nvPr/>
        </p:nvPicPr>
        <p:blipFill>
          <a:blip r:embed="rId3"/>
          <a:stretch>
            <a:fillRect/>
          </a:stretch>
        </p:blipFill>
        <p:spPr>
          <a:xfrm>
            <a:off x="8430768" y="95012"/>
            <a:ext cx="3683508" cy="1660636"/>
          </a:xfrm>
          <a:prstGeom prst="rect">
            <a:avLst/>
          </a:prstGeom>
        </p:spPr>
      </p:pic>
      <p:pic>
        <p:nvPicPr>
          <p:cNvPr id="7" name="Picture 6">
            <a:extLst>
              <a:ext uri="{FF2B5EF4-FFF2-40B4-BE49-F238E27FC236}">
                <a16:creationId xmlns:a16="http://schemas.microsoft.com/office/drawing/2014/main" id="{668A4533-C658-5D6C-5B7E-CEA83414B843}"/>
              </a:ext>
            </a:extLst>
          </p:cNvPr>
          <p:cNvPicPr>
            <a:picLocks noChangeAspect="1"/>
          </p:cNvPicPr>
          <p:nvPr/>
        </p:nvPicPr>
        <p:blipFill>
          <a:blip r:embed="rId4"/>
          <a:stretch>
            <a:fillRect/>
          </a:stretch>
        </p:blipFill>
        <p:spPr>
          <a:xfrm>
            <a:off x="8430768" y="1873949"/>
            <a:ext cx="3683508" cy="1847660"/>
          </a:xfrm>
          <a:prstGeom prst="rect">
            <a:avLst/>
          </a:prstGeom>
        </p:spPr>
      </p:pic>
      <p:cxnSp>
        <p:nvCxnSpPr>
          <p:cNvPr id="9" name="Straight Arrow Connector 8">
            <a:extLst>
              <a:ext uri="{FF2B5EF4-FFF2-40B4-BE49-F238E27FC236}">
                <a16:creationId xmlns:a16="http://schemas.microsoft.com/office/drawing/2014/main" id="{32E4E0D3-040B-CDE6-16C4-515CF30D8B61}"/>
              </a:ext>
            </a:extLst>
          </p:cNvPr>
          <p:cNvCxnSpPr/>
          <p:nvPr/>
        </p:nvCxnSpPr>
        <p:spPr>
          <a:xfrm>
            <a:off x="4617720" y="1755648"/>
            <a:ext cx="3813048"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BDD8185-871A-E607-F3F4-B97E39369698}"/>
              </a:ext>
            </a:extLst>
          </p:cNvPr>
          <p:cNvSpPr/>
          <p:nvPr/>
        </p:nvSpPr>
        <p:spPr>
          <a:xfrm>
            <a:off x="8430768" y="3839910"/>
            <a:ext cx="3683508" cy="23560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t>H:\CampusX_DS\week42 - ML Ops\</a:t>
            </a:r>
            <a:r>
              <a:rPr lang="en-US" sz="700" dirty="0" err="1"/>
              <a:t>iNueron_MLOps</a:t>
            </a:r>
            <a:r>
              <a:rPr lang="en-US" sz="700" dirty="0"/>
              <a:t>\</a:t>
            </a:r>
            <a:r>
              <a:rPr lang="en-US" sz="700" dirty="0" err="1"/>
              <a:t>dvc_practice</a:t>
            </a:r>
            <a:r>
              <a:rPr lang="en-US" sz="700" dirty="0"/>
              <a:t>&gt;git checkout 1bc3e9</a:t>
            </a:r>
          </a:p>
          <a:p>
            <a:r>
              <a:rPr lang="en-US" sz="700" dirty="0"/>
              <a:t>Note: switching to '1bc3e9'.</a:t>
            </a:r>
          </a:p>
          <a:p>
            <a:endParaRPr lang="en-US" sz="700" dirty="0"/>
          </a:p>
          <a:p>
            <a:r>
              <a:rPr lang="en-US" sz="700" dirty="0"/>
              <a:t>You are in 'detached HEAD' state. You can look around, make experimental</a:t>
            </a:r>
          </a:p>
          <a:p>
            <a:r>
              <a:rPr lang="en-US" sz="700" dirty="0"/>
              <a:t>changes and commit them, and you can discard any commits you make in this</a:t>
            </a:r>
          </a:p>
          <a:p>
            <a:r>
              <a:rPr lang="en-US" sz="700" dirty="0"/>
              <a:t>state without impacting any branches by switching back to a branch.</a:t>
            </a:r>
          </a:p>
          <a:p>
            <a:endParaRPr lang="en-US" sz="700" dirty="0"/>
          </a:p>
          <a:p>
            <a:r>
              <a:rPr lang="en-US" sz="700" dirty="0"/>
              <a:t>If you want to create a new branch to retain commits you create, you may</a:t>
            </a:r>
          </a:p>
          <a:p>
            <a:r>
              <a:rPr lang="en-US" sz="700" dirty="0"/>
              <a:t>do so (now or later) by using -c with the switch command. Example:</a:t>
            </a:r>
          </a:p>
          <a:p>
            <a:endParaRPr lang="en-US" sz="700" dirty="0"/>
          </a:p>
          <a:p>
            <a:r>
              <a:rPr lang="en-US" sz="700" dirty="0"/>
              <a:t>  git switch -c &lt;new-branch-name&gt;</a:t>
            </a:r>
          </a:p>
          <a:p>
            <a:endParaRPr lang="en-US" sz="700" dirty="0"/>
          </a:p>
          <a:p>
            <a:r>
              <a:rPr lang="en-US" sz="700" dirty="0"/>
              <a:t>Or undo this operation with:</a:t>
            </a:r>
          </a:p>
          <a:p>
            <a:endParaRPr lang="en-US" sz="700" dirty="0"/>
          </a:p>
          <a:p>
            <a:r>
              <a:rPr lang="en-US" sz="700" dirty="0"/>
              <a:t>  git switch -</a:t>
            </a:r>
          </a:p>
          <a:p>
            <a:endParaRPr lang="en-US" sz="700" dirty="0"/>
          </a:p>
          <a:p>
            <a:r>
              <a:rPr lang="en-US" sz="700" dirty="0"/>
              <a:t>Turn off this advice by setting config variable </a:t>
            </a:r>
            <a:r>
              <a:rPr lang="en-US" sz="700" dirty="0" err="1"/>
              <a:t>advice.detachedHead</a:t>
            </a:r>
            <a:r>
              <a:rPr lang="en-US" sz="700" dirty="0"/>
              <a:t> to false</a:t>
            </a:r>
          </a:p>
          <a:p>
            <a:endParaRPr lang="en-US" sz="700" dirty="0"/>
          </a:p>
          <a:p>
            <a:r>
              <a:rPr lang="en-US" sz="700" dirty="0"/>
              <a:t>HEAD is now at 1bc3e95 data updated</a:t>
            </a:r>
          </a:p>
          <a:p>
            <a:endParaRPr lang="en-US" sz="700" dirty="0"/>
          </a:p>
          <a:p>
            <a:r>
              <a:rPr lang="en-US" sz="700" dirty="0"/>
              <a:t>H:\CampusX_DS\week42 - ML Ops\</a:t>
            </a:r>
            <a:r>
              <a:rPr lang="en-US" sz="700" dirty="0" err="1"/>
              <a:t>iNueron_MLOps</a:t>
            </a:r>
            <a:r>
              <a:rPr lang="en-US" sz="700" dirty="0"/>
              <a:t>\</a:t>
            </a:r>
            <a:r>
              <a:rPr lang="en-US" sz="700" dirty="0" err="1"/>
              <a:t>dvc_practice</a:t>
            </a:r>
            <a:r>
              <a:rPr lang="en-US" sz="700" dirty="0"/>
              <a:t>&gt;</a:t>
            </a:r>
            <a:r>
              <a:rPr lang="en-US" sz="700" dirty="0" err="1"/>
              <a:t>dvc</a:t>
            </a:r>
            <a:r>
              <a:rPr lang="en-US" sz="700" dirty="0"/>
              <a:t> checkout</a:t>
            </a:r>
          </a:p>
          <a:p>
            <a:r>
              <a:rPr lang="en-US" sz="700" dirty="0"/>
              <a:t>Building workspace index                                                                                                                                                         |2.00 [00:00, 38.3entry/s]</a:t>
            </a:r>
          </a:p>
          <a:p>
            <a:r>
              <a:rPr lang="en-US" sz="700" dirty="0"/>
              <a:t>Comparing indexes                                                                                                                                                                |3.00 [00:00,    ?entry/s] </a:t>
            </a:r>
          </a:p>
          <a:p>
            <a:r>
              <a:rPr lang="en-US" sz="700" dirty="0"/>
              <a:t>Applying changes                                                                                                                                                                 |1.00 [00:00,  53.3file/s] </a:t>
            </a:r>
          </a:p>
          <a:p>
            <a:r>
              <a:rPr lang="en-US" sz="700" dirty="0"/>
              <a:t>M       data\data.csv</a:t>
            </a:r>
          </a:p>
        </p:txBody>
      </p:sp>
      <p:cxnSp>
        <p:nvCxnSpPr>
          <p:cNvPr id="12" name="Straight Arrow Connector 11">
            <a:extLst>
              <a:ext uri="{FF2B5EF4-FFF2-40B4-BE49-F238E27FC236}">
                <a16:creationId xmlns:a16="http://schemas.microsoft.com/office/drawing/2014/main" id="{2DD4EDFE-B40D-CCBE-FE55-8263FC32C7C0}"/>
              </a:ext>
            </a:extLst>
          </p:cNvPr>
          <p:cNvCxnSpPr/>
          <p:nvPr/>
        </p:nvCxnSpPr>
        <p:spPr>
          <a:xfrm>
            <a:off x="6624256" y="2441448"/>
            <a:ext cx="1139000" cy="128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169B100-F7BD-8893-A7B2-D8F77282C2F4}"/>
              </a:ext>
            </a:extLst>
          </p:cNvPr>
          <p:cNvPicPr>
            <a:picLocks noChangeAspect="1"/>
          </p:cNvPicPr>
          <p:nvPr/>
        </p:nvPicPr>
        <p:blipFill>
          <a:blip r:embed="rId5"/>
          <a:stretch>
            <a:fillRect/>
          </a:stretch>
        </p:blipFill>
        <p:spPr>
          <a:xfrm>
            <a:off x="5843016" y="4259989"/>
            <a:ext cx="2514791" cy="2538414"/>
          </a:xfrm>
          <a:prstGeom prst="rect">
            <a:avLst/>
          </a:prstGeom>
        </p:spPr>
      </p:pic>
      <p:cxnSp>
        <p:nvCxnSpPr>
          <p:cNvPr id="11" name="Straight Arrow Connector 10">
            <a:extLst>
              <a:ext uri="{FF2B5EF4-FFF2-40B4-BE49-F238E27FC236}">
                <a16:creationId xmlns:a16="http://schemas.microsoft.com/office/drawing/2014/main" id="{5AA56BB1-8137-AB64-BE33-ACFAA86241CF}"/>
              </a:ext>
            </a:extLst>
          </p:cNvPr>
          <p:cNvCxnSpPr>
            <a:cxnSpLocks/>
          </p:cNvCxnSpPr>
          <p:nvPr/>
        </p:nvCxnSpPr>
        <p:spPr>
          <a:xfrm>
            <a:off x="1012792" y="4315968"/>
            <a:ext cx="4757263" cy="7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5EECC96-A0BE-E728-70E0-01F3EDBA8199}"/>
              </a:ext>
            </a:extLst>
          </p:cNvPr>
          <p:cNvPicPr>
            <a:picLocks noChangeAspect="1"/>
          </p:cNvPicPr>
          <p:nvPr/>
        </p:nvPicPr>
        <p:blipFill>
          <a:blip r:embed="rId6"/>
          <a:stretch>
            <a:fillRect/>
          </a:stretch>
        </p:blipFill>
        <p:spPr>
          <a:xfrm>
            <a:off x="1828800" y="4639634"/>
            <a:ext cx="3941255" cy="2158770"/>
          </a:xfrm>
          <a:prstGeom prst="rect">
            <a:avLst/>
          </a:prstGeom>
        </p:spPr>
      </p:pic>
      <p:cxnSp>
        <p:nvCxnSpPr>
          <p:cNvPr id="17" name="Straight Arrow Connector 16">
            <a:extLst>
              <a:ext uri="{FF2B5EF4-FFF2-40B4-BE49-F238E27FC236}">
                <a16:creationId xmlns:a16="http://schemas.microsoft.com/office/drawing/2014/main" id="{D564A373-EA4F-6BB0-BE5D-85D0F5A2F4A1}"/>
              </a:ext>
            </a:extLst>
          </p:cNvPr>
          <p:cNvCxnSpPr/>
          <p:nvPr/>
        </p:nvCxnSpPr>
        <p:spPr>
          <a:xfrm>
            <a:off x="905987" y="4639634"/>
            <a:ext cx="831373" cy="65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151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ata Version Control (software) - Wikipedia">
            <a:extLst>
              <a:ext uri="{FF2B5EF4-FFF2-40B4-BE49-F238E27FC236}">
                <a16:creationId xmlns:a16="http://schemas.microsoft.com/office/drawing/2014/main" id="{BE0D7596-0BF7-7362-8E79-F025D9F05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743" y="-111633"/>
            <a:ext cx="1056513" cy="10565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15B37F-C46D-2F41-750F-00C24987D3D6}"/>
              </a:ext>
            </a:extLst>
          </p:cNvPr>
          <p:cNvPicPr>
            <a:picLocks noChangeAspect="1"/>
          </p:cNvPicPr>
          <p:nvPr/>
        </p:nvPicPr>
        <p:blipFill>
          <a:blip r:embed="rId3"/>
          <a:stretch>
            <a:fillRect/>
          </a:stretch>
        </p:blipFill>
        <p:spPr>
          <a:xfrm>
            <a:off x="9299979" y="120777"/>
            <a:ext cx="2809343" cy="3189351"/>
          </a:xfrm>
          <a:prstGeom prst="rect">
            <a:avLst/>
          </a:prstGeom>
        </p:spPr>
      </p:pic>
      <p:sp>
        <p:nvSpPr>
          <p:cNvPr id="6" name="TextBox 5">
            <a:extLst>
              <a:ext uri="{FF2B5EF4-FFF2-40B4-BE49-F238E27FC236}">
                <a16:creationId xmlns:a16="http://schemas.microsoft.com/office/drawing/2014/main" id="{6CB8BB39-F803-3B03-08E1-451E4338D497}"/>
              </a:ext>
            </a:extLst>
          </p:cNvPr>
          <p:cNvSpPr txBox="1"/>
          <p:nvPr/>
        </p:nvSpPr>
        <p:spPr>
          <a:xfrm>
            <a:off x="502920" y="944880"/>
            <a:ext cx="8668512" cy="3308598"/>
          </a:xfrm>
          <a:prstGeom prst="rect">
            <a:avLst/>
          </a:prstGeom>
          <a:noFill/>
        </p:spPr>
        <p:txBody>
          <a:bodyPr wrap="square" rtlCol="0">
            <a:spAutoFit/>
          </a:bodyPr>
          <a:lstStyle/>
          <a:p>
            <a:r>
              <a:rPr lang="en-US" sz="1100" b="1" dirty="0"/>
              <a:t>- Before we were tracking data using </a:t>
            </a:r>
            <a:r>
              <a:rPr lang="en-US" sz="1100" b="1" dirty="0" err="1"/>
              <a:t>data.csv.dvc</a:t>
            </a:r>
            <a:r>
              <a:rPr lang="en-US" sz="1100" b="1" dirty="0"/>
              <a:t> file which only has current file version data</a:t>
            </a:r>
          </a:p>
          <a:p>
            <a:r>
              <a:rPr lang="en-US" sz="1100" b="1" dirty="0"/>
              <a:t>And remaining will be saved inside the cache folder</a:t>
            </a:r>
          </a:p>
          <a:p>
            <a:endParaRPr lang="en-US" sz="1100" b="1" dirty="0"/>
          </a:p>
          <a:p>
            <a:r>
              <a:rPr lang="en-US" sz="1100" b="1" dirty="0"/>
              <a:t>- Git is only tracking “</a:t>
            </a:r>
            <a:r>
              <a:rPr lang="en-US" sz="1100" b="1" dirty="0" err="1"/>
              <a:t>data.csv.dvc</a:t>
            </a:r>
            <a:r>
              <a:rPr lang="en-US" sz="1100" b="1" dirty="0"/>
              <a:t>” file, and using git checkout &amp; </a:t>
            </a:r>
            <a:r>
              <a:rPr lang="en-US" sz="1100" b="1" dirty="0" err="1"/>
              <a:t>dvc</a:t>
            </a:r>
            <a:r>
              <a:rPr lang="en-US" sz="1100" b="1" dirty="0"/>
              <a:t> checkout we can get the previous</a:t>
            </a:r>
          </a:p>
          <a:p>
            <a:r>
              <a:rPr lang="en-US" sz="1100" b="1" dirty="0"/>
              <a:t> version of the data</a:t>
            </a:r>
          </a:p>
          <a:p>
            <a:endParaRPr lang="en-US" sz="1100" b="1" dirty="0"/>
          </a:p>
          <a:p>
            <a:pPr marL="285750" indent="-285750">
              <a:buFontTx/>
              <a:buChar char="-"/>
            </a:pPr>
            <a:r>
              <a:rPr lang="en-US" sz="1100" b="1" dirty="0"/>
              <a:t>We can also do pipeline versioning along with data versioning using </a:t>
            </a:r>
            <a:r>
              <a:rPr lang="en-US" sz="1100" b="1" dirty="0" err="1"/>
              <a:t>dvc</a:t>
            </a:r>
            <a:r>
              <a:rPr lang="en-US" sz="1100" b="1" dirty="0"/>
              <a:t>.</a:t>
            </a:r>
          </a:p>
          <a:p>
            <a:pPr marL="285750" indent="-285750">
              <a:buFontTx/>
              <a:buChar char="-"/>
            </a:pPr>
            <a:endParaRPr lang="en-US" sz="1100" b="1" dirty="0"/>
          </a:p>
          <a:p>
            <a:r>
              <a:rPr lang="en-US" sz="1100" b="1" dirty="0"/>
              <a:t>- In pipeline we have various components like data ingestion, transformation, model training, evaluation,</a:t>
            </a:r>
          </a:p>
          <a:p>
            <a:r>
              <a:rPr lang="en-US" sz="1100" b="1" dirty="0"/>
              <a:t>We will write some code inside each component &amp; we will have some output like we had in our</a:t>
            </a:r>
          </a:p>
          <a:p>
            <a:r>
              <a:rPr lang="en-US" sz="1100" b="1" dirty="0"/>
              <a:t>Components like data ingestion had raw, train &amp; test data as output, data transformation had</a:t>
            </a:r>
          </a:p>
          <a:p>
            <a:r>
              <a:rPr lang="en-US" sz="1100" b="1" dirty="0" err="1"/>
              <a:t>Preprocessor.pkl</a:t>
            </a:r>
            <a:r>
              <a:rPr lang="en-US" sz="1100" b="1" dirty="0"/>
              <a:t> as output, model trainer had </a:t>
            </a:r>
            <a:r>
              <a:rPr lang="en-US" sz="1100" b="1" dirty="0" err="1"/>
              <a:t>model.pkl</a:t>
            </a:r>
            <a:r>
              <a:rPr lang="en-US" sz="1100" b="1" dirty="0"/>
              <a:t> as output and so on</a:t>
            </a:r>
          </a:p>
          <a:p>
            <a:endParaRPr lang="en-US" sz="1100" b="1" dirty="0"/>
          </a:p>
          <a:p>
            <a:r>
              <a:rPr lang="en-US" sz="1100" b="1" dirty="0"/>
              <a:t>- Each output is input for next component where each component is dependent on previous component</a:t>
            </a:r>
          </a:p>
          <a:p>
            <a:r>
              <a:rPr lang="en-US" sz="1100" b="1" dirty="0"/>
              <a:t>Same as we have seen in practice code where stage is dependent on stage 1.</a:t>
            </a:r>
          </a:p>
          <a:p>
            <a:endParaRPr lang="en-US" sz="1100" b="1" dirty="0"/>
          </a:p>
          <a:p>
            <a:r>
              <a:rPr lang="en-US" sz="1100" b="1" dirty="0"/>
              <a:t>- Everything about pipeline versioning can be defined inside </a:t>
            </a:r>
            <a:r>
              <a:rPr lang="en-US" sz="1100" b="1" dirty="0" err="1"/>
              <a:t>dvc.yaml</a:t>
            </a:r>
            <a:r>
              <a:rPr lang="en-US" sz="1100" b="1" dirty="0"/>
              <a:t> file &amp; all changes are tracked under run folder </a:t>
            </a:r>
          </a:p>
          <a:p>
            <a:r>
              <a:rPr lang="en-US" sz="1100" b="1" dirty="0"/>
              <a:t>- Run “</a:t>
            </a:r>
            <a:r>
              <a:rPr lang="en-US" sz="1100" b="1" dirty="0" err="1"/>
              <a:t>dvc</a:t>
            </a:r>
            <a:r>
              <a:rPr lang="en-US" sz="1100" b="1" dirty="0"/>
              <a:t> </a:t>
            </a:r>
            <a:r>
              <a:rPr lang="en-US" sz="1100" b="1" dirty="0" err="1"/>
              <a:t>dag</a:t>
            </a:r>
            <a:r>
              <a:rPr lang="en-US" sz="1100" b="1" dirty="0"/>
              <a:t>” to check dependencies where it shows stage 2 dependent on stage 1, DAG means direct acyclic graph and this concept will also be</a:t>
            </a:r>
          </a:p>
          <a:p>
            <a:r>
              <a:rPr lang="en-US" sz="1100" b="1" dirty="0"/>
              <a:t>In “Airflow” </a:t>
            </a:r>
          </a:p>
        </p:txBody>
      </p:sp>
      <p:pic>
        <p:nvPicPr>
          <p:cNvPr id="8" name="Picture 7">
            <a:extLst>
              <a:ext uri="{FF2B5EF4-FFF2-40B4-BE49-F238E27FC236}">
                <a16:creationId xmlns:a16="http://schemas.microsoft.com/office/drawing/2014/main" id="{4D6D00B6-48A1-9A78-0E31-F3F2B2D78EEA}"/>
              </a:ext>
            </a:extLst>
          </p:cNvPr>
          <p:cNvPicPr>
            <a:picLocks noChangeAspect="1"/>
          </p:cNvPicPr>
          <p:nvPr/>
        </p:nvPicPr>
        <p:blipFill>
          <a:blip r:embed="rId4"/>
          <a:stretch>
            <a:fillRect/>
          </a:stretch>
        </p:blipFill>
        <p:spPr>
          <a:xfrm>
            <a:off x="9299979" y="3429000"/>
            <a:ext cx="2066925" cy="2619375"/>
          </a:xfrm>
          <a:prstGeom prst="rect">
            <a:avLst/>
          </a:prstGeom>
        </p:spPr>
      </p:pic>
      <p:cxnSp>
        <p:nvCxnSpPr>
          <p:cNvPr id="10" name="Straight Arrow Connector 9">
            <a:extLst>
              <a:ext uri="{FF2B5EF4-FFF2-40B4-BE49-F238E27FC236}">
                <a16:creationId xmlns:a16="http://schemas.microsoft.com/office/drawing/2014/main" id="{9ADD45FC-B7EE-30C0-847F-EEC2430C3838}"/>
              </a:ext>
            </a:extLst>
          </p:cNvPr>
          <p:cNvCxnSpPr/>
          <p:nvPr/>
        </p:nvCxnSpPr>
        <p:spPr>
          <a:xfrm>
            <a:off x="7370064" y="3785616"/>
            <a:ext cx="2377440" cy="84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A723B31-9C08-1FC3-8322-27311414F42C}"/>
              </a:ext>
            </a:extLst>
          </p:cNvPr>
          <p:cNvPicPr>
            <a:picLocks noChangeAspect="1"/>
          </p:cNvPicPr>
          <p:nvPr/>
        </p:nvPicPr>
        <p:blipFill>
          <a:blip r:embed="rId5"/>
          <a:stretch>
            <a:fillRect/>
          </a:stretch>
        </p:blipFill>
        <p:spPr>
          <a:xfrm>
            <a:off x="6537960" y="4626864"/>
            <a:ext cx="2633472" cy="1499616"/>
          </a:xfrm>
          <a:prstGeom prst="rect">
            <a:avLst/>
          </a:prstGeom>
        </p:spPr>
      </p:pic>
      <p:cxnSp>
        <p:nvCxnSpPr>
          <p:cNvPr id="14" name="Straight Arrow Connector 13">
            <a:extLst>
              <a:ext uri="{FF2B5EF4-FFF2-40B4-BE49-F238E27FC236}">
                <a16:creationId xmlns:a16="http://schemas.microsoft.com/office/drawing/2014/main" id="{63929F33-AF06-F679-3F7C-6E794C113319}"/>
              </a:ext>
            </a:extLst>
          </p:cNvPr>
          <p:cNvCxnSpPr>
            <a:cxnSpLocks/>
          </p:cNvCxnSpPr>
          <p:nvPr/>
        </p:nvCxnSpPr>
        <p:spPr>
          <a:xfrm>
            <a:off x="6431416" y="4014216"/>
            <a:ext cx="289424" cy="836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27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F41FB5-0A8A-8EA9-0E5F-600DF02C228D}"/>
              </a:ext>
            </a:extLst>
          </p:cNvPr>
          <p:cNvSpPr txBox="1"/>
          <p:nvPr/>
        </p:nvSpPr>
        <p:spPr>
          <a:xfrm>
            <a:off x="4411730" y="713232"/>
            <a:ext cx="2846292" cy="307777"/>
          </a:xfrm>
          <a:prstGeom prst="rect">
            <a:avLst/>
          </a:prstGeom>
          <a:noFill/>
        </p:spPr>
        <p:txBody>
          <a:bodyPr wrap="none" rtlCol="0">
            <a:spAutoFit/>
          </a:bodyPr>
          <a:lstStyle/>
          <a:p>
            <a:r>
              <a:rPr lang="en-US" sz="1400" b="1" dirty="0"/>
              <a:t>Airflow for Continuous Training (CT)</a:t>
            </a:r>
          </a:p>
        </p:txBody>
      </p:sp>
      <p:pic>
        <p:nvPicPr>
          <p:cNvPr id="1028" name="Picture 4" descr="Apache Airflow - Wikipedia">
            <a:extLst>
              <a:ext uri="{FF2B5EF4-FFF2-40B4-BE49-F238E27FC236}">
                <a16:creationId xmlns:a16="http://schemas.microsoft.com/office/drawing/2014/main" id="{C24FF9D7-A66C-E891-76F2-49D79B39D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316" y="0"/>
            <a:ext cx="1754644" cy="6778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326620-FF49-9AC5-75F8-E3D988F78549}"/>
              </a:ext>
            </a:extLst>
          </p:cNvPr>
          <p:cNvSpPr txBox="1"/>
          <p:nvPr/>
        </p:nvSpPr>
        <p:spPr>
          <a:xfrm>
            <a:off x="585216" y="1243584"/>
            <a:ext cx="12838643" cy="1384995"/>
          </a:xfrm>
          <a:prstGeom prst="rect">
            <a:avLst/>
          </a:prstGeom>
          <a:noFill/>
        </p:spPr>
        <p:txBody>
          <a:bodyPr wrap="none" rtlCol="0">
            <a:spAutoFit/>
          </a:bodyPr>
          <a:lstStyle/>
          <a:p>
            <a:r>
              <a:rPr lang="en-US" sz="1400" b="1" dirty="0"/>
              <a:t>- Airflow works smooth on </a:t>
            </a:r>
            <a:r>
              <a:rPr lang="en-US" sz="1400" b="1" dirty="0" err="1"/>
              <a:t>linux</a:t>
            </a:r>
            <a:r>
              <a:rPr lang="en-US" sz="1400" b="1" dirty="0"/>
              <a:t> since it was built on </a:t>
            </a:r>
            <a:r>
              <a:rPr lang="en-US" sz="1400" b="1" dirty="0" err="1"/>
              <a:t>linux</a:t>
            </a:r>
            <a:r>
              <a:rPr lang="en-US" sz="1400" b="1" dirty="0"/>
              <a:t>, so we can use docker container for that.</a:t>
            </a:r>
          </a:p>
          <a:p>
            <a:r>
              <a:rPr lang="en-US" sz="1400" b="1" dirty="0"/>
              <a:t>- Create a folder inside the project workspace: airflow\</a:t>
            </a:r>
            <a:r>
              <a:rPr lang="en-US" sz="1400" b="1" dirty="0" err="1"/>
              <a:t>dags</a:t>
            </a:r>
            <a:r>
              <a:rPr lang="en-US" sz="1400" b="1" dirty="0"/>
              <a:t> &amp; create 2 files inside the folder: batch_prediction.py &amp; training_pipeline.py</a:t>
            </a:r>
          </a:p>
          <a:p>
            <a:r>
              <a:rPr lang="en-US" sz="1400" b="1" dirty="0"/>
              <a:t>- After that, create a docker file with complete instruction to create docker image, another file “docker-</a:t>
            </a:r>
            <a:r>
              <a:rPr lang="en-US" sz="1400" b="1" dirty="0" err="1"/>
              <a:t>compose.yaml</a:t>
            </a:r>
            <a:r>
              <a:rPr lang="en-US" sz="1400" b="1" dirty="0"/>
              <a:t>” &amp; “</a:t>
            </a:r>
            <a:r>
              <a:rPr lang="en-US" sz="1400" b="1" dirty="0" err="1"/>
              <a:t>Dockerfile</a:t>
            </a:r>
            <a:r>
              <a:rPr lang="en-US" sz="1400" b="1" dirty="0"/>
              <a:t>” and “start.sh” file regarding airflow, </a:t>
            </a:r>
          </a:p>
          <a:p>
            <a:r>
              <a:rPr lang="en-US" sz="1400" b="1" dirty="0"/>
              <a:t>How to activate &amp; run the scheduler. Also update </a:t>
            </a:r>
            <a:r>
              <a:rPr lang="en-US" sz="1400" b="1" dirty="0" err="1"/>
              <a:t>dvc.yaml</a:t>
            </a:r>
            <a:r>
              <a:rPr lang="en-US" sz="1400" b="1" dirty="0"/>
              <a:t> file for pipeline tracking.</a:t>
            </a:r>
          </a:p>
          <a:p>
            <a:r>
              <a:rPr lang="en-US" sz="1400" b="1" dirty="0"/>
              <a:t>- Similar to docker-</a:t>
            </a:r>
            <a:r>
              <a:rPr lang="en-US" sz="1400" b="1" dirty="0" err="1"/>
              <a:t>compose.yaml</a:t>
            </a:r>
            <a:r>
              <a:rPr lang="en-US" sz="1400" b="1" dirty="0"/>
              <a:t>, we can deploy the application using docker.</a:t>
            </a:r>
          </a:p>
          <a:p>
            <a:r>
              <a:rPr lang="en-US" sz="1400" b="1" dirty="0"/>
              <a:t>- Run “docker-compose up” to run the docker file to create the image, up the container automatically </a:t>
            </a:r>
          </a:p>
        </p:txBody>
      </p:sp>
      <p:pic>
        <p:nvPicPr>
          <p:cNvPr id="5" name="Picture 4">
            <a:extLst>
              <a:ext uri="{FF2B5EF4-FFF2-40B4-BE49-F238E27FC236}">
                <a16:creationId xmlns:a16="http://schemas.microsoft.com/office/drawing/2014/main" id="{F3B60540-B349-5D88-21B2-7E7B3A95521D}"/>
              </a:ext>
            </a:extLst>
          </p:cNvPr>
          <p:cNvPicPr>
            <a:picLocks noChangeAspect="1"/>
          </p:cNvPicPr>
          <p:nvPr/>
        </p:nvPicPr>
        <p:blipFill>
          <a:blip r:embed="rId3"/>
          <a:stretch>
            <a:fillRect/>
          </a:stretch>
        </p:blipFill>
        <p:spPr>
          <a:xfrm>
            <a:off x="9696831" y="606671"/>
            <a:ext cx="2381250" cy="828675"/>
          </a:xfrm>
          <a:prstGeom prst="rect">
            <a:avLst/>
          </a:prstGeom>
        </p:spPr>
      </p:pic>
      <p:cxnSp>
        <p:nvCxnSpPr>
          <p:cNvPr id="7" name="Straight Arrow Connector 6">
            <a:extLst>
              <a:ext uri="{FF2B5EF4-FFF2-40B4-BE49-F238E27FC236}">
                <a16:creationId xmlns:a16="http://schemas.microsoft.com/office/drawing/2014/main" id="{DC565C85-D4AF-329E-D7E7-BB60C9A39842}"/>
              </a:ext>
            </a:extLst>
          </p:cNvPr>
          <p:cNvCxnSpPr/>
          <p:nvPr/>
        </p:nvCxnSpPr>
        <p:spPr>
          <a:xfrm flipV="1">
            <a:off x="5660638" y="1021008"/>
            <a:ext cx="3940562" cy="478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03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A23CCB-C2A9-D1B3-3F87-5CDCE4AE362A}"/>
              </a:ext>
            </a:extLst>
          </p:cNvPr>
          <p:cNvSpPr txBox="1"/>
          <p:nvPr/>
        </p:nvSpPr>
        <p:spPr>
          <a:xfrm>
            <a:off x="3048762" y="3902703"/>
            <a:ext cx="6094476" cy="2862322"/>
          </a:xfrm>
          <a:prstGeom prst="rect">
            <a:avLst/>
          </a:prstGeom>
          <a:noFill/>
        </p:spPr>
        <p:txBody>
          <a:bodyPr wrap="square">
            <a:spAutoFit/>
          </a:bodyPr>
          <a:lstStyle/>
          <a:p>
            <a:r>
              <a:rPr lang="en-US" sz="1200" b="1" i="1" u="sng" dirty="0"/>
              <a:t>This is a **Docker Compose** configuration file for a single service:</a:t>
            </a:r>
          </a:p>
          <a:p>
            <a:endParaRPr lang="en-US" sz="1200" b="1" i="1" dirty="0"/>
          </a:p>
          <a:p>
            <a:r>
              <a:rPr lang="en-US" sz="1200" b="1" i="1" dirty="0"/>
              <a:t>- **version: "3"**: Specifies Docker Compose file format version 3.</a:t>
            </a:r>
          </a:p>
          <a:p>
            <a:r>
              <a:rPr lang="en-US" sz="1200" b="1" i="1" dirty="0"/>
              <a:t>- **services**:</a:t>
            </a:r>
          </a:p>
          <a:p>
            <a:r>
              <a:rPr lang="en-US" sz="1200" b="1" i="1" dirty="0"/>
              <a:t>  - **application**: Defines a containerized application with the following options:</a:t>
            </a:r>
          </a:p>
          <a:p>
            <a:r>
              <a:rPr lang="en-US" sz="1200" b="1" i="1" dirty="0"/>
              <a:t>    - **build: .**: Builds the Docker image from the current directory (using the `</a:t>
            </a:r>
            <a:r>
              <a:rPr lang="en-US" sz="1200" b="1" i="1" dirty="0" err="1"/>
              <a:t>Dockerfile</a:t>
            </a:r>
            <a:r>
              <a:rPr lang="en-US" sz="1200" b="1" i="1" dirty="0"/>
              <a:t>` there).</a:t>
            </a:r>
          </a:p>
          <a:p>
            <a:r>
              <a:rPr lang="en-US" sz="1200" b="1" i="1" dirty="0"/>
              <a:t>    - **image: ${IMAGE_NAME}**: Names the image dynamically using the environment variable `IMAGE_NAME`.</a:t>
            </a:r>
          </a:p>
          <a:p>
            <a:r>
              <a:rPr lang="en-US" sz="1200" b="1" i="1" dirty="0"/>
              <a:t>    - **</a:t>
            </a:r>
            <a:r>
              <a:rPr lang="en-US" sz="1200" b="1" i="1" dirty="0" err="1"/>
              <a:t>container_name</a:t>
            </a:r>
            <a:r>
              <a:rPr lang="en-US" sz="1200" b="1" i="1" dirty="0"/>
              <a:t>: </a:t>
            </a:r>
            <a:r>
              <a:rPr lang="en-US" sz="1200" b="1" i="1" dirty="0" err="1"/>
              <a:t>used_car_price_prediction_pj</a:t>
            </a:r>
            <a:r>
              <a:rPr lang="en-US" sz="1200" b="1" i="1" dirty="0"/>
              <a:t>**: Assigns a custom name to the container.</a:t>
            </a:r>
          </a:p>
          <a:p>
            <a:r>
              <a:rPr lang="en-US" sz="1200" b="1" i="1" dirty="0"/>
              <a:t>    - **ports**: Maps port 8080 on the host to port 8080 in the container.</a:t>
            </a:r>
          </a:p>
          <a:p>
            <a:endParaRPr lang="en-US" sz="1200" b="1" i="1" dirty="0"/>
          </a:p>
          <a:p>
            <a:r>
              <a:rPr lang="en-US" sz="1200" b="1" i="1" dirty="0"/>
              <a:t>It builds and runs a containerized application, naming it `</a:t>
            </a:r>
            <a:r>
              <a:rPr lang="en-US" sz="1200" b="1" i="1" dirty="0" err="1"/>
              <a:t>used_car_price_prediction_pj</a:t>
            </a:r>
            <a:r>
              <a:rPr lang="en-US" sz="1200" b="1" i="1" dirty="0"/>
              <a:t>`, and exposes it on port 8080.</a:t>
            </a:r>
          </a:p>
        </p:txBody>
      </p:sp>
      <p:pic>
        <p:nvPicPr>
          <p:cNvPr id="6" name="Picture 5">
            <a:extLst>
              <a:ext uri="{FF2B5EF4-FFF2-40B4-BE49-F238E27FC236}">
                <a16:creationId xmlns:a16="http://schemas.microsoft.com/office/drawing/2014/main" id="{41884DEB-106E-156C-7578-95EA027A3FB5}"/>
              </a:ext>
            </a:extLst>
          </p:cNvPr>
          <p:cNvPicPr>
            <a:picLocks noChangeAspect="1"/>
          </p:cNvPicPr>
          <p:nvPr/>
        </p:nvPicPr>
        <p:blipFill>
          <a:blip r:embed="rId2"/>
          <a:stretch>
            <a:fillRect/>
          </a:stretch>
        </p:blipFill>
        <p:spPr>
          <a:xfrm>
            <a:off x="149351" y="92977"/>
            <a:ext cx="11893298" cy="3809726"/>
          </a:xfrm>
          <a:prstGeom prst="rect">
            <a:avLst/>
          </a:prstGeom>
        </p:spPr>
      </p:pic>
    </p:spTree>
    <p:extLst>
      <p:ext uri="{BB962C8B-B14F-4D97-AF65-F5344CB8AC3E}">
        <p14:creationId xmlns:p14="http://schemas.microsoft.com/office/powerpoint/2010/main" val="3424813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4E541-73D9-5284-FE88-997B60E1E004}"/>
              </a:ext>
            </a:extLst>
          </p:cNvPr>
          <p:cNvPicPr>
            <a:picLocks noChangeAspect="1"/>
          </p:cNvPicPr>
          <p:nvPr/>
        </p:nvPicPr>
        <p:blipFill>
          <a:blip r:embed="rId2"/>
          <a:stretch>
            <a:fillRect/>
          </a:stretch>
        </p:blipFill>
        <p:spPr>
          <a:xfrm>
            <a:off x="1443037" y="115633"/>
            <a:ext cx="9305925" cy="1762125"/>
          </a:xfrm>
          <a:prstGeom prst="rect">
            <a:avLst/>
          </a:prstGeom>
        </p:spPr>
      </p:pic>
      <p:sp>
        <p:nvSpPr>
          <p:cNvPr id="4" name="TextBox 3">
            <a:extLst>
              <a:ext uri="{FF2B5EF4-FFF2-40B4-BE49-F238E27FC236}">
                <a16:creationId xmlns:a16="http://schemas.microsoft.com/office/drawing/2014/main" id="{2DC34579-DB7C-94E3-F372-F247F9853AB1}"/>
              </a:ext>
            </a:extLst>
          </p:cNvPr>
          <p:cNvSpPr txBox="1"/>
          <p:nvPr/>
        </p:nvSpPr>
        <p:spPr>
          <a:xfrm>
            <a:off x="721519" y="2084832"/>
            <a:ext cx="10748962" cy="1938992"/>
          </a:xfrm>
          <a:prstGeom prst="rect">
            <a:avLst/>
          </a:prstGeom>
          <a:noFill/>
        </p:spPr>
        <p:txBody>
          <a:bodyPr wrap="square" rtlCol="0">
            <a:spAutoFit/>
          </a:bodyPr>
          <a:lstStyle/>
          <a:p>
            <a:r>
              <a:rPr lang="en-US" sz="1200" dirty="0"/>
              <a:t>- shell script used to start Apache Airflow services.</a:t>
            </a:r>
          </a:p>
          <a:p>
            <a:r>
              <a:rPr lang="en-US" sz="1200" dirty="0"/>
              <a:t>- </a:t>
            </a:r>
            <a:r>
              <a:rPr lang="en-US" sz="1200" dirty="0" err="1"/>
              <a:t>nohup</a:t>
            </a:r>
            <a:r>
              <a:rPr lang="en-US" sz="1200" dirty="0"/>
              <a:t>: Stands for "no hang-up". It allows the command to keep running even if the user logs out or the terminal is closed.</a:t>
            </a:r>
          </a:p>
          <a:p>
            <a:r>
              <a:rPr lang="en-US" sz="1200" dirty="0"/>
              <a:t>- airflow scheduler: Starts the Apache Airflow scheduler, which is responsible for executing scheduled tasks (DAGs). The scheduler continuously monitors for new tasks to run.</a:t>
            </a:r>
          </a:p>
          <a:p>
            <a:r>
              <a:rPr lang="en-US" sz="1200" dirty="0"/>
              <a:t>- &amp;: Runs the command in the background, so the script doesn’t block further execution.</a:t>
            </a:r>
          </a:p>
          <a:p>
            <a:r>
              <a:rPr lang="en-US" sz="1200" dirty="0"/>
              <a:t>- “airflow webserver”: Starts the </a:t>
            </a:r>
            <a:r>
              <a:rPr lang="en-US" sz="1200" b="1" dirty="0"/>
              <a:t>Airflow web server</a:t>
            </a:r>
            <a:r>
              <a:rPr lang="en-US" sz="1200" dirty="0"/>
              <a:t>, which serves the Airflow UI (User Interface) so you can monitor and manage workflows through a web browser. By default, it runs on port</a:t>
            </a:r>
          </a:p>
          <a:p>
            <a:r>
              <a:rPr lang="en-US" sz="1200" dirty="0"/>
              <a:t>8080.</a:t>
            </a:r>
          </a:p>
          <a:p>
            <a:r>
              <a:rPr lang="en-US" sz="1200" dirty="0"/>
              <a:t>- </a:t>
            </a:r>
            <a:r>
              <a:rPr lang="en-US" sz="1200" b="1" dirty="0"/>
              <a:t>Summary</a:t>
            </a:r>
            <a:r>
              <a:rPr lang="en-US" sz="1200" dirty="0"/>
              <a:t>: Starts the Airflow scheduler in the background (</a:t>
            </a:r>
            <a:r>
              <a:rPr lang="en-US" sz="1200" dirty="0" err="1"/>
              <a:t>nohup</a:t>
            </a:r>
            <a:r>
              <a:rPr lang="en-US" sz="1200" dirty="0"/>
              <a:t> and &amp; ensure it runs even after the terminal is closed).</a:t>
            </a:r>
          </a:p>
          <a:p>
            <a:r>
              <a:rPr lang="en-US" sz="1200" dirty="0"/>
              <a:t>Then, it starts the Airflow web server, allowing you to access the Airflow UI to monitor workflows.</a:t>
            </a:r>
          </a:p>
        </p:txBody>
      </p:sp>
    </p:spTree>
    <p:extLst>
      <p:ext uri="{BB962C8B-B14F-4D97-AF65-F5344CB8AC3E}">
        <p14:creationId xmlns:p14="http://schemas.microsoft.com/office/powerpoint/2010/main" val="233118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3A2B59-891E-A937-43E5-8D2979E44517}"/>
              </a:ext>
            </a:extLst>
          </p:cNvPr>
          <p:cNvPicPr>
            <a:picLocks noChangeAspect="1"/>
          </p:cNvPicPr>
          <p:nvPr/>
        </p:nvPicPr>
        <p:blipFill>
          <a:blip r:embed="rId2"/>
          <a:stretch>
            <a:fillRect/>
          </a:stretch>
        </p:blipFill>
        <p:spPr>
          <a:xfrm>
            <a:off x="1627632" y="0"/>
            <a:ext cx="9247632" cy="3013354"/>
          </a:xfrm>
          <a:prstGeom prst="rect">
            <a:avLst/>
          </a:prstGeom>
        </p:spPr>
      </p:pic>
      <p:sp>
        <p:nvSpPr>
          <p:cNvPr id="4" name="TextBox 3">
            <a:extLst>
              <a:ext uri="{FF2B5EF4-FFF2-40B4-BE49-F238E27FC236}">
                <a16:creationId xmlns:a16="http://schemas.microsoft.com/office/drawing/2014/main" id="{BD6675AC-DEC0-43C5-64B8-27054E1D067B}"/>
              </a:ext>
            </a:extLst>
          </p:cNvPr>
          <p:cNvSpPr txBox="1"/>
          <p:nvPr/>
        </p:nvSpPr>
        <p:spPr>
          <a:xfrm>
            <a:off x="512065" y="3538728"/>
            <a:ext cx="7242048" cy="1615827"/>
          </a:xfrm>
          <a:prstGeom prst="rect">
            <a:avLst/>
          </a:prstGeom>
          <a:noFill/>
        </p:spPr>
        <p:txBody>
          <a:bodyPr wrap="square" rtlCol="0">
            <a:spAutoFit/>
          </a:bodyPr>
          <a:lstStyle/>
          <a:p>
            <a:pPr marL="171450" indent="-171450">
              <a:buFontTx/>
              <a:buChar char="-"/>
            </a:pPr>
            <a:r>
              <a:rPr lang="en-US" sz="1100" b="1" dirty="0"/>
              <a:t>DVC (Data Version Control)</a:t>
            </a:r>
            <a:r>
              <a:rPr lang="en-US" sz="1100" dirty="0"/>
              <a:t> pipeline definition for the </a:t>
            </a:r>
            <a:r>
              <a:rPr lang="en-US" sz="1100" b="1" dirty="0"/>
              <a:t>training</a:t>
            </a:r>
            <a:r>
              <a:rPr lang="en-US" sz="1100" dirty="0"/>
              <a:t> stage of an end-to-end machine learning project. DVC is used to manage data, models, and workflows.</a:t>
            </a:r>
          </a:p>
          <a:p>
            <a:pPr marL="171450" indent="-171450">
              <a:buFontTx/>
              <a:buChar char="-"/>
            </a:pPr>
            <a:endParaRPr lang="en-US" sz="1100" dirty="0"/>
          </a:p>
          <a:p>
            <a:pPr marL="171450" indent="-171450">
              <a:buFontTx/>
              <a:buChar char="-"/>
            </a:pPr>
            <a:r>
              <a:rPr lang="en-US" sz="1100" dirty="0"/>
              <a:t>This DVC pipeline defines a training stage where the model is trained. It runs the training_pipeline.py script and depends on other files (data ingestion, transformation, model training). It generates various output files, including the datasets (train.xlsx, test.xlsx) and model artifacts (</a:t>
            </a:r>
            <a:r>
              <a:rPr lang="en-US" sz="1100" dirty="0" err="1"/>
              <a:t>model.pkl</a:t>
            </a:r>
            <a:r>
              <a:rPr lang="en-US" sz="1100" dirty="0"/>
              <a:t>, </a:t>
            </a:r>
            <a:r>
              <a:rPr lang="en-US" sz="1100" dirty="0" err="1"/>
              <a:t>preprocessor.pkl</a:t>
            </a:r>
            <a:r>
              <a:rPr lang="en-US" sz="1100" dirty="0"/>
              <a:t>), all of which are tracked by DVC for versioning and reproducibility.</a:t>
            </a:r>
          </a:p>
          <a:p>
            <a:pPr marL="171450" indent="-171450">
              <a:buFontTx/>
              <a:buChar char="-"/>
            </a:pPr>
            <a:endParaRPr lang="en-US" sz="1100" dirty="0"/>
          </a:p>
          <a:p>
            <a:endParaRPr lang="en-US" sz="1100" dirty="0"/>
          </a:p>
        </p:txBody>
      </p:sp>
      <p:pic>
        <p:nvPicPr>
          <p:cNvPr id="8" name="Picture 7">
            <a:extLst>
              <a:ext uri="{FF2B5EF4-FFF2-40B4-BE49-F238E27FC236}">
                <a16:creationId xmlns:a16="http://schemas.microsoft.com/office/drawing/2014/main" id="{58DEFF8D-7CF8-D333-CF25-04EBF2B723A3}"/>
              </a:ext>
            </a:extLst>
          </p:cNvPr>
          <p:cNvPicPr>
            <a:picLocks noChangeAspect="1"/>
          </p:cNvPicPr>
          <p:nvPr/>
        </p:nvPicPr>
        <p:blipFill>
          <a:blip r:embed="rId3"/>
          <a:stretch>
            <a:fillRect/>
          </a:stretch>
        </p:blipFill>
        <p:spPr>
          <a:xfrm>
            <a:off x="7910168" y="3153010"/>
            <a:ext cx="4101047" cy="3013354"/>
          </a:xfrm>
          <a:prstGeom prst="rect">
            <a:avLst/>
          </a:prstGeom>
        </p:spPr>
      </p:pic>
    </p:spTree>
    <p:extLst>
      <p:ext uri="{BB962C8B-B14F-4D97-AF65-F5344CB8AC3E}">
        <p14:creationId xmlns:p14="http://schemas.microsoft.com/office/powerpoint/2010/main" val="1599070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itLab CI/CD | Datree docs">
            <a:extLst>
              <a:ext uri="{FF2B5EF4-FFF2-40B4-BE49-F238E27FC236}">
                <a16:creationId xmlns:a16="http://schemas.microsoft.com/office/drawing/2014/main" id="{236CD257-5E53-1981-0012-B33996615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350" y="1"/>
            <a:ext cx="1009650" cy="685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54C39D-04D2-791D-8454-7C22B4754246}"/>
              </a:ext>
            </a:extLst>
          </p:cNvPr>
          <p:cNvSpPr txBox="1"/>
          <p:nvPr/>
        </p:nvSpPr>
        <p:spPr>
          <a:xfrm>
            <a:off x="704088" y="899034"/>
            <a:ext cx="11126551" cy="1600438"/>
          </a:xfrm>
          <a:prstGeom prst="rect">
            <a:avLst/>
          </a:prstGeom>
          <a:noFill/>
        </p:spPr>
        <p:txBody>
          <a:bodyPr wrap="square" rtlCol="0">
            <a:spAutoFit/>
          </a:bodyPr>
          <a:lstStyle/>
          <a:p>
            <a:r>
              <a:rPr lang="en-US" sz="1400" b="1" dirty="0"/>
              <a:t>- Suppose we build an app “</a:t>
            </a:r>
            <a:r>
              <a:rPr lang="en-US" sz="1400" b="1" dirty="0" err="1"/>
              <a:t>facebook</a:t>
            </a:r>
            <a:r>
              <a:rPr lang="en-US" sz="1400" b="1" dirty="0"/>
              <a:t>” &amp; deployed, Its working fine and now we want to add more features to it. Lets say</a:t>
            </a:r>
          </a:p>
          <a:p>
            <a:r>
              <a:rPr lang="en-US" sz="1400" b="1" dirty="0"/>
              <a:t>we have written a code of a function “upload pictures” and tested in our local pc means development server &amp; now we </a:t>
            </a:r>
          </a:p>
          <a:p>
            <a:r>
              <a:rPr lang="en-US" sz="1400" b="1" dirty="0"/>
              <a:t>want to add that function to </a:t>
            </a:r>
            <a:r>
              <a:rPr lang="en-US" sz="1400" b="1" dirty="0" err="1"/>
              <a:t>facebook</a:t>
            </a:r>
            <a:r>
              <a:rPr lang="en-US" sz="1400" b="1" dirty="0"/>
              <a:t> app which is live Means we want to deploy  it to production but when we deployed </a:t>
            </a:r>
          </a:p>
          <a:p>
            <a:r>
              <a:rPr lang="en-US" sz="1400" b="1" dirty="0"/>
              <a:t>In production server, It stopped working !! Now we can’t afford to have downtime of a website like </a:t>
            </a:r>
            <a:r>
              <a:rPr lang="en-US" sz="1400" b="1" dirty="0" err="1"/>
              <a:t>facebook</a:t>
            </a:r>
            <a:r>
              <a:rPr lang="en-US" sz="1400" b="1" dirty="0"/>
              <a:t> so we use </a:t>
            </a:r>
          </a:p>
          <a:p>
            <a:r>
              <a:rPr lang="en-US" sz="1400" b="1" dirty="0"/>
              <a:t>CI/CD pipeline (</a:t>
            </a:r>
            <a:r>
              <a:rPr lang="en-US" sz="1400" b="1" dirty="0" err="1"/>
              <a:t>Continous</a:t>
            </a:r>
            <a:r>
              <a:rPr lang="en-US" sz="1400" b="1" dirty="0"/>
              <a:t> integration/</a:t>
            </a:r>
            <a:r>
              <a:rPr lang="en-US" sz="1400" b="1" dirty="0" err="1"/>
              <a:t>Continous</a:t>
            </a:r>
            <a:r>
              <a:rPr lang="en-US" sz="1400" b="1" dirty="0"/>
              <a:t> deployment pipeline) using which we can push our code of that function</a:t>
            </a:r>
          </a:p>
          <a:p>
            <a:r>
              <a:rPr lang="en-US" sz="1400" b="1" dirty="0"/>
              <a:t>To central repo, which will first build complete </a:t>
            </a:r>
            <a:r>
              <a:rPr lang="en-US" sz="1400" b="1" dirty="0" err="1"/>
              <a:t>facebook</a:t>
            </a:r>
            <a:r>
              <a:rPr lang="en-US" sz="1400" b="1" dirty="0"/>
              <a:t> app integrating the additional function &amp; test it, If working then </a:t>
            </a:r>
          </a:p>
          <a:p>
            <a:r>
              <a:rPr lang="en-US" sz="1400" b="1" dirty="0"/>
              <a:t>Only it will be pushed to production to avoid </a:t>
            </a:r>
            <a:r>
              <a:rPr lang="en-US" sz="1400" b="1"/>
              <a:t>downtime.</a:t>
            </a:r>
            <a:endParaRPr lang="en-US" sz="1400" b="1" dirty="0"/>
          </a:p>
        </p:txBody>
      </p:sp>
    </p:spTree>
    <p:extLst>
      <p:ext uri="{BB962C8B-B14F-4D97-AF65-F5344CB8AC3E}">
        <p14:creationId xmlns:p14="http://schemas.microsoft.com/office/powerpoint/2010/main" val="374751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6C8AB88-55FE-8248-3701-509E3F3EE8F6}"/>
              </a:ext>
            </a:extLst>
          </p:cNvPr>
          <p:cNvSpPr/>
          <p:nvPr/>
        </p:nvSpPr>
        <p:spPr>
          <a:xfrm>
            <a:off x="2964180" y="246888"/>
            <a:ext cx="7487412" cy="121615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Continuous Integration/Continuous Delivery/Continuous Deployment/ Continuous Training</a:t>
            </a:r>
          </a:p>
          <a:p>
            <a:pPr algn="ctr"/>
            <a:r>
              <a:rPr lang="en-US" dirty="0"/>
              <a:t> </a:t>
            </a:r>
          </a:p>
          <a:p>
            <a:pPr algn="ctr"/>
            <a:r>
              <a:rPr lang="en-US" dirty="0"/>
              <a:t>CI/CD/CD/CT Pipelines</a:t>
            </a:r>
          </a:p>
        </p:txBody>
      </p:sp>
      <p:sp>
        <p:nvSpPr>
          <p:cNvPr id="3" name="TextBox 2">
            <a:extLst>
              <a:ext uri="{FF2B5EF4-FFF2-40B4-BE49-F238E27FC236}">
                <a16:creationId xmlns:a16="http://schemas.microsoft.com/office/drawing/2014/main" id="{DD49D513-8425-3A6B-16D6-BCF5505757B4}"/>
              </a:ext>
            </a:extLst>
          </p:cNvPr>
          <p:cNvSpPr txBox="1"/>
          <p:nvPr/>
        </p:nvSpPr>
        <p:spPr>
          <a:xfrm>
            <a:off x="434163" y="2048256"/>
            <a:ext cx="11187861" cy="3293209"/>
          </a:xfrm>
          <a:prstGeom prst="rect">
            <a:avLst/>
          </a:prstGeom>
          <a:noFill/>
        </p:spPr>
        <p:txBody>
          <a:bodyPr wrap="square" rtlCol="0">
            <a:spAutoFit/>
          </a:bodyPr>
          <a:lstStyle/>
          <a:p>
            <a:pPr marL="285750" indent="-285750">
              <a:buFontTx/>
              <a:buChar char="-"/>
            </a:pPr>
            <a:r>
              <a:rPr lang="en-US" sz="1600" dirty="0"/>
              <a:t>CI(Continuous Integration): Automatically building and testing code changes frequently to detect issues early, using GitHub action we can set up workflows that trigger builds and tests whenever changes are pushed to the repository. This ensures that the codebase remains stable and that any integration issues are caught promptly, leading to higher quality software and more efficient collaboration.</a:t>
            </a:r>
          </a:p>
          <a:p>
            <a:pPr marL="285750" indent="-285750">
              <a:buFontTx/>
              <a:buChar char="-"/>
            </a:pPr>
            <a:endParaRPr lang="en-US" sz="1600" dirty="0"/>
          </a:p>
          <a:p>
            <a:pPr marL="285750" indent="-285750">
              <a:buFontTx/>
              <a:buChar char="-"/>
            </a:pPr>
            <a:r>
              <a:rPr lang="en-US" sz="1600" dirty="0"/>
              <a:t>CD (Continuous Delivery &amp; Deployment) : As soon as testing is done successfully, deliver and deploy the project using docker</a:t>
            </a:r>
          </a:p>
          <a:p>
            <a:pPr marL="285750" indent="-285750">
              <a:buFontTx/>
              <a:buChar char="-"/>
            </a:pPr>
            <a:endParaRPr lang="en-US" sz="1600" dirty="0"/>
          </a:p>
          <a:p>
            <a:pPr marL="285750" indent="-285750">
              <a:buFontTx/>
              <a:buChar char="-"/>
            </a:pPr>
            <a:r>
              <a:rPr lang="en-US" sz="1600" dirty="0"/>
              <a:t>CT (Continuous Training): retraining models whenever new data is available or code changes occur, ensuring that the model remains up-to-date and accurate.</a:t>
            </a:r>
            <a:br>
              <a:rPr lang="en-US" sz="1600" dirty="0"/>
            </a:br>
            <a:endParaRPr lang="en-US" sz="1600" dirty="0"/>
          </a:p>
          <a:p>
            <a:r>
              <a:rPr lang="en-US" sz="1600" dirty="0"/>
              <a:t>	- DVC: Use DVC to track datasets. When new data is pushed to the repository, it can trigger the CI/CD pipeline.</a:t>
            </a:r>
          </a:p>
          <a:p>
            <a:r>
              <a:rPr lang="en-US" sz="1600" dirty="0"/>
              <a:t>	- MLFlow: Log models and their parameters, metrics, and artifacts.</a:t>
            </a:r>
          </a:p>
          <a:p>
            <a:r>
              <a:rPr lang="en-US" sz="1600" dirty="0"/>
              <a:t>	- Airflow: Schedule the retraining process.</a:t>
            </a:r>
          </a:p>
        </p:txBody>
      </p:sp>
    </p:spTree>
    <p:extLst>
      <p:ext uri="{BB962C8B-B14F-4D97-AF65-F5344CB8AC3E}">
        <p14:creationId xmlns:p14="http://schemas.microsoft.com/office/powerpoint/2010/main" val="396004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DA0AC5-B2E1-778C-B445-A5D0265DDFAB}"/>
              </a:ext>
            </a:extLst>
          </p:cNvPr>
          <p:cNvSpPr/>
          <p:nvPr/>
        </p:nvSpPr>
        <p:spPr>
          <a:xfrm>
            <a:off x="295656" y="1335024"/>
            <a:ext cx="11600688" cy="52578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marL="342900" indent="-342900">
              <a:buAutoNum type="arabicPeriod"/>
            </a:pPr>
            <a:r>
              <a:rPr lang="en-US" dirty="0"/>
              <a:t>Create a GitHub repo &amp; Clone it in local system: git clone &lt;repo </a:t>
            </a:r>
            <a:r>
              <a:rPr lang="en-US" dirty="0" err="1"/>
              <a:t>url</a:t>
            </a:r>
            <a:r>
              <a:rPr lang="en-US" dirty="0"/>
              <a:t>&gt;</a:t>
            </a:r>
          </a:p>
          <a:p>
            <a:pPr marL="342900" indent="-342900">
              <a:buAutoNum type="arabicPeriod"/>
            </a:pPr>
            <a:r>
              <a:rPr lang="en-US" dirty="0"/>
              <a:t>Create file and folder structure using template.py</a:t>
            </a:r>
          </a:p>
          <a:p>
            <a:pPr marL="342900" indent="-342900">
              <a:buAutoNum type="arabicPeriod"/>
            </a:pPr>
            <a:r>
              <a:rPr lang="en-US" dirty="0"/>
              <a:t>Above can be done by creating a </a:t>
            </a:r>
            <a:r>
              <a:rPr lang="en-US" dirty="0" err="1"/>
              <a:t>github</a:t>
            </a:r>
            <a:r>
              <a:rPr lang="en-US" dirty="0"/>
              <a:t> repo using template repo in </a:t>
            </a:r>
            <a:r>
              <a:rPr lang="en-US" dirty="0" err="1"/>
              <a:t>github</a:t>
            </a:r>
            <a:endParaRPr lang="en-US" dirty="0"/>
          </a:p>
          <a:p>
            <a:r>
              <a:rPr lang="en-US" dirty="0"/>
              <a:t>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pic>
        <p:nvPicPr>
          <p:cNvPr id="5" name="Picture 4">
            <a:extLst>
              <a:ext uri="{FF2B5EF4-FFF2-40B4-BE49-F238E27FC236}">
                <a16:creationId xmlns:a16="http://schemas.microsoft.com/office/drawing/2014/main" id="{E7E0292E-235E-A248-2173-2C5C3F5ABAD4}"/>
              </a:ext>
            </a:extLst>
          </p:cNvPr>
          <p:cNvPicPr>
            <a:picLocks noChangeAspect="1"/>
          </p:cNvPicPr>
          <p:nvPr/>
        </p:nvPicPr>
        <p:blipFill>
          <a:blip r:embed="rId2"/>
          <a:stretch>
            <a:fillRect/>
          </a:stretch>
        </p:blipFill>
        <p:spPr>
          <a:xfrm>
            <a:off x="684005" y="2267712"/>
            <a:ext cx="4258597" cy="4261104"/>
          </a:xfrm>
          <a:prstGeom prst="rect">
            <a:avLst/>
          </a:prstGeom>
        </p:spPr>
      </p:pic>
      <p:cxnSp>
        <p:nvCxnSpPr>
          <p:cNvPr id="9" name="Straight Arrow Connector 8">
            <a:extLst>
              <a:ext uri="{FF2B5EF4-FFF2-40B4-BE49-F238E27FC236}">
                <a16:creationId xmlns:a16="http://schemas.microsoft.com/office/drawing/2014/main" id="{EF91BFDF-D2F0-C66D-BA95-6F2A2B6C522C}"/>
              </a:ext>
            </a:extLst>
          </p:cNvPr>
          <p:cNvCxnSpPr/>
          <p:nvPr/>
        </p:nvCxnSpPr>
        <p:spPr>
          <a:xfrm>
            <a:off x="2258568" y="2395728"/>
            <a:ext cx="306324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B4EBBF33-3FD3-3BF9-54E1-0933AE221120}"/>
              </a:ext>
            </a:extLst>
          </p:cNvPr>
          <p:cNvSpPr/>
          <p:nvPr/>
        </p:nvSpPr>
        <p:spPr>
          <a:xfrm>
            <a:off x="5405899" y="2290571"/>
            <a:ext cx="1843502" cy="2697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CI/CD Configuration</a:t>
            </a:r>
          </a:p>
        </p:txBody>
      </p:sp>
      <p:cxnSp>
        <p:nvCxnSpPr>
          <p:cNvPr id="11" name="Straight Arrow Connector 10">
            <a:extLst>
              <a:ext uri="{FF2B5EF4-FFF2-40B4-BE49-F238E27FC236}">
                <a16:creationId xmlns:a16="http://schemas.microsoft.com/office/drawing/2014/main" id="{4BB40FD1-6075-F14A-56E5-569F85B8B5A6}"/>
              </a:ext>
            </a:extLst>
          </p:cNvPr>
          <p:cNvCxnSpPr>
            <a:cxnSpLocks/>
          </p:cNvCxnSpPr>
          <p:nvPr/>
        </p:nvCxnSpPr>
        <p:spPr>
          <a:xfrm flipV="1">
            <a:off x="2258568" y="2787369"/>
            <a:ext cx="3063240" cy="1082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5046D1C1-C3FD-DFEE-DB9C-6A26014BE618}"/>
              </a:ext>
            </a:extLst>
          </p:cNvPr>
          <p:cNvSpPr/>
          <p:nvPr/>
        </p:nvSpPr>
        <p:spPr>
          <a:xfrm>
            <a:off x="5405897" y="2652518"/>
            <a:ext cx="2750551" cy="2697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ML Development/experiments</a:t>
            </a:r>
          </a:p>
        </p:txBody>
      </p:sp>
      <p:cxnSp>
        <p:nvCxnSpPr>
          <p:cNvPr id="13" name="Straight Arrow Connector 12">
            <a:extLst>
              <a:ext uri="{FF2B5EF4-FFF2-40B4-BE49-F238E27FC236}">
                <a16:creationId xmlns:a16="http://schemas.microsoft.com/office/drawing/2014/main" id="{C1FDF61D-73A9-BBC9-2729-A0C7B593C1DE}"/>
              </a:ext>
            </a:extLst>
          </p:cNvPr>
          <p:cNvCxnSpPr>
            <a:cxnSpLocks/>
          </p:cNvCxnSpPr>
          <p:nvPr/>
        </p:nvCxnSpPr>
        <p:spPr>
          <a:xfrm flipV="1">
            <a:off x="1999488" y="3157721"/>
            <a:ext cx="3331463" cy="914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21E98646-8D5B-660C-B7BB-429684A9473A}"/>
              </a:ext>
            </a:extLst>
          </p:cNvPr>
          <p:cNvSpPr/>
          <p:nvPr/>
        </p:nvSpPr>
        <p:spPr>
          <a:xfrm>
            <a:off x="5405897" y="3022872"/>
            <a:ext cx="5420599" cy="269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data ingestion, transformation, model trainer, model evaluation</a:t>
            </a:r>
          </a:p>
        </p:txBody>
      </p:sp>
      <p:cxnSp>
        <p:nvCxnSpPr>
          <p:cNvPr id="16" name="Straight Arrow Connector 15">
            <a:extLst>
              <a:ext uri="{FF2B5EF4-FFF2-40B4-BE49-F238E27FC236}">
                <a16:creationId xmlns:a16="http://schemas.microsoft.com/office/drawing/2014/main" id="{2BD192A3-4B59-16BA-7018-1CDB03910390}"/>
              </a:ext>
            </a:extLst>
          </p:cNvPr>
          <p:cNvCxnSpPr>
            <a:cxnSpLocks/>
          </p:cNvCxnSpPr>
          <p:nvPr/>
        </p:nvCxnSpPr>
        <p:spPr>
          <a:xfrm>
            <a:off x="1828800" y="3395472"/>
            <a:ext cx="3502151" cy="1325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Rectangle 20">
            <a:extLst>
              <a:ext uri="{FF2B5EF4-FFF2-40B4-BE49-F238E27FC236}">
                <a16:creationId xmlns:a16="http://schemas.microsoft.com/office/drawing/2014/main" id="{C38E738A-D1F0-9127-E3E4-36B7782FB5A7}"/>
              </a:ext>
            </a:extLst>
          </p:cNvPr>
          <p:cNvSpPr/>
          <p:nvPr/>
        </p:nvSpPr>
        <p:spPr>
          <a:xfrm>
            <a:off x="5405897" y="3393221"/>
            <a:ext cx="1689847"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Custom exception</a:t>
            </a:r>
          </a:p>
        </p:txBody>
      </p:sp>
      <p:cxnSp>
        <p:nvCxnSpPr>
          <p:cNvPr id="22" name="Straight Arrow Connector 21">
            <a:extLst>
              <a:ext uri="{FF2B5EF4-FFF2-40B4-BE49-F238E27FC236}">
                <a16:creationId xmlns:a16="http://schemas.microsoft.com/office/drawing/2014/main" id="{D8C0FB63-58C4-C39F-8C3A-A149702624DD}"/>
              </a:ext>
            </a:extLst>
          </p:cNvPr>
          <p:cNvCxnSpPr>
            <a:cxnSpLocks/>
          </p:cNvCxnSpPr>
          <p:nvPr/>
        </p:nvCxnSpPr>
        <p:spPr>
          <a:xfrm>
            <a:off x="1676670" y="3555489"/>
            <a:ext cx="3691754" cy="2484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Rectangle 28">
            <a:extLst>
              <a:ext uri="{FF2B5EF4-FFF2-40B4-BE49-F238E27FC236}">
                <a16:creationId xmlns:a16="http://schemas.microsoft.com/office/drawing/2014/main" id="{1F1817BC-FAF1-8B44-5124-E6525E40022D}"/>
              </a:ext>
            </a:extLst>
          </p:cNvPr>
          <p:cNvSpPr/>
          <p:nvPr/>
        </p:nvSpPr>
        <p:spPr>
          <a:xfrm>
            <a:off x="5405897" y="3680428"/>
            <a:ext cx="882309"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logging</a:t>
            </a:r>
          </a:p>
        </p:txBody>
      </p:sp>
      <p:cxnSp>
        <p:nvCxnSpPr>
          <p:cNvPr id="30" name="Straight Arrow Connector 29">
            <a:extLst>
              <a:ext uri="{FF2B5EF4-FFF2-40B4-BE49-F238E27FC236}">
                <a16:creationId xmlns:a16="http://schemas.microsoft.com/office/drawing/2014/main" id="{FFF0F1ED-FABE-0099-B4A7-8691266A9EA5}"/>
              </a:ext>
            </a:extLst>
          </p:cNvPr>
          <p:cNvCxnSpPr>
            <a:cxnSpLocks/>
          </p:cNvCxnSpPr>
          <p:nvPr/>
        </p:nvCxnSpPr>
        <p:spPr>
          <a:xfrm>
            <a:off x="1733998" y="3744670"/>
            <a:ext cx="3634426" cy="3587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4D0FDF2F-3666-0C0B-64BF-C45D89C763B3}"/>
              </a:ext>
            </a:extLst>
          </p:cNvPr>
          <p:cNvSpPr/>
          <p:nvPr/>
        </p:nvSpPr>
        <p:spPr>
          <a:xfrm>
            <a:off x="5405896" y="4042315"/>
            <a:ext cx="2329928"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Training &amp; prediction pipeline</a:t>
            </a:r>
          </a:p>
        </p:txBody>
      </p:sp>
      <p:cxnSp>
        <p:nvCxnSpPr>
          <p:cNvPr id="33" name="Straight Arrow Connector 32">
            <a:extLst>
              <a:ext uri="{FF2B5EF4-FFF2-40B4-BE49-F238E27FC236}">
                <a16:creationId xmlns:a16="http://schemas.microsoft.com/office/drawing/2014/main" id="{D13B0BB5-2A87-F254-3031-E8981163A32A}"/>
              </a:ext>
            </a:extLst>
          </p:cNvPr>
          <p:cNvCxnSpPr>
            <a:cxnSpLocks/>
          </p:cNvCxnSpPr>
          <p:nvPr/>
        </p:nvCxnSpPr>
        <p:spPr>
          <a:xfrm>
            <a:off x="1521087" y="3924028"/>
            <a:ext cx="3847337" cy="5082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EEDA2328-18CB-3F8F-DFAB-2DA064B1AED7}"/>
              </a:ext>
            </a:extLst>
          </p:cNvPr>
          <p:cNvSpPr/>
          <p:nvPr/>
        </p:nvSpPr>
        <p:spPr>
          <a:xfrm>
            <a:off x="5401952" y="4359085"/>
            <a:ext cx="2329928"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Common utility functions</a:t>
            </a:r>
          </a:p>
        </p:txBody>
      </p:sp>
      <p:cxnSp>
        <p:nvCxnSpPr>
          <p:cNvPr id="36" name="Straight Arrow Connector 35">
            <a:extLst>
              <a:ext uri="{FF2B5EF4-FFF2-40B4-BE49-F238E27FC236}">
                <a16:creationId xmlns:a16="http://schemas.microsoft.com/office/drawing/2014/main" id="{CF9EBF16-9910-C364-27C5-F45D9EE303B7}"/>
              </a:ext>
            </a:extLst>
          </p:cNvPr>
          <p:cNvCxnSpPr>
            <a:cxnSpLocks/>
          </p:cNvCxnSpPr>
          <p:nvPr/>
        </p:nvCxnSpPr>
        <p:spPr>
          <a:xfrm>
            <a:off x="1483614" y="4229170"/>
            <a:ext cx="3884810" cy="5866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Rectangle 37">
            <a:extLst>
              <a:ext uri="{FF2B5EF4-FFF2-40B4-BE49-F238E27FC236}">
                <a16:creationId xmlns:a16="http://schemas.microsoft.com/office/drawing/2014/main" id="{178EB214-E734-2BFC-2536-18DBD318181B}"/>
              </a:ext>
            </a:extLst>
          </p:cNvPr>
          <p:cNvSpPr/>
          <p:nvPr/>
        </p:nvSpPr>
        <p:spPr>
          <a:xfrm>
            <a:off x="5400518" y="4713271"/>
            <a:ext cx="2329928"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Unit/Integration testing</a:t>
            </a:r>
          </a:p>
        </p:txBody>
      </p:sp>
      <p:cxnSp>
        <p:nvCxnSpPr>
          <p:cNvPr id="39" name="Straight Arrow Connector 38">
            <a:extLst>
              <a:ext uri="{FF2B5EF4-FFF2-40B4-BE49-F238E27FC236}">
                <a16:creationId xmlns:a16="http://schemas.microsoft.com/office/drawing/2014/main" id="{75024EF5-4347-9584-7623-204E9F06E445}"/>
              </a:ext>
            </a:extLst>
          </p:cNvPr>
          <p:cNvCxnSpPr>
            <a:cxnSpLocks/>
          </p:cNvCxnSpPr>
          <p:nvPr/>
        </p:nvCxnSpPr>
        <p:spPr>
          <a:xfrm>
            <a:off x="1733998" y="4408529"/>
            <a:ext cx="3596953" cy="7110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1" name="Rectangle 40">
            <a:extLst>
              <a:ext uri="{FF2B5EF4-FFF2-40B4-BE49-F238E27FC236}">
                <a16:creationId xmlns:a16="http://schemas.microsoft.com/office/drawing/2014/main" id="{3A665DB7-008B-DDDA-A8FD-512617813189}"/>
              </a:ext>
            </a:extLst>
          </p:cNvPr>
          <p:cNvSpPr/>
          <p:nvPr/>
        </p:nvSpPr>
        <p:spPr>
          <a:xfrm>
            <a:off x="5400518" y="5026853"/>
            <a:ext cx="3652042" cy="248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Ignore files/folders to be pushed in </a:t>
            </a:r>
            <a:r>
              <a:rPr lang="en-US" sz="1400" dirty="0" err="1"/>
              <a:t>github</a:t>
            </a:r>
            <a:r>
              <a:rPr lang="en-US" sz="1400" dirty="0"/>
              <a:t> repo</a:t>
            </a:r>
          </a:p>
        </p:txBody>
      </p:sp>
      <p:pic>
        <p:nvPicPr>
          <p:cNvPr id="3" name="Picture 2" descr="Git and Github basics served right. | by Sameer Kashyap | Medium">
            <a:extLst>
              <a:ext uri="{FF2B5EF4-FFF2-40B4-BE49-F238E27FC236}">
                <a16:creationId xmlns:a16="http://schemas.microsoft.com/office/drawing/2014/main" id="{348BB69B-4881-1226-BD5D-73937C151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8253" y="10218"/>
            <a:ext cx="1375494" cy="59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02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4E09BE5-18AD-4BE9-2EBE-ECAD9B794C91}"/>
              </a:ext>
            </a:extLst>
          </p:cNvPr>
          <p:cNvSpPr/>
          <p:nvPr/>
        </p:nvSpPr>
        <p:spPr>
          <a:xfrm>
            <a:off x="3553968" y="109728"/>
            <a:ext cx="5084064" cy="4937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Micro Project: Deploy Python Package (CI Concepts)</a:t>
            </a:r>
          </a:p>
        </p:txBody>
      </p:sp>
      <p:sp>
        <p:nvSpPr>
          <p:cNvPr id="4" name="TextBox 3">
            <a:extLst>
              <a:ext uri="{FF2B5EF4-FFF2-40B4-BE49-F238E27FC236}">
                <a16:creationId xmlns:a16="http://schemas.microsoft.com/office/drawing/2014/main" id="{A670C0AA-8C3C-838D-F7E2-9E0B57F6F1F1}"/>
              </a:ext>
            </a:extLst>
          </p:cNvPr>
          <p:cNvSpPr txBox="1"/>
          <p:nvPr/>
        </p:nvSpPr>
        <p:spPr>
          <a:xfrm>
            <a:off x="429768" y="1380744"/>
            <a:ext cx="11223778" cy="5355312"/>
          </a:xfrm>
          <a:prstGeom prst="rect">
            <a:avLst/>
          </a:prstGeom>
          <a:noFill/>
        </p:spPr>
        <p:txBody>
          <a:bodyPr wrap="none" rtlCol="0">
            <a:spAutoFit/>
          </a:bodyPr>
          <a:lstStyle/>
          <a:p>
            <a:pPr marL="285750" indent="-285750">
              <a:buFontTx/>
              <a:buChar char="-"/>
            </a:pPr>
            <a:r>
              <a:rPr lang="en-US" dirty="0"/>
              <a:t>We will create a unified python package to perform CRUD operations which will be hosted on </a:t>
            </a:r>
            <a:r>
              <a:rPr lang="en-US" dirty="0" err="1"/>
              <a:t>github</a:t>
            </a:r>
            <a:r>
              <a:rPr lang="en-US" dirty="0"/>
              <a:t> &amp; released on</a:t>
            </a:r>
          </a:p>
          <a:p>
            <a:r>
              <a:rPr lang="en-US" dirty="0"/>
              <a:t>      </a:t>
            </a:r>
            <a:r>
              <a:rPr lang="en-US" dirty="0" err="1"/>
              <a:t>pypi</a:t>
            </a:r>
            <a:r>
              <a:rPr lang="en-US" dirty="0"/>
              <a:t> repo so that people can pip install and use it in their code</a:t>
            </a:r>
          </a:p>
          <a:p>
            <a:endParaRPr lang="en-US" dirty="0"/>
          </a:p>
          <a:p>
            <a:pPr marL="285750" indent="-285750">
              <a:buFontTx/>
              <a:buChar char="-"/>
            </a:pPr>
            <a:r>
              <a:rPr lang="en-US" dirty="0" err="1"/>
              <a:t>Mongodb</a:t>
            </a:r>
            <a:r>
              <a:rPr lang="en-US" dirty="0"/>
              <a:t> is a </a:t>
            </a:r>
            <a:r>
              <a:rPr lang="en-US" dirty="0" err="1"/>
              <a:t>nosql</a:t>
            </a:r>
            <a:r>
              <a:rPr lang="en-US" dirty="0"/>
              <a:t> </a:t>
            </a:r>
            <a:r>
              <a:rPr lang="en-US" dirty="0" err="1"/>
              <a:t>dbs</a:t>
            </a:r>
            <a:r>
              <a:rPr lang="en-US" dirty="0"/>
              <a:t> where we save data in dictionary format, we will also include </a:t>
            </a:r>
            <a:r>
              <a:rPr lang="en-US" dirty="0" err="1"/>
              <a:t>cassandra</a:t>
            </a:r>
            <a:r>
              <a:rPr lang="en-US" dirty="0"/>
              <a:t>, </a:t>
            </a:r>
            <a:r>
              <a:rPr lang="en-US" dirty="0" err="1"/>
              <a:t>mysql</a:t>
            </a:r>
            <a:r>
              <a:rPr lang="en-US" dirty="0"/>
              <a:t> </a:t>
            </a:r>
            <a:r>
              <a:rPr lang="en-US" dirty="0" err="1"/>
              <a:t>etc</a:t>
            </a:r>
            <a:endParaRPr lang="en-US" dirty="0"/>
          </a:p>
          <a:p>
            <a:pPr marL="285750" indent="-285750">
              <a:buFontTx/>
              <a:buChar char="-"/>
            </a:pPr>
            <a:endParaRPr lang="en-US" dirty="0"/>
          </a:p>
          <a:p>
            <a:pPr marL="285750" indent="-285750">
              <a:buFontTx/>
              <a:buChar char="-"/>
            </a:pPr>
            <a:r>
              <a:rPr lang="en-US" dirty="0"/>
              <a:t>This package will be able to perform crud operations &amp; connecter for all major </a:t>
            </a:r>
            <a:r>
              <a:rPr lang="en-US" dirty="0" err="1"/>
              <a:t>dbs</a:t>
            </a:r>
            <a:endParaRPr lang="en-US" dirty="0"/>
          </a:p>
          <a:p>
            <a:pPr marL="285750" indent="-285750">
              <a:buFontTx/>
              <a:buChar char="-"/>
            </a:pPr>
            <a:endParaRPr lang="en-US" dirty="0"/>
          </a:p>
          <a:p>
            <a:pPr marL="285750" indent="-285750">
              <a:buFontTx/>
              <a:buChar char="-"/>
            </a:pPr>
            <a:r>
              <a:rPr lang="en-US" dirty="0"/>
              <a:t>Create folder structure using template.py</a:t>
            </a:r>
          </a:p>
          <a:p>
            <a:pPr marL="285750" indent="-285750">
              <a:buFontTx/>
              <a:buChar char="-"/>
            </a:pPr>
            <a:endParaRPr lang="en-US" dirty="0"/>
          </a:p>
          <a:p>
            <a:pPr marL="285750" indent="-285750">
              <a:buFontTx/>
              <a:buChar char="-"/>
            </a:pPr>
            <a:r>
              <a:rPr lang="en-US" dirty="0"/>
              <a:t>Create </a:t>
            </a:r>
            <a:r>
              <a:rPr lang="en-US" dirty="0" err="1"/>
              <a:t>ci.yaml</a:t>
            </a:r>
            <a:r>
              <a:rPr lang="en-US" dirty="0"/>
              <a:t> &amp; python-</a:t>
            </a:r>
            <a:r>
              <a:rPr lang="en-US" dirty="0" err="1"/>
              <a:t>publish.yaml</a:t>
            </a:r>
            <a:endParaRPr lang="en-US" dirty="0"/>
          </a:p>
          <a:p>
            <a:pPr marL="285750" indent="-285750">
              <a:buFontTx/>
              <a:buChar char="-"/>
            </a:pPr>
            <a:endParaRPr lang="en-US" dirty="0"/>
          </a:p>
          <a:p>
            <a:pPr marL="285750" indent="-285750">
              <a:buFontTx/>
              <a:buChar char="-"/>
            </a:pPr>
            <a:r>
              <a:rPr lang="en-US" dirty="0"/>
              <a:t>Generate </a:t>
            </a:r>
            <a:r>
              <a:rPr lang="en-US" dirty="0" err="1"/>
              <a:t>pypi</a:t>
            </a:r>
            <a:r>
              <a:rPr lang="en-US" dirty="0"/>
              <a:t> </a:t>
            </a:r>
            <a:r>
              <a:rPr lang="en-US" dirty="0" err="1"/>
              <a:t>api</a:t>
            </a:r>
            <a:r>
              <a:rPr lang="en-US" dirty="0"/>
              <a:t> token &amp; add in </a:t>
            </a:r>
            <a:r>
              <a:rPr lang="en-US" dirty="0" err="1"/>
              <a:t>github</a:t>
            </a:r>
            <a:r>
              <a:rPr lang="en-US" dirty="0"/>
              <a:t> under setting &gt; security &gt; actions &gt; new repository secret and save</a:t>
            </a:r>
          </a:p>
          <a:p>
            <a:r>
              <a:rPr lang="en-US" dirty="0"/>
              <a:t>      it inside </a:t>
            </a:r>
            <a:r>
              <a:rPr lang="en-US" dirty="0" err="1"/>
              <a:t>github</a:t>
            </a:r>
            <a:r>
              <a:rPr lang="en-US" dirty="0"/>
              <a:t> secret variables</a:t>
            </a:r>
          </a:p>
          <a:p>
            <a:endParaRPr lang="en-US" dirty="0"/>
          </a:p>
          <a:p>
            <a:r>
              <a:rPr lang="en-US" b="1" dirty="0"/>
              <a:t>“Continuous Integration (CI) is a software development practice where developers frequently integrate their</a:t>
            </a:r>
          </a:p>
          <a:p>
            <a:r>
              <a:rPr lang="en-US" b="1" dirty="0"/>
              <a:t>code into a shared repository multiple times a day. Each integration (or "commit") is automatically tested to detect</a:t>
            </a:r>
          </a:p>
          <a:p>
            <a:r>
              <a:rPr lang="en-US" b="1" dirty="0"/>
              <a:t>issues early, enabling teams to identify and address bugs as soon as they arise. The goal of CI is to improve software</a:t>
            </a:r>
          </a:p>
          <a:p>
            <a:r>
              <a:rPr lang="en-US" b="1" dirty="0"/>
              <a:t>quality and reduce the time it takes to deliver updates”</a:t>
            </a:r>
          </a:p>
          <a:p>
            <a:endParaRPr lang="en-US" dirty="0"/>
          </a:p>
        </p:txBody>
      </p:sp>
    </p:spTree>
    <p:extLst>
      <p:ext uri="{BB962C8B-B14F-4D97-AF65-F5344CB8AC3E}">
        <p14:creationId xmlns:p14="http://schemas.microsoft.com/office/powerpoint/2010/main" val="1625477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C6BAB-A0DC-9A3F-0BBD-AFC7A693BB01}"/>
              </a:ext>
            </a:extLst>
          </p:cNvPr>
          <p:cNvSpPr txBox="1"/>
          <p:nvPr/>
        </p:nvSpPr>
        <p:spPr>
          <a:xfrm>
            <a:off x="576072" y="1353312"/>
            <a:ext cx="7565982" cy="3416320"/>
          </a:xfrm>
          <a:prstGeom prst="rect">
            <a:avLst/>
          </a:prstGeom>
          <a:noFill/>
        </p:spPr>
        <p:txBody>
          <a:bodyPr wrap="none" rtlCol="0">
            <a:spAutoFit/>
          </a:bodyPr>
          <a:lstStyle/>
          <a:p>
            <a:pPr marL="285750" indent="-285750">
              <a:buFontTx/>
              <a:buChar char="-"/>
            </a:pPr>
            <a:r>
              <a:rPr lang="en-US" dirty="0"/>
              <a:t>GIT is a Source Code Management Tool. What is SCM and Version Control?</a:t>
            </a:r>
          </a:p>
          <a:p>
            <a:pPr marL="285750" indent="-285750">
              <a:buFontTx/>
              <a:buChar char="-"/>
            </a:pPr>
            <a:r>
              <a:rPr lang="en-US" dirty="0"/>
              <a:t>Source code is the code that we write for any program</a:t>
            </a:r>
          </a:p>
          <a:p>
            <a:pPr marL="285750" indent="-285750">
              <a:buFontTx/>
              <a:buChar char="-"/>
            </a:pPr>
            <a:r>
              <a:rPr lang="en-US" dirty="0"/>
              <a:t>Lets say we write some code on day1 &amp; write more code</a:t>
            </a:r>
          </a:p>
          <a:p>
            <a:r>
              <a:rPr lang="en-US" dirty="0"/>
              <a:t>On day 2, so day 1 file is v1 &amp; day 2 file is v2, even though </a:t>
            </a:r>
          </a:p>
          <a:p>
            <a:r>
              <a:rPr lang="en-US" dirty="0"/>
              <a:t>It’s the same file, but it has 2 versions</a:t>
            </a:r>
          </a:p>
          <a:p>
            <a:pPr marL="285750" indent="-285750">
              <a:buFontTx/>
              <a:buChar char="-"/>
            </a:pPr>
            <a:r>
              <a:rPr lang="en-US" dirty="0"/>
              <a:t>By using “git” we can manage different versions of the code, It’s a SCM tool.</a:t>
            </a:r>
          </a:p>
          <a:p>
            <a:pPr marL="285750" indent="-285750">
              <a:buFontTx/>
              <a:buChar char="-"/>
            </a:pPr>
            <a:r>
              <a:rPr lang="en-US" dirty="0"/>
              <a:t>Git is a Open Source tool</a:t>
            </a:r>
          </a:p>
          <a:p>
            <a:pPr marL="285750" indent="-285750">
              <a:buFontTx/>
              <a:buChar char="-"/>
            </a:pPr>
            <a:r>
              <a:rPr lang="en-US" dirty="0"/>
              <a:t>“git </a:t>
            </a:r>
            <a:r>
              <a:rPr lang="en-US" dirty="0" err="1"/>
              <a:t>init</a:t>
            </a:r>
            <a:r>
              <a:rPr lang="en-US" dirty="0"/>
              <a:t>” in local folder to local repo, git add &lt;</a:t>
            </a:r>
            <a:r>
              <a:rPr lang="en-US" dirty="0" err="1"/>
              <a:t>file_name</a:t>
            </a:r>
            <a:r>
              <a:rPr lang="en-US" dirty="0"/>
              <a:t>&gt; to add the file in</a:t>
            </a:r>
          </a:p>
          <a:p>
            <a:r>
              <a:rPr lang="en-US" dirty="0"/>
              <a:t>Staging area &amp; finally we can commit to take a snapshot of the code</a:t>
            </a:r>
          </a:p>
          <a:p>
            <a:r>
              <a:rPr lang="en-US" dirty="0"/>
              <a:t>git </a:t>
            </a:r>
            <a:r>
              <a:rPr lang="en-US" dirty="0" err="1"/>
              <a:t>cimmit</a:t>
            </a:r>
            <a:r>
              <a:rPr lang="en-US" dirty="0"/>
              <a:t> –m “&lt;comment&gt;”</a:t>
            </a:r>
          </a:p>
          <a:p>
            <a:endParaRPr lang="en-US" dirty="0"/>
          </a:p>
          <a:p>
            <a:r>
              <a:rPr lang="en-US" dirty="0"/>
              <a:t>- </a:t>
            </a:r>
            <a:r>
              <a:rPr lang="en-US" b="1" dirty="0"/>
              <a:t>&lt;skipped&gt;</a:t>
            </a:r>
          </a:p>
        </p:txBody>
      </p:sp>
      <p:pic>
        <p:nvPicPr>
          <p:cNvPr id="5" name="Picture 4">
            <a:extLst>
              <a:ext uri="{FF2B5EF4-FFF2-40B4-BE49-F238E27FC236}">
                <a16:creationId xmlns:a16="http://schemas.microsoft.com/office/drawing/2014/main" id="{956EBAF2-3070-D4FC-CBAE-BCD02754AC11}"/>
              </a:ext>
            </a:extLst>
          </p:cNvPr>
          <p:cNvPicPr>
            <a:picLocks noChangeAspect="1"/>
          </p:cNvPicPr>
          <p:nvPr/>
        </p:nvPicPr>
        <p:blipFill>
          <a:blip r:embed="rId2"/>
          <a:stretch>
            <a:fillRect/>
          </a:stretch>
        </p:blipFill>
        <p:spPr>
          <a:xfrm>
            <a:off x="8142054" y="68258"/>
            <a:ext cx="4008316" cy="3196150"/>
          </a:xfrm>
          <a:prstGeom prst="rect">
            <a:avLst/>
          </a:prstGeom>
        </p:spPr>
      </p:pic>
      <p:pic>
        <p:nvPicPr>
          <p:cNvPr id="7" name="Picture 6">
            <a:extLst>
              <a:ext uri="{FF2B5EF4-FFF2-40B4-BE49-F238E27FC236}">
                <a16:creationId xmlns:a16="http://schemas.microsoft.com/office/drawing/2014/main" id="{7CD1F3C7-5650-73AB-731F-79AB0B49B4EA}"/>
              </a:ext>
            </a:extLst>
          </p:cNvPr>
          <p:cNvPicPr>
            <a:picLocks noChangeAspect="1"/>
          </p:cNvPicPr>
          <p:nvPr/>
        </p:nvPicPr>
        <p:blipFill>
          <a:blip r:embed="rId3"/>
          <a:stretch>
            <a:fillRect/>
          </a:stretch>
        </p:blipFill>
        <p:spPr>
          <a:xfrm>
            <a:off x="8142055" y="3364992"/>
            <a:ext cx="4008316" cy="3322623"/>
          </a:xfrm>
          <a:prstGeom prst="rect">
            <a:avLst/>
          </a:prstGeom>
        </p:spPr>
      </p:pic>
      <p:pic>
        <p:nvPicPr>
          <p:cNvPr id="2050" name="Picture 2" descr="Git and Github basics served right. | by Sameer Kashyap | Medium">
            <a:extLst>
              <a:ext uri="{FF2B5EF4-FFF2-40B4-BE49-F238E27FC236}">
                <a16:creationId xmlns:a16="http://schemas.microsoft.com/office/drawing/2014/main" id="{3A025A47-27DA-30A1-C245-8094B7AF2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063" y="0"/>
            <a:ext cx="1375494" cy="59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4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8FC4DD-64E6-31A2-0173-4A37668BA387}"/>
              </a:ext>
            </a:extLst>
          </p:cNvPr>
          <p:cNvSpPr txBox="1"/>
          <p:nvPr/>
        </p:nvSpPr>
        <p:spPr>
          <a:xfrm>
            <a:off x="234615" y="219456"/>
            <a:ext cx="10722359" cy="5755422"/>
          </a:xfrm>
          <a:prstGeom prst="rect">
            <a:avLst/>
          </a:prstGeom>
          <a:noFill/>
        </p:spPr>
        <p:txBody>
          <a:bodyPr wrap="none" rtlCol="0">
            <a:spAutoFit/>
          </a:bodyPr>
          <a:lstStyle/>
          <a:p>
            <a:pPr marL="285750" indent="-285750">
              <a:buFontTx/>
              <a:buChar char="-"/>
            </a:pPr>
            <a:r>
              <a:rPr lang="en-US" sz="1600" dirty="0"/>
              <a:t>What is docker?</a:t>
            </a:r>
          </a:p>
          <a:p>
            <a:pPr marL="285750" indent="-285750">
              <a:buFontTx/>
              <a:buChar char="-"/>
            </a:pPr>
            <a:r>
              <a:rPr lang="en-US" sz="1600" dirty="0"/>
              <a:t>Docker was developed in 2013 developed by Solomon Hikes. It’s open-source tool.</a:t>
            </a:r>
          </a:p>
          <a:p>
            <a:pPr marL="285750" indent="-285750">
              <a:buFontTx/>
              <a:buChar char="-"/>
            </a:pPr>
            <a:r>
              <a:rPr lang="en-US" sz="1600" dirty="0"/>
              <a:t>Actual virtualization is done by “docker engine”</a:t>
            </a:r>
          </a:p>
          <a:p>
            <a:pPr marL="285750" indent="-285750">
              <a:buFontTx/>
              <a:buChar char="-"/>
            </a:pPr>
            <a:r>
              <a:rPr lang="en-US" sz="1600" dirty="0"/>
              <a:t>Written using “Go” language of google.</a:t>
            </a:r>
          </a:p>
          <a:p>
            <a:pPr marL="285750" indent="-285750">
              <a:buFontTx/>
              <a:buChar char="-"/>
            </a:pPr>
            <a:r>
              <a:rPr lang="en-US" sz="1600" dirty="0"/>
              <a:t>There are 3 services: IAAS, PAAS, SAAS. Docker is a PAAS since its providing a platform to run application</a:t>
            </a:r>
          </a:p>
          <a:p>
            <a:pPr marL="285750" indent="-285750">
              <a:buFontTx/>
              <a:buChar char="-"/>
            </a:pPr>
            <a:r>
              <a:rPr lang="en-US" sz="1600" dirty="0"/>
              <a:t>We can build, run &amp; deploy application using docker</a:t>
            </a:r>
          </a:p>
          <a:p>
            <a:pPr marL="285750" indent="-285750">
              <a:buFontTx/>
              <a:buChar char="-"/>
            </a:pPr>
            <a:endParaRPr lang="en-US" sz="1600" dirty="0"/>
          </a:p>
          <a:p>
            <a:pPr marL="285750" indent="-285750">
              <a:buFontTx/>
              <a:buChar char="-"/>
            </a:pPr>
            <a:r>
              <a:rPr lang="en-US" sz="1600" dirty="0"/>
              <a:t>What was the problem before?</a:t>
            </a:r>
          </a:p>
          <a:p>
            <a:pPr marL="285750" indent="-285750">
              <a:buFontTx/>
              <a:buChar char="-"/>
            </a:pPr>
            <a:r>
              <a:rPr lang="en-US" sz="1600" dirty="0"/>
              <a:t>Lets say we have a development, testing and deployment team. When development team creates a program and send it to </a:t>
            </a:r>
          </a:p>
          <a:p>
            <a:r>
              <a:rPr lang="en-US" sz="1600" dirty="0"/>
              <a:t>Testing team to test, Its doesn’t work on their system due to development environment or dependencies not available.</a:t>
            </a:r>
          </a:p>
          <a:p>
            <a:pPr marL="285750" indent="-285750">
              <a:buFontTx/>
              <a:buChar char="-"/>
            </a:pPr>
            <a:r>
              <a:rPr lang="en-US" sz="1600" dirty="0"/>
              <a:t>Or when we write code in our local system, It works flawlessly but when we deploy it on </a:t>
            </a:r>
            <a:r>
              <a:rPr lang="en-US" sz="1600" dirty="0" err="1"/>
              <a:t>aws</a:t>
            </a:r>
            <a:r>
              <a:rPr lang="en-US" sz="1600" dirty="0"/>
              <a:t> or cloud then it fails, it gives</a:t>
            </a:r>
          </a:p>
          <a:p>
            <a:r>
              <a:rPr lang="en-US" sz="1600" dirty="0"/>
              <a:t>“internal server error”</a:t>
            </a:r>
          </a:p>
          <a:p>
            <a:pPr marL="285750" indent="-285750">
              <a:buFontTx/>
              <a:buChar char="-"/>
            </a:pPr>
            <a:r>
              <a:rPr lang="en-US" sz="1600" dirty="0"/>
              <a:t>Solution was “Virtualization” and actual program which is responsible for virtualization called</a:t>
            </a:r>
          </a:p>
          <a:p>
            <a:r>
              <a:rPr lang="en-US" sz="1600" dirty="0"/>
              <a:t>“hypervisor”</a:t>
            </a:r>
          </a:p>
          <a:p>
            <a:pPr marL="285750" indent="-285750">
              <a:buFontTx/>
              <a:buChar char="-"/>
            </a:pPr>
            <a:r>
              <a:rPr lang="en-US" sz="1600" dirty="0"/>
              <a:t>We can create multiple VMs by sharing resources using hypervisor and we can create a template</a:t>
            </a:r>
          </a:p>
          <a:p>
            <a:r>
              <a:rPr lang="en-US" sz="1600" dirty="0"/>
              <a:t>Of it and share that template to Testing team and it will work on their system also but the issue</a:t>
            </a:r>
          </a:p>
          <a:p>
            <a:r>
              <a:rPr lang="en-US" sz="1600" dirty="0"/>
              <a:t>with this is that we cant create unlimited VMs since its sharing the resources of the host pc since </a:t>
            </a:r>
          </a:p>
          <a:p>
            <a:r>
              <a:rPr lang="en-US" sz="1600" dirty="0"/>
              <a:t>Resources are fixed and will not be free until VM are shut down.</a:t>
            </a:r>
          </a:p>
          <a:p>
            <a:pPr marL="285750" indent="-285750">
              <a:buFontTx/>
              <a:buChar char="-"/>
            </a:pPr>
            <a:r>
              <a:rPr lang="en-US" sz="1600" dirty="0"/>
              <a:t>We are installing separate OS in virtualization which takes more memory. Solution to this is</a:t>
            </a:r>
          </a:p>
          <a:p>
            <a:r>
              <a:rPr lang="en-US" sz="1600" dirty="0"/>
              <a:t>“Containerization”, we can use Docker Engine for containerization. In containerization we share </a:t>
            </a:r>
          </a:p>
          <a:p>
            <a:r>
              <a:rPr lang="en-US" sz="1600" dirty="0"/>
              <a:t>Host OS &amp; resources and they are not fixed. Its not directly interacting with hardware.</a:t>
            </a:r>
          </a:p>
          <a:p>
            <a:pPr marL="285750" indent="-285750">
              <a:buFontTx/>
              <a:buChar char="-"/>
            </a:pPr>
            <a:r>
              <a:rPr lang="en-US" sz="1600" dirty="0"/>
              <a:t>Port Mapping: Lets say we’re running flask on docker which uses 5000 port but we cant access it on host </a:t>
            </a:r>
            <a:r>
              <a:rPr lang="en-US" sz="1600" dirty="0" err="1"/>
              <a:t>os</a:t>
            </a:r>
            <a:endParaRPr lang="en-US" sz="1600" dirty="0"/>
          </a:p>
          <a:p>
            <a:r>
              <a:rPr lang="en-US" sz="1600" dirty="0"/>
              <a:t>unless its mapped, 5000(host port): 5000(container app port)</a:t>
            </a:r>
          </a:p>
        </p:txBody>
      </p:sp>
      <p:pic>
        <p:nvPicPr>
          <p:cNvPr id="8" name="Picture 7">
            <a:extLst>
              <a:ext uri="{FF2B5EF4-FFF2-40B4-BE49-F238E27FC236}">
                <a16:creationId xmlns:a16="http://schemas.microsoft.com/office/drawing/2014/main" id="{545888E4-0E68-F522-2766-07FB990A2885}"/>
              </a:ext>
            </a:extLst>
          </p:cNvPr>
          <p:cNvPicPr>
            <a:picLocks noChangeAspect="1"/>
          </p:cNvPicPr>
          <p:nvPr/>
        </p:nvPicPr>
        <p:blipFill>
          <a:blip r:embed="rId2"/>
          <a:stretch>
            <a:fillRect/>
          </a:stretch>
        </p:blipFill>
        <p:spPr>
          <a:xfrm>
            <a:off x="9627945" y="3339840"/>
            <a:ext cx="2448312" cy="2448312"/>
          </a:xfrm>
          <a:prstGeom prst="rect">
            <a:avLst/>
          </a:prstGeom>
        </p:spPr>
      </p:pic>
      <p:pic>
        <p:nvPicPr>
          <p:cNvPr id="9" name="Picture 4" descr="Docker for Developers: Understanding the Core Concepts – Code with Dan Blog">
            <a:extLst>
              <a:ext uri="{FF2B5EF4-FFF2-40B4-BE49-F238E27FC236}">
                <a16:creationId xmlns:a16="http://schemas.microsoft.com/office/drawing/2014/main" id="{D96A6FB8-47E6-EF09-B392-C4BD24A7F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253" y="-73319"/>
            <a:ext cx="889747" cy="58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6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0E8D03-CF9D-DE5B-CDCF-8AE33D679EE1}"/>
              </a:ext>
            </a:extLst>
          </p:cNvPr>
          <p:cNvSpPr txBox="1"/>
          <p:nvPr/>
        </p:nvSpPr>
        <p:spPr>
          <a:xfrm>
            <a:off x="365760" y="379476"/>
            <a:ext cx="9597499" cy="5847755"/>
          </a:xfrm>
          <a:prstGeom prst="rect">
            <a:avLst/>
          </a:prstGeom>
          <a:noFill/>
        </p:spPr>
        <p:txBody>
          <a:bodyPr wrap="none" rtlCol="0">
            <a:spAutoFit/>
          </a:bodyPr>
          <a:lstStyle/>
          <a:p>
            <a:pPr marL="285750" indent="-285750">
              <a:buFontTx/>
              <a:buChar char="-"/>
            </a:pPr>
            <a:r>
              <a:rPr lang="en-US" sz="1100" b="1" dirty="0"/>
              <a:t>TASK: Create flask app and run it on docker container inside docker image</a:t>
            </a:r>
            <a:br>
              <a:rPr lang="en-US" sz="1100" b="1" dirty="0"/>
            </a:br>
            <a:endParaRPr lang="en-US" sz="1100" b="1" dirty="0"/>
          </a:p>
          <a:p>
            <a:pPr marL="285750" indent="-285750">
              <a:buFontTx/>
              <a:buChar char="-"/>
            </a:pPr>
            <a:r>
              <a:rPr lang="en-US" sz="1100" b="1" dirty="0"/>
              <a:t>Inside docker hub there are images of almost all technologies like </a:t>
            </a:r>
            <a:r>
              <a:rPr lang="en-US" sz="1100" b="1" dirty="0" err="1"/>
              <a:t>os</a:t>
            </a:r>
            <a:r>
              <a:rPr lang="en-US" sz="1100" b="1" dirty="0"/>
              <a:t>, web servers like nginx, </a:t>
            </a:r>
            <a:r>
              <a:rPr lang="en-US" sz="1100" b="1" dirty="0" err="1"/>
              <a:t>dbs</a:t>
            </a:r>
            <a:r>
              <a:rPr lang="en-US" sz="1100" b="1" dirty="0"/>
              <a:t> like </a:t>
            </a:r>
            <a:r>
              <a:rPr lang="en-US" sz="1100" b="1" dirty="0" err="1"/>
              <a:t>sql</a:t>
            </a:r>
            <a:r>
              <a:rPr lang="en-US" sz="1100" b="1" dirty="0"/>
              <a:t> </a:t>
            </a:r>
            <a:r>
              <a:rPr lang="en-US" sz="1100" b="1" dirty="0" err="1"/>
              <a:t>etc</a:t>
            </a:r>
            <a:endParaRPr lang="en-US" sz="1100" b="1" dirty="0"/>
          </a:p>
          <a:p>
            <a:pPr marL="285750" indent="-285750">
              <a:buFontTx/>
              <a:buChar char="-"/>
            </a:pPr>
            <a:r>
              <a:rPr lang="en-US" sz="1100" b="1" dirty="0"/>
              <a:t>There are 3 ways to  create a image:</a:t>
            </a:r>
          </a:p>
          <a:p>
            <a:pPr marL="800100" lvl="1" indent="-342900">
              <a:buAutoNum type="arabicPeriod"/>
            </a:pPr>
            <a:r>
              <a:rPr lang="en-US" sz="1100" b="1" dirty="0"/>
              <a:t>We can write a docker file and create image</a:t>
            </a:r>
          </a:p>
          <a:p>
            <a:pPr marL="800100" lvl="1" indent="-342900">
              <a:buAutoNum type="arabicPeriod"/>
            </a:pPr>
            <a:r>
              <a:rPr lang="en-US" sz="1100" b="1" dirty="0"/>
              <a:t>We can create image directly from container</a:t>
            </a:r>
          </a:p>
          <a:p>
            <a:pPr marL="285750" indent="-285750">
              <a:buFontTx/>
              <a:buChar char="-"/>
            </a:pPr>
            <a:r>
              <a:rPr lang="en-US" sz="1100" b="1" dirty="0"/>
              <a:t>Run “docker images” to check all images</a:t>
            </a:r>
          </a:p>
          <a:p>
            <a:pPr marL="285750" indent="-285750">
              <a:buFontTx/>
              <a:buChar char="-"/>
            </a:pPr>
            <a:r>
              <a:rPr lang="en-US" sz="1100" b="1" dirty="0"/>
              <a:t>Run “docker </a:t>
            </a:r>
            <a:r>
              <a:rPr lang="en-US" sz="1100" b="1" dirty="0" err="1"/>
              <a:t>ps</a:t>
            </a:r>
            <a:r>
              <a:rPr lang="en-US" sz="1100" b="1" dirty="0"/>
              <a:t>” to check all running containers</a:t>
            </a:r>
          </a:p>
          <a:p>
            <a:pPr marL="285750" indent="-285750">
              <a:buFontTx/>
              <a:buChar char="-"/>
            </a:pPr>
            <a:endParaRPr lang="en-US" sz="1100" b="1" dirty="0"/>
          </a:p>
          <a:p>
            <a:pPr marL="285750" indent="-285750">
              <a:buFontTx/>
              <a:buChar char="-"/>
            </a:pPr>
            <a:r>
              <a:rPr lang="en-US" sz="1100" b="1" dirty="0"/>
              <a:t>Create app.py file for flask and run it on local system</a:t>
            </a:r>
          </a:p>
          <a:p>
            <a:pPr marL="285750" indent="-285750">
              <a:buFontTx/>
              <a:buChar char="-"/>
            </a:pPr>
            <a:r>
              <a:rPr lang="en-US" sz="1100" b="1" dirty="0"/>
              <a:t>Now we can containerize this app, there 3 ways to create a image</a:t>
            </a:r>
          </a:p>
          <a:p>
            <a:pPr marL="742950" lvl="1" indent="-285750">
              <a:buFontTx/>
              <a:buChar char="-"/>
            </a:pPr>
            <a:r>
              <a:rPr lang="en-US" sz="1100" b="1" dirty="0"/>
              <a:t>Write a docker file for this app and create a docker image</a:t>
            </a:r>
          </a:p>
          <a:p>
            <a:pPr marL="742950" lvl="1" indent="-285750">
              <a:buFontTx/>
              <a:buChar char="-"/>
            </a:pPr>
            <a:r>
              <a:rPr lang="en-US" sz="1100" b="1" dirty="0"/>
              <a:t>Run this docker image inside container</a:t>
            </a:r>
          </a:p>
          <a:p>
            <a:pPr marL="742950" lvl="1" indent="-285750">
              <a:buFontTx/>
              <a:buChar char="-"/>
            </a:pPr>
            <a:r>
              <a:rPr lang="en-US" sz="1100" b="1" dirty="0"/>
              <a:t>By default, Flask runs on 5000 port</a:t>
            </a:r>
          </a:p>
          <a:p>
            <a:pPr marL="742950" lvl="1" indent="-285750">
              <a:buFontTx/>
              <a:buChar char="-"/>
            </a:pPr>
            <a:r>
              <a:rPr lang="en-US" sz="1100" b="1" dirty="0"/>
              <a:t>To access the flask app on local system which is running inside the container we need to perform port mapping</a:t>
            </a:r>
          </a:p>
          <a:p>
            <a:pPr lvl="1"/>
            <a:r>
              <a:rPr lang="en-US" sz="1100" b="1" dirty="0"/>
              <a:t>“host port : container port”</a:t>
            </a:r>
          </a:p>
          <a:p>
            <a:pPr lvl="1"/>
            <a:endParaRPr lang="en-US" sz="1100" b="1" dirty="0"/>
          </a:p>
          <a:p>
            <a:pPr marL="285750" indent="-285750">
              <a:buFontTx/>
              <a:buChar char="-"/>
            </a:pPr>
            <a:r>
              <a:rPr lang="en-US" sz="1100" b="1" dirty="0"/>
              <a:t>In summary, we need to create a docker file to create a docker image of flask app &amp; run that image inside docker</a:t>
            </a:r>
          </a:p>
          <a:p>
            <a:r>
              <a:rPr lang="en-US" sz="1100" b="1" dirty="0"/>
              <a:t>Container, to access the flask app in local system, we need to perform port mapping</a:t>
            </a:r>
          </a:p>
          <a:p>
            <a:endParaRPr lang="en-US" sz="1100" b="1" dirty="0"/>
          </a:p>
          <a:p>
            <a:pPr marL="285750" indent="-285750">
              <a:buFontTx/>
              <a:buChar char="-"/>
            </a:pPr>
            <a:r>
              <a:rPr lang="en-US" sz="1100" b="1" dirty="0"/>
              <a:t>In order to create image we have 2 ways:</a:t>
            </a:r>
          </a:p>
          <a:p>
            <a:r>
              <a:rPr lang="en-US" sz="1100" b="1" dirty="0"/>
              <a:t>	1. Create a docker file which contains instructions</a:t>
            </a:r>
          </a:p>
          <a:p>
            <a:r>
              <a:rPr lang="en-US" sz="1100" b="1" dirty="0"/>
              <a:t>	2. Create an image directly using docker commands</a:t>
            </a:r>
          </a:p>
          <a:p>
            <a:endParaRPr lang="en-US" sz="1100" b="1" dirty="0"/>
          </a:p>
          <a:p>
            <a:pPr marL="171450" indent="-171450">
              <a:buFontTx/>
              <a:buChar char="-"/>
            </a:pPr>
            <a:r>
              <a:rPr lang="en-US" sz="1100" b="1" dirty="0"/>
              <a:t>Write docker file : FROM, COPY, WORKDIR, RUN, CMD</a:t>
            </a:r>
          </a:p>
          <a:p>
            <a:pPr marL="171450" indent="-171450">
              <a:buFontTx/>
              <a:buChar char="-"/>
            </a:pPr>
            <a:r>
              <a:rPr lang="en-US" sz="1100" b="1" dirty="0"/>
              <a:t>Create docker image using this docker file: “docker build  -t &lt;image name&gt; &lt;.&gt;”</a:t>
            </a:r>
          </a:p>
          <a:p>
            <a:pPr marL="171450" indent="-171450">
              <a:buFontTx/>
              <a:buChar char="-"/>
            </a:pPr>
            <a:r>
              <a:rPr lang="en-US" sz="1100" b="1" dirty="0"/>
              <a:t>Image name = image name we want to keep &amp; “.” means file is available in the same folder</a:t>
            </a:r>
          </a:p>
          <a:p>
            <a:pPr marL="171450" indent="-171450">
              <a:buFontTx/>
              <a:buChar char="-"/>
            </a:pPr>
            <a:r>
              <a:rPr lang="en-US" sz="1100" b="1" dirty="0"/>
              <a:t>Once image is created, check it : “docker images” (This is the 1</a:t>
            </a:r>
            <a:r>
              <a:rPr lang="en-US" sz="1100" b="1" baseline="30000" dirty="0"/>
              <a:t>st</a:t>
            </a:r>
            <a:r>
              <a:rPr lang="en-US" sz="1100" b="1" dirty="0"/>
              <a:t> way to create an image, 2</a:t>
            </a:r>
            <a:r>
              <a:rPr lang="en-US" sz="1100" b="1" baseline="30000" dirty="0"/>
              <a:t>nd</a:t>
            </a:r>
            <a:r>
              <a:rPr lang="en-US" sz="1100" b="1" dirty="0"/>
              <a:t> way is we can convert container to image &amp; share it to next team)</a:t>
            </a:r>
          </a:p>
          <a:p>
            <a:pPr marL="171450" indent="-171450">
              <a:buFontTx/>
              <a:buChar char="-"/>
            </a:pPr>
            <a:r>
              <a:rPr lang="en-US" sz="1100" b="1" dirty="0"/>
              <a:t>Now we can run this image in container: docker run -d -p &lt;</a:t>
            </a:r>
            <a:r>
              <a:rPr lang="en-US" sz="1100" b="1" dirty="0" err="1"/>
              <a:t>host_port</a:t>
            </a:r>
            <a:r>
              <a:rPr lang="en-US" sz="1100" b="1" dirty="0"/>
              <a:t>&gt;:&lt;</a:t>
            </a:r>
            <a:r>
              <a:rPr lang="en-US" sz="1100" b="1" dirty="0" err="1"/>
              <a:t>container_port</a:t>
            </a:r>
            <a:r>
              <a:rPr lang="en-US" sz="1100" b="1" dirty="0"/>
              <a:t>&gt; &lt;</a:t>
            </a:r>
            <a:r>
              <a:rPr lang="en-US" sz="1100" b="1" dirty="0" err="1"/>
              <a:t>image_name</a:t>
            </a:r>
            <a:r>
              <a:rPr lang="en-US" sz="1100" b="1" dirty="0"/>
              <a:t>&gt;</a:t>
            </a:r>
          </a:p>
          <a:p>
            <a:pPr marL="171450" indent="-171450">
              <a:buFontTx/>
              <a:buChar char="-"/>
            </a:pPr>
            <a:r>
              <a:rPr lang="en-US" sz="1100" b="1" dirty="0"/>
              <a:t>docker run –d –p 5000:5000 </a:t>
            </a:r>
            <a:r>
              <a:rPr lang="en-US" sz="1100" b="1" dirty="0" err="1"/>
              <a:t>myhelloapp</a:t>
            </a:r>
            <a:endParaRPr lang="en-US" sz="1100" b="1" dirty="0"/>
          </a:p>
          <a:p>
            <a:pPr marL="171450" indent="-171450">
              <a:buFontTx/>
              <a:buChar char="-"/>
            </a:pPr>
            <a:r>
              <a:rPr lang="en-US" sz="1100" b="1" dirty="0"/>
              <a:t>Now check in local browser: </a:t>
            </a:r>
            <a:r>
              <a:rPr lang="en-US" sz="1100" b="1" dirty="0">
                <a:hlinkClick r:id="rId2"/>
              </a:rPr>
              <a:t>http://localhost:5000/</a:t>
            </a:r>
            <a:r>
              <a:rPr lang="en-US" sz="1100" b="1" dirty="0"/>
              <a:t> this app is running from container</a:t>
            </a:r>
          </a:p>
          <a:p>
            <a:pPr marL="171450" indent="-171450">
              <a:buFontTx/>
              <a:buChar char="-"/>
            </a:pPr>
            <a:r>
              <a:rPr lang="en-US" sz="1100" b="1" dirty="0"/>
              <a:t>To stop this container and free resources: docker stop &lt;</a:t>
            </a:r>
            <a:r>
              <a:rPr lang="en-US" sz="1100" b="1" dirty="0" err="1"/>
              <a:t>containerid</a:t>
            </a:r>
            <a:r>
              <a:rPr lang="en-US" sz="1100" b="1" dirty="0"/>
              <a:t>&gt;</a:t>
            </a:r>
          </a:p>
          <a:p>
            <a:pPr marL="171450" indent="-171450">
              <a:buFontTx/>
              <a:buChar char="-"/>
            </a:pPr>
            <a:r>
              <a:rPr lang="en-US" sz="1100" b="1" dirty="0"/>
              <a:t>Container is an isolated process</a:t>
            </a:r>
          </a:p>
        </p:txBody>
      </p:sp>
      <p:pic>
        <p:nvPicPr>
          <p:cNvPr id="6" name="Picture 5">
            <a:extLst>
              <a:ext uri="{FF2B5EF4-FFF2-40B4-BE49-F238E27FC236}">
                <a16:creationId xmlns:a16="http://schemas.microsoft.com/office/drawing/2014/main" id="{8F64A991-5A3E-7970-CC55-D8FF54904789}"/>
              </a:ext>
            </a:extLst>
          </p:cNvPr>
          <p:cNvPicPr>
            <a:picLocks noChangeAspect="1"/>
          </p:cNvPicPr>
          <p:nvPr/>
        </p:nvPicPr>
        <p:blipFill>
          <a:blip r:embed="rId3"/>
          <a:stretch>
            <a:fillRect/>
          </a:stretch>
        </p:blipFill>
        <p:spPr>
          <a:xfrm>
            <a:off x="7348727" y="130111"/>
            <a:ext cx="4752976" cy="2347913"/>
          </a:xfrm>
          <a:prstGeom prst="rect">
            <a:avLst/>
          </a:prstGeom>
        </p:spPr>
      </p:pic>
      <p:cxnSp>
        <p:nvCxnSpPr>
          <p:cNvPr id="8" name="Straight Arrow Connector 7">
            <a:extLst>
              <a:ext uri="{FF2B5EF4-FFF2-40B4-BE49-F238E27FC236}">
                <a16:creationId xmlns:a16="http://schemas.microsoft.com/office/drawing/2014/main" id="{7239C7E7-365D-70C0-189F-62F08077D83D}"/>
              </a:ext>
            </a:extLst>
          </p:cNvPr>
          <p:cNvCxnSpPr/>
          <p:nvPr/>
        </p:nvCxnSpPr>
        <p:spPr>
          <a:xfrm flipV="1">
            <a:off x="5184648" y="1773936"/>
            <a:ext cx="2084832" cy="2889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BF727A4-7DBB-AAC7-8C54-4A13D4F35BF0}"/>
              </a:ext>
            </a:extLst>
          </p:cNvPr>
          <p:cNvPicPr>
            <a:picLocks noChangeAspect="1"/>
          </p:cNvPicPr>
          <p:nvPr/>
        </p:nvPicPr>
        <p:blipFill>
          <a:blip r:embed="rId4"/>
          <a:stretch>
            <a:fillRect/>
          </a:stretch>
        </p:blipFill>
        <p:spPr>
          <a:xfrm>
            <a:off x="7310613" y="3509773"/>
            <a:ext cx="4777755" cy="870204"/>
          </a:xfrm>
          <a:prstGeom prst="rect">
            <a:avLst/>
          </a:prstGeom>
        </p:spPr>
      </p:pic>
      <p:cxnSp>
        <p:nvCxnSpPr>
          <p:cNvPr id="12" name="Straight Arrow Connector 11">
            <a:extLst>
              <a:ext uri="{FF2B5EF4-FFF2-40B4-BE49-F238E27FC236}">
                <a16:creationId xmlns:a16="http://schemas.microsoft.com/office/drawing/2014/main" id="{E10D6CAE-4963-3805-FE75-65ABDC7BB991}"/>
              </a:ext>
            </a:extLst>
          </p:cNvPr>
          <p:cNvCxnSpPr/>
          <p:nvPr/>
        </p:nvCxnSpPr>
        <p:spPr>
          <a:xfrm flipV="1">
            <a:off x="3502152" y="4187952"/>
            <a:ext cx="3767328" cy="86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9CCE167-FDDC-AF8E-C676-F476EE30297B}"/>
              </a:ext>
            </a:extLst>
          </p:cNvPr>
          <p:cNvPicPr>
            <a:picLocks noChangeAspect="1"/>
          </p:cNvPicPr>
          <p:nvPr/>
        </p:nvPicPr>
        <p:blipFill>
          <a:blip r:embed="rId5"/>
          <a:stretch>
            <a:fillRect/>
          </a:stretch>
        </p:blipFill>
        <p:spPr>
          <a:xfrm>
            <a:off x="6967728" y="5173599"/>
            <a:ext cx="5079508" cy="1304925"/>
          </a:xfrm>
          <a:prstGeom prst="rect">
            <a:avLst/>
          </a:prstGeom>
        </p:spPr>
      </p:pic>
      <p:cxnSp>
        <p:nvCxnSpPr>
          <p:cNvPr id="16" name="Connector: Elbow 15">
            <a:extLst>
              <a:ext uri="{FF2B5EF4-FFF2-40B4-BE49-F238E27FC236}">
                <a16:creationId xmlns:a16="http://schemas.microsoft.com/office/drawing/2014/main" id="{1308D23C-FCD5-74F6-DFF6-30405E9856F6}"/>
              </a:ext>
            </a:extLst>
          </p:cNvPr>
          <p:cNvCxnSpPr>
            <a:cxnSpLocks/>
            <a:endCxn id="14" idx="1"/>
          </p:cNvCxnSpPr>
          <p:nvPr/>
        </p:nvCxnSpPr>
        <p:spPr>
          <a:xfrm rot="16200000" flipH="1">
            <a:off x="6509861" y="5368195"/>
            <a:ext cx="623126" cy="2926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4" descr="Docker for Developers: Understanding the Core Concepts – Code with Dan Blog">
            <a:extLst>
              <a:ext uri="{FF2B5EF4-FFF2-40B4-BE49-F238E27FC236}">
                <a16:creationId xmlns:a16="http://schemas.microsoft.com/office/drawing/2014/main" id="{5C5FD608-C934-BAEE-9BC3-3C6D140C88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9635" y="-42553"/>
            <a:ext cx="889747" cy="58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51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3ADDA4-2D04-9658-132E-D101E1AEA431}"/>
              </a:ext>
            </a:extLst>
          </p:cNvPr>
          <p:cNvSpPr txBox="1"/>
          <p:nvPr/>
        </p:nvSpPr>
        <p:spPr>
          <a:xfrm>
            <a:off x="420624" y="749808"/>
            <a:ext cx="6723059" cy="3539430"/>
          </a:xfrm>
          <a:prstGeom prst="rect">
            <a:avLst/>
          </a:prstGeom>
          <a:noFill/>
        </p:spPr>
        <p:txBody>
          <a:bodyPr wrap="none" rtlCol="0">
            <a:spAutoFit/>
          </a:bodyPr>
          <a:lstStyle/>
          <a:p>
            <a:pPr marL="285750" indent="-285750">
              <a:buFontTx/>
              <a:buChar char="-"/>
            </a:pPr>
            <a:r>
              <a:rPr lang="en-US" sz="1400" dirty="0"/>
              <a:t>How to push the image we created previously to docker hub?</a:t>
            </a:r>
          </a:p>
          <a:p>
            <a:pPr marL="285750" indent="-285750">
              <a:buFontTx/>
              <a:buChar char="-"/>
            </a:pPr>
            <a:r>
              <a:rPr lang="en-US" sz="1400" dirty="0"/>
              <a:t>Docker is same as </a:t>
            </a:r>
            <a:r>
              <a:rPr lang="en-US" sz="1400" dirty="0" err="1"/>
              <a:t>github</a:t>
            </a:r>
            <a:r>
              <a:rPr lang="en-US" sz="1400" dirty="0"/>
              <a:t> where we push our repo</a:t>
            </a:r>
          </a:p>
          <a:p>
            <a:pPr marL="285750" indent="-285750">
              <a:buFontTx/>
              <a:buChar char="-"/>
            </a:pPr>
            <a:r>
              <a:rPr lang="en-US" sz="1400" dirty="0"/>
              <a:t>Login to docker inside terminal: “docker login”</a:t>
            </a:r>
          </a:p>
          <a:p>
            <a:pPr marL="285750" indent="-285750">
              <a:buFontTx/>
              <a:buChar char="-"/>
            </a:pPr>
            <a:r>
              <a:rPr lang="en-US" sz="1400" dirty="0"/>
              <a:t>Push the image: “docker tag </a:t>
            </a:r>
            <a:r>
              <a:rPr lang="en-US" sz="1400" dirty="0" err="1"/>
              <a:t>myhelloapp</a:t>
            </a:r>
            <a:r>
              <a:rPr lang="en-US" sz="1400" dirty="0"/>
              <a:t> iamprashantjain2601/</a:t>
            </a:r>
            <a:r>
              <a:rPr lang="en-US" sz="1400" dirty="0" err="1"/>
              <a:t>projecthelloappdemo</a:t>
            </a:r>
            <a:r>
              <a:rPr lang="en-US" sz="1400" dirty="0"/>
              <a:t>”</a:t>
            </a:r>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sz="1400" dirty="0"/>
          </a:p>
          <a:p>
            <a:pPr marL="285750" indent="-285750">
              <a:buFontTx/>
              <a:buChar char="-"/>
            </a:pPr>
            <a:r>
              <a:rPr lang="en-US" sz="1400" dirty="0"/>
              <a:t>To push: “docker push &lt;username&gt;/&lt;</a:t>
            </a:r>
            <a:r>
              <a:rPr lang="en-US" sz="1400" dirty="0" err="1"/>
              <a:t>repo_name</a:t>
            </a:r>
            <a:r>
              <a:rPr lang="en-US" sz="1400" dirty="0"/>
              <a:t>&gt;”</a:t>
            </a:r>
          </a:p>
          <a:p>
            <a:pPr marL="285750" indent="-285750">
              <a:buFontTx/>
              <a:buChar char="-"/>
            </a:pPr>
            <a:endParaRPr lang="en-US" sz="1400" dirty="0"/>
          </a:p>
        </p:txBody>
      </p:sp>
      <p:pic>
        <p:nvPicPr>
          <p:cNvPr id="5" name="Picture 4">
            <a:extLst>
              <a:ext uri="{FF2B5EF4-FFF2-40B4-BE49-F238E27FC236}">
                <a16:creationId xmlns:a16="http://schemas.microsoft.com/office/drawing/2014/main" id="{8873BB9F-4E30-8867-EE7B-9D4165173763}"/>
              </a:ext>
            </a:extLst>
          </p:cNvPr>
          <p:cNvPicPr>
            <a:picLocks noChangeAspect="1"/>
          </p:cNvPicPr>
          <p:nvPr/>
        </p:nvPicPr>
        <p:blipFill>
          <a:blip r:embed="rId2"/>
          <a:stretch>
            <a:fillRect/>
          </a:stretch>
        </p:blipFill>
        <p:spPr>
          <a:xfrm>
            <a:off x="816102" y="1685734"/>
            <a:ext cx="7048500" cy="1895475"/>
          </a:xfrm>
          <a:prstGeom prst="rect">
            <a:avLst/>
          </a:prstGeom>
        </p:spPr>
      </p:pic>
      <p:pic>
        <p:nvPicPr>
          <p:cNvPr id="7" name="Picture 6">
            <a:extLst>
              <a:ext uri="{FF2B5EF4-FFF2-40B4-BE49-F238E27FC236}">
                <a16:creationId xmlns:a16="http://schemas.microsoft.com/office/drawing/2014/main" id="{A5EED22F-EC51-B6F8-72AE-E1D1C9B303AC}"/>
              </a:ext>
            </a:extLst>
          </p:cNvPr>
          <p:cNvPicPr>
            <a:picLocks noChangeAspect="1"/>
          </p:cNvPicPr>
          <p:nvPr/>
        </p:nvPicPr>
        <p:blipFill>
          <a:blip r:embed="rId3"/>
          <a:stretch>
            <a:fillRect/>
          </a:stretch>
        </p:blipFill>
        <p:spPr>
          <a:xfrm>
            <a:off x="816102" y="4043743"/>
            <a:ext cx="9077325" cy="2754821"/>
          </a:xfrm>
          <a:prstGeom prst="rect">
            <a:avLst/>
          </a:prstGeom>
        </p:spPr>
      </p:pic>
      <p:pic>
        <p:nvPicPr>
          <p:cNvPr id="8" name="Picture 4" descr="Docker for Developers: Understanding the Core Concepts – Code with Dan Blog">
            <a:extLst>
              <a:ext uri="{FF2B5EF4-FFF2-40B4-BE49-F238E27FC236}">
                <a16:creationId xmlns:a16="http://schemas.microsoft.com/office/drawing/2014/main" id="{751EA208-EC8C-EE5E-F39E-D315B22084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9890" y="-10930"/>
            <a:ext cx="889747" cy="58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61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8D8FE7-FE56-A402-6344-F244C2C0EBB2}"/>
              </a:ext>
            </a:extLst>
          </p:cNvPr>
          <p:cNvSpPr txBox="1"/>
          <p:nvPr/>
        </p:nvSpPr>
        <p:spPr>
          <a:xfrm>
            <a:off x="740664" y="832104"/>
            <a:ext cx="8107028" cy="5078313"/>
          </a:xfrm>
          <a:prstGeom prst="rect">
            <a:avLst/>
          </a:prstGeom>
          <a:noFill/>
        </p:spPr>
        <p:txBody>
          <a:bodyPr wrap="none" rtlCol="0">
            <a:spAutoFit/>
          </a:bodyPr>
          <a:lstStyle/>
          <a:p>
            <a:pPr marL="285750" indent="-285750">
              <a:buFontTx/>
              <a:buChar char="-"/>
            </a:pPr>
            <a:r>
              <a:rPr lang="en-US" sz="1200" dirty="0"/>
              <a:t>After it pushed to docker hub, anyone can use it by pulling it same as we push &amp; pull in </a:t>
            </a:r>
            <a:r>
              <a:rPr lang="en-US" sz="1200" dirty="0" err="1"/>
              <a:t>github</a:t>
            </a:r>
            <a:endParaRPr lang="en-US" sz="1200" dirty="0"/>
          </a:p>
          <a:p>
            <a:pPr marL="285750" indent="-285750">
              <a:buFontTx/>
              <a:buChar char="-"/>
            </a:pPr>
            <a:r>
              <a:rPr lang="en-US" sz="1200" dirty="0"/>
              <a:t>“docker pull iamprashantjain2601/</a:t>
            </a:r>
            <a:r>
              <a:rPr lang="en-US" sz="1200" dirty="0" err="1"/>
              <a:t>projecthelloappdemo</a:t>
            </a:r>
            <a:r>
              <a:rPr lang="en-US" sz="1200" dirty="0"/>
              <a:t>”</a:t>
            </a:r>
          </a:p>
          <a:p>
            <a:pPr marL="285750" indent="-285750">
              <a:buFontTx/>
              <a:buChar char="-"/>
            </a:pPr>
            <a:r>
              <a:rPr lang="en-US" sz="1200" dirty="0"/>
              <a:t>We have various ways to create docker images</a:t>
            </a:r>
          </a:p>
          <a:p>
            <a:r>
              <a:rPr lang="en-US" sz="1200" dirty="0"/>
              <a:t>	1. docker file</a:t>
            </a:r>
          </a:p>
          <a:p>
            <a:r>
              <a:rPr lang="en-US" sz="1200" dirty="0"/>
              <a:t>	2. pull image from docker hub &amp; run inside container</a:t>
            </a:r>
          </a:p>
          <a:p>
            <a:r>
              <a:rPr lang="en-US" sz="1200" dirty="0"/>
              <a:t>	3. create image from docker container</a:t>
            </a:r>
          </a:p>
          <a:p>
            <a:endParaRPr lang="en-US" sz="1200" dirty="0"/>
          </a:p>
          <a:p>
            <a:r>
              <a:rPr lang="en-US" sz="1200" dirty="0"/>
              <a:t>-      </a:t>
            </a:r>
            <a:r>
              <a:rPr lang="en-US" sz="1200" b="1" dirty="0">
                <a:solidFill>
                  <a:srgbClr val="FF0000"/>
                </a:solidFill>
              </a:rPr>
              <a:t>How to pull the image and run inside container?</a:t>
            </a:r>
          </a:p>
          <a:p>
            <a:r>
              <a:rPr lang="en-US" sz="1200" dirty="0"/>
              <a:t>-      There is a component inside docker “docker engine”</a:t>
            </a:r>
          </a:p>
          <a:p>
            <a:pPr marL="285750" indent="-285750">
              <a:buFontTx/>
              <a:buChar char="-"/>
            </a:pPr>
            <a:r>
              <a:rPr lang="en-US" sz="1200" dirty="0"/>
              <a:t>If we run the image 1</a:t>
            </a:r>
            <a:r>
              <a:rPr lang="en-US" sz="1200" baseline="30000" dirty="0"/>
              <a:t>st</a:t>
            </a:r>
            <a:r>
              <a:rPr lang="en-US" sz="1200" dirty="0"/>
              <a:t> time, it will find that image in local system, if its not found then it will fetch from </a:t>
            </a:r>
            <a:r>
              <a:rPr lang="en-US" sz="1200" dirty="0" err="1"/>
              <a:t>dockerhub</a:t>
            </a:r>
            <a:endParaRPr lang="en-US" sz="1200" dirty="0"/>
          </a:p>
          <a:p>
            <a:pPr marL="285750" indent="-285750">
              <a:buFontTx/>
              <a:buChar char="-"/>
            </a:pPr>
            <a:r>
              <a:rPr lang="en-US" sz="1200" dirty="0"/>
              <a:t>Pull: “docker pull </a:t>
            </a:r>
            <a:r>
              <a:rPr lang="en-US" sz="1200" dirty="0" err="1"/>
              <a:t>redis</a:t>
            </a:r>
            <a:r>
              <a:rPr lang="en-US" sz="1200" dirty="0"/>
              <a:t>”</a:t>
            </a:r>
          </a:p>
          <a:p>
            <a:pPr marL="285750" indent="-285750">
              <a:buFontTx/>
              <a:buChar char="-"/>
            </a:pPr>
            <a:r>
              <a:rPr lang="en-US" sz="1200" dirty="0"/>
              <a:t>Run: ”docker run –</a:t>
            </a:r>
            <a:r>
              <a:rPr lang="en-US" sz="1200" dirty="0" err="1"/>
              <a:t>i</a:t>
            </a:r>
            <a:r>
              <a:rPr lang="en-US" sz="1200" dirty="0"/>
              <a:t> –t ubuntu /bin/bash”</a:t>
            </a:r>
          </a:p>
          <a:p>
            <a:pPr marL="285750" indent="-285750">
              <a:buFontTx/>
              <a:buChar char="-"/>
            </a:pPr>
            <a:endParaRPr lang="en-US" sz="1200" dirty="0"/>
          </a:p>
          <a:p>
            <a:pPr marL="285750" indent="-285750">
              <a:buFontTx/>
              <a:buChar char="-"/>
            </a:pPr>
            <a:endParaRPr lang="en-US" sz="1200" dirty="0"/>
          </a:p>
          <a:p>
            <a:pPr marL="285750" indent="-285750">
              <a:buFontTx/>
              <a:buChar char="-"/>
            </a:pPr>
            <a:endParaRPr lang="en-US" sz="1200" dirty="0"/>
          </a:p>
          <a:p>
            <a:pPr marL="285750" indent="-285750">
              <a:buFontTx/>
              <a:buChar char="-"/>
            </a:pPr>
            <a:endParaRPr lang="en-US" sz="1200" dirty="0"/>
          </a:p>
          <a:p>
            <a:pPr marL="285750" indent="-285750">
              <a:buFontTx/>
              <a:buChar char="-"/>
            </a:pPr>
            <a:endParaRPr lang="en-US" sz="1200" dirty="0"/>
          </a:p>
          <a:p>
            <a:pPr marL="285750" indent="-285750">
              <a:buFontTx/>
              <a:buChar char="-"/>
            </a:pPr>
            <a:endParaRPr lang="en-US" sz="1200" dirty="0"/>
          </a:p>
          <a:p>
            <a:pPr marL="285750" indent="-285750">
              <a:buFontTx/>
              <a:buChar char="-"/>
            </a:pPr>
            <a:endParaRPr lang="en-US" sz="1200" dirty="0"/>
          </a:p>
          <a:p>
            <a:pPr marL="285750" indent="-285750">
              <a:buFontTx/>
              <a:buChar char="-"/>
            </a:pPr>
            <a:endParaRPr lang="en-US" sz="1200" dirty="0"/>
          </a:p>
          <a:p>
            <a:pPr marL="285750" indent="-285750">
              <a:buFontTx/>
              <a:buChar char="-"/>
            </a:pPr>
            <a:r>
              <a:rPr lang="en-US" sz="1200" dirty="0"/>
              <a:t>When we are pulling </a:t>
            </a:r>
            <a:r>
              <a:rPr lang="en-US" sz="1200" dirty="0" err="1"/>
              <a:t>os</a:t>
            </a:r>
            <a:r>
              <a:rPr lang="en-US" sz="1200" dirty="0"/>
              <a:t> like ubuntu, its not going to pull entire OS, only some utility files and rest will be used from host </a:t>
            </a:r>
            <a:r>
              <a:rPr lang="en-US" sz="1200" dirty="0" err="1"/>
              <a:t>os</a:t>
            </a:r>
            <a:endParaRPr lang="en-US" sz="1200" dirty="0"/>
          </a:p>
          <a:p>
            <a:pPr marL="285750" indent="-285750">
              <a:buFontTx/>
              <a:buChar char="-"/>
            </a:pPr>
            <a:r>
              <a:rPr lang="en-US" sz="1200" dirty="0">
                <a:solidFill>
                  <a:srgbClr val="FF0000"/>
                </a:solidFill>
              </a:rPr>
              <a:t>How to Run any image directly inside the container?</a:t>
            </a:r>
          </a:p>
          <a:p>
            <a:pPr marL="285750" indent="-285750">
              <a:buFontTx/>
              <a:buChar char="-"/>
            </a:pPr>
            <a:r>
              <a:rPr lang="en-US" sz="1200" dirty="0"/>
              <a:t>docker run -it </a:t>
            </a:r>
            <a:r>
              <a:rPr lang="en-US" sz="1200" dirty="0" err="1"/>
              <a:t>kalilinux</a:t>
            </a:r>
            <a:r>
              <a:rPr lang="en-US" sz="1200" dirty="0"/>
              <a:t>/kali-rolling /bin/</a:t>
            </a:r>
            <a:r>
              <a:rPr lang="en-US" sz="1200" dirty="0" err="1"/>
              <a:t>sh</a:t>
            </a:r>
            <a:r>
              <a:rPr lang="en-US" sz="1200" dirty="0"/>
              <a:t> (“</a:t>
            </a:r>
            <a:r>
              <a:rPr lang="en-US" sz="1200" dirty="0" err="1"/>
              <a:t>kalilinux</a:t>
            </a:r>
            <a:r>
              <a:rPr lang="en-US" sz="1200" dirty="0"/>
              <a:t>/kali-rolling “ is the new image name)</a:t>
            </a:r>
          </a:p>
          <a:p>
            <a:pPr marL="285750" indent="-285750">
              <a:buFontTx/>
              <a:buChar char="-"/>
            </a:pPr>
            <a:endParaRPr lang="en-US" sz="1200" dirty="0"/>
          </a:p>
          <a:p>
            <a:pPr marL="285750" indent="-285750">
              <a:buFontTx/>
              <a:buChar char="-"/>
            </a:pPr>
            <a:endParaRPr lang="en-US" sz="1200" dirty="0"/>
          </a:p>
          <a:p>
            <a:r>
              <a:rPr lang="en-US" sz="1200" dirty="0"/>
              <a:t>      </a:t>
            </a:r>
          </a:p>
        </p:txBody>
      </p:sp>
      <p:pic>
        <p:nvPicPr>
          <p:cNvPr id="7" name="Picture 6">
            <a:extLst>
              <a:ext uri="{FF2B5EF4-FFF2-40B4-BE49-F238E27FC236}">
                <a16:creationId xmlns:a16="http://schemas.microsoft.com/office/drawing/2014/main" id="{BD889FF2-FA51-581B-829F-41AA10FBD89F}"/>
              </a:ext>
            </a:extLst>
          </p:cNvPr>
          <p:cNvPicPr>
            <a:picLocks noChangeAspect="1"/>
          </p:cNvPicPr>
          <p:nvPr/>
        </p:nvPicPr>
        <p:blipFill>
          <a:blip r:embed="rId2"/>
          <a:stretch>
            <a:fillRect/>
          </a:stretch>
        </p:blipFill>
        <p:spPr>
          <a:xfrm>
            <a:off x="740664" y="3088767"/>
            <a:ext cx="9496425" cy="1309497"/>
          </a:xfrm>
          <a:prstGeom prst="rect">
            <a:avLst/>
          </a:prstGeom>
        </p:spPr>
      </p:pic>
      <p:pic>
        <p:nvPicPr>
          <p:cNvPr id="9" name="Picture 8">
            <a:extLst>
              <a:ext uri="{FF2B5EF4-FFF2-40B4-BE49-F238E27FC236}">
                <a16:creationId xmlns:a16="http://schemas.microsoft.com/office/drawing/2014/main" id="{B42CB7B2-4774-954A-E04F-BC4AB18216B7}"/>
              </a:ext>
            </a:extLst>
          </p:cNvPr>
          <p:cNvPicPr>
            <a:picLocks noChangeAspect="1"/>
          </p:cNvPicPr>
          <p:nvPr/>
        </p:nvPicPr>
        <p:blipFill>
          <a:blip r:embed="rId3"/>
          <a:stretch>
            <a:fillRect/>
          </a:stretch>
        </p:blipFill>
        <p:spPr>
          <a:xfrm>
            <a:off x="740663" y="5145840"/>
            <a:ext cx="9496425" cy="1410408"/>
          </a:xfrm>
          <a:prstGeom prst="rect">
            <a:avLst/>
          </a:prstGeom>
        </p:spPr>
      </p:pic>
      <p:pic>
        <p:nvPicPr>
          <p:cNvPr id="10" name="Picture 4" descr="Docker for Developers: Understanding the Core Concepts – Code with Dan Blog">
            <a:extLst>
              <a:ext uri="{FF2B5EF4-FFF2-40B4-BE49-F238E27FC236}">
                <a16:creationId xmlns:a16="http://schemas.microsoft.com/office/drawing/2014/main" id="{18384F9D-C38A-F4FE-1275-6135A0D76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1517" y="0"/>
            <a:ext cx="889747" cy="58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430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10078</TotalTime>
  <Words>3881</Words>
  <Application>Microsoft Office PowerPoint</Application>
  <PresentationFormat>Widescreen</PresentationFormat>
  <Paragraphs>316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Jain, Prashant (Consultant)</dc:creator>
  <cp:lastModifiedBy>Jain, Prashant (Consultant)</cp:lastModifiedBy>
  <cp:revision>341</cp:revision>
  <dcterms:created xsi:type="dcterms:W3CDTF">2024-11-03T07:25:45Z</dcterms:created>
  <dcterms:modified xsi:type="dcterms:W3CDTF">2024-11-15T05:06:01Z</dcterms:modified>
</cp:coreProperties>
</file>