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3" r:id="rId5"/>
    <p:sldId id="292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90" d="100"/>
          <a:sy n="90" d="100"/>
        </p:scale>
        <p:origin x="44" y="-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nd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AEM Technical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Praveen Kasaraju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Technical Architecture Diagram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454656"/>
            <a:ext cx="6766560" cy="3857654"/>
          </a:xfrm>
        </p:spPr>
        <p:txBody>
          <a:bodyPr/>
          <a:lstStyle/>
          <a:p>
            <a:r>
              <a:rPr lang="en-US" dirty="0"/>
              <a:t>AEM technical architecture diagram representation for secured and high availability.</a:t>
            </a:r>
            <a:br>
              <a:rPr lang="en-US" dirty="0"/>
            </a:br>
            <a:r>
              <a:rPr lang="en-US" dirty="0"/>
              <a:t>Servers that we would be using in the ARC flow.</a:t>
            </a:r>
          </a:p>
          <a:p>
            <a:pPr marL="342900" indent="-342900">
              <a:buAutoNum type="arabicPeriod"/>
            </a:pPr>
            <a:r>
              <a:rPr lang="en-US" dirty="0"/>
              <a:t>DDOS Server – Denial of service Block IP address </a:t>
            </a:r>
          </a:p>
          <a:p>
            <a:pPr marL="342900" indent="-342900">
              <a:buAutoNum type="arabicPeriod"/>
            </a:pPr>
            <a:r>
              <a:rPr lang="en-US" dirty="0"/>
              <a:t>Firewall (F5) – Standard firewall rules</a:t>
            </a:r>
          </a:p>
          <a:p>
            <a:pPr marL="342900" indent="-342900">
              <a:buAutoNum type="arabicPeriod"/>
            </a:pPr>
            <a:r>
              <a:rPr lang="en-US" dirty="0"/>
              <a:t>ISAM  - web-application protection</a:t>
            </a:r>
          </a:p>
          <a:p>
            <a:pPr marL="342900" indent="-342900">
              <a:buAutoNum type="arabicPeriod"/>
            </a:pPr>
            <a:r>
              <a:rPr lang="en-US" dirty="0"/>
              <a:t>Apache AEM dispatcher Webserver</a:t>
            </a:r>
          </a:p>
          <a:p>
            <a:pPr marL="342900" indent="-342900">
              <a:buAutoNum type="arabicPeriod"/>
            </a:pPr>
            <a:r>
              <a:rPr lang="en-US" dirty="0"/>
              <a:t>Apache AEM dispatcher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AEM publish instance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AEM publish webserver</a:t>
            </a:r>
          </a:p>
          <a:p>
            <a:pPr marL="342900" indent="-342900">
              <a:buAutoNum type="arabicPeriod"/>
            </a:pPr>
            <a:r>
              <a:rPr lang="en-US" dirty="0"/>
              <a:t>AEM author instance</a:t>
            </a:r>
          </a:p>
          <a:p>
            <a:pPr marL="342900" indent="-342900">
              <a:buAutoNum type="arabicPeriod"/>
            </a:pPr>
            <a:r>
              <a:rPr lang="en-US" dirty="0"/>
              <a:t>AEM Author Webserver</a:t>
            </a:r>
          </a:p>
          <a:p>
            <a:pPr marL="342900" indent="-342900">
              <a:buAutoNum type="arabicPeriod"/>
            </a:pPr>
            <a:r>
              <a:rPr lang="en-US" dirty="0"/>
              <a:t>Others – Internal or external connections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CONVERTIUM  Test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67560" y="322703"/>
            <a:ext cx="3200400" cy="274320"/>
          </a:xfrm>
        </p:spPr>
        <p:txBody>
          <a:bodyPr/>
          <a:lstStyle/>
          <a:p>
            <a:r>
              <a:rPr lang="en-US" b="1" dirty="0"/>
              <a:t>TAD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40546" y="608923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07E44-5E36-3C88-FE2D-03930052D55A}"/>
              </a:ext>
            </a:extLst>
          </p:cNvPr>
          <p:cNvSpPr/>
          <p:nvPr/>
        </p:nvSpPr>
        <p:spPr>
          <a:xfrm>
            <a:off x="7126814" y="1050019"/>
            <a:ext cx="1034394" cy="244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 Users</a:t>
            </a:r>
            <a:endParaRPr lang="en-SG" sz="9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BA58F4-667B-AEFE-4186-E77B273790AB}"/>
              </a:ext>
            </a:extLst>
          </p:cNvPr>
          <p:cNvCxnSpPr>
            <a:cxnSpLocks/>
            <a:stCxn id="137" idx="0"/>
            <a:endCxn id="23" idx="0"/>
          </p:cNvCxnSpPr>
          <p:nvPr/>
        </p:nvCxnSpPr>
        <p:spPr>
          <a:xfrm rot="16200000" flipH="1">
            <a:off x="2684257" y="586193"/>
            <a:ext cx="412790" cy="786536"/>
          </a:xfrm>
          <a:prstGeom prst="bentConnector3">
            <a:avLst>
              <a:gd name="adj1" fmla="val -553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8A020B-8962-C3A4-CE4A-F58C3AF4A30E}"/>
              </a:ext>
            </a:extLst>
          </p:cNvPr>
          <p:cNvSpPr txBox="1"/>
          <p:nvPr/>
        </p:nvSpPr>
        <p:spPr>
          <a:xfrm>
            <a:off x="2926540" y="71328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2"/>
              </a:rPr>
              <a:t>www.brands.com</a:t>
            </a:r>
            <a:br>
              <a:rPr lang="en-US" sz="900" dirty="0"/>
            </a:br>
            <a:r>
              <a:rPr lang="en-US" sz="900" dirty="0"/>
              <a:t>www.brands.sg.com</a:t>
            </a:r>
            <a:endParaRPr lang="en-SG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CFB652-BB04-5947-C86E-5AACE0C2291C}"/>
              </a:ext>
            </a:extLst>
          </p:cNvPr>
          <p:cNvSpPr/>
          <p:nvPr/>
        </p:nvSpPr>
        <p:spPr>
          <a:xfrm>
            <a:off x="2926540" y="1185856"/>
            <a:ext cx="714759" cy="243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DDOS</a:t>
            </a:r>
            <a:endParaRPr lang="en-SG" sz="9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445F75-74E0-FAD9-0635-1619F359BCB9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3283920" y="1429129"/>
            <a:ext cx="0" cy="307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66F66D-174C-2E21-6BAA-4758C9733452}"/>
              </a:ext>
            </a:extLst>
          </p:cNvPr>
          <p:cNvSpPr/>
          <p:nvPr/>
        </p:nvSpPr>
        <p:spPr>
          <a:xfrm>
            <a:off x="2926540" y="1736212"/>
            <a:ext cx="714759" cy="243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F5</a:t>
            </a:r>
            <a:endParaRPr lang="en-SG" sz="9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5C8ECB-9128-CE61-895F-ED1D21FCB760}"/>
              </a:ext>
            </a:extLst>
          </p:cNvPr>
          <p:cNvSpPr/>
          <p:nvPr/>
        </p:nvSpPr>
        <p:spPr>
          <a:xfrm>
            <a:off x="2734644" y="2222759"/>
            <a:ext cx="1098550" cy="2873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Apache Web Server</a:t>
            </a:r>
            <a:endParaRPr lang="en-SG" sz="9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FC79BF-8CAE-E05C-F716-E6012F32664C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3283919" y="1979485"/>
            <a:ext cx="1" cy="243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5737E-9B3E-8187-EF61-4C0AD704BB33}"/>
              </a:ext>
            </a:extLst>
          </p:cNvPr>
          <p:cNvSpPr/>
          <p:nvPr/>
        </p:nvSpPr>
        <p:spPr>
          <a:xfrm>
            <a:off x="2734645" y="2787160"/>
            <a:ext cx="1098550" cy="3174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Dispatcher Load Balancer</a:t>
            </a:r>
            <a:endParaRPr lang="en-SG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B24D6E-3FD4-DB93-1BAC-8FCBC8A906E1}"/>
              </a:ext>
            </a:extLst>
          </p:cNvPr>
          <p:cNvCxnSpPr>
            <a:cxnSpLocks/>
          </p:cNvCxnSpPr>
          <p:nvPr/>
        </p:nvCxnSpPr>
        <p:spPr>
          <a:xfrm flipH="1">
            <a:off x="3283920" y="2526355"/>
            <a:ext cx="1" cy="287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1D4BF6-4900-D147-C212-2843C6CE5699}"/>
              </a:ext>
            </a:extLst>
          </p:cNvPr>
          <p:cNvSpPr/>
          <p:nvPr/>
        </p:nvSpPr>
        <p:spPr>
          <a:xfrm>
            <a:off x="1843237" y="3602247"/>
            <a:ext cx="1098550" cy="3063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Apache AEM Dispatcher</a:t>
            </a:r>
            <a:endParaRPr lang="en-SG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2D81E9-16E9-C865-0DCE-C228F0E3A8FC}"/>
              </a:ext>
            </a:extLst>
          </p:cNvPr>
          <p:cNvSpPr/>
          <p:nvPr/>
        </p:nvSpPr>
        <p:spPr>
          <a:xfrm>
            <a:off x="3597219" y="3591167"/>
            <a:ext cx="1098550" cy="3174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Apache AEM Dispatcher</a:t>
            </a:r>
            <a:endParaRPr lang="en-SG" sz="9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AFA47CD-0B2B-AA1E-8FC6-488C8CA4E095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rot="5400000">
            <a:off x="2589403" y="2907730"/>
            <a:ext cx="497626" cy="89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CDB8C07-8E85-1312-D41D-00E0277BF1F6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rot="16200000" flipH="1">
            <a:off x="3471934" y="2916607"/>
            <a:ext cx="486546" cy="86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926ABA6-50A0-171C-5091-732A240B3318}"/>
              </a:ext>
            </a:extLst>
          </p:cNvPr>
          <p:cNvSpPr/>
          <p:nvPr/>
        </p:nvSpPr>
        <p:spPr>
          <a:xfrm>
            <a:off x="2706453" y="4320986"/>
            <a:ext cx="1098550" cy="3174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Apache Publish Web Server</a:t>
            </a:r>
            <a:endParaRPr lang="en-SG" sz="9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AA5C7CC-E467-96A6-87B7-7E2CD7B85B01}"/>
              </a:ext>
            </a:extLst>
          </p:cNvPr>
          <p:cNvCxnSpPr>
            <a:cxnSpLocks/>
            <a:stCxn id="59" idx="2"/>
            <a:endCxn id="85" idx="0"/>
          </p:cNvCxnSpPr>
          <p:nvPr/>
        </p:nvCxnSpPr>
        <p:spPr>
          <a:xfrm rot="16200000" flipH="1">
            <a:off x="2617941" y="3683198"/>
            <a:ext cx="412359" cy="863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C243C63-D8F1-87B5-E782-1068924C71D6}"/>
              </a:ext>
            </a:extLst>
          </p:cNvPr>
          <p:cNvCxnSpPr>
            <a:cxnSpLocks/>
            <a:stCxn id="64" idx="2"/>
            <a:endCxn id="85" idx="0"/>
          </p:cNvCxnSpPr>
          <p:nvPr/>
        </p:nvCxnSpPr>
        <p:spPr>
          <a:xfrm rot="5400000">
            <a:off x="3494932" y="3669424"/>
            <a:ext cx="412358" cy="890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B365526-8798-C7D3-E02D-2BEF49F24E3D}"/>
              </a:ext>
            </a:extLst>
          </p:cNvPr>
          <p:cNvSpPr/>
          <p:nvPr/>
        </p:nvSpPr>
        <p:spPr>
          <a:xfrm>
            <a:off x="4960697" y="4385600"/>
            <a:ext cx="1098550" cy="243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AEM Publish</a:t>
            </a:r>
            <a:endParaRPr lang="en-SG" sz="9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7D87A3-D1DE-5EF9-AFC2-E00376DCFEC2}"/>
              </a:ext>
            </a:extLst>
          </p:cNvPr>
          <p:cNvCxnSpPr>
            <a:cxnSpLocks/>
            <a:stCxn id="85" idx="3"/>
            <a:endCxn id="93" idx="1"/>
          </p:cNvCxnSpPr>
          <p:nvPr/>
        </p:nvCxnSpPr>
        <p:spPr>
          <a:xfrm>
            <a:off x="3805003" y="4479717"/>
            <a:ext cx="1155694" cy="27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5624DD3-CFA6-4A18-6FFC-E0AD7401F6CC}"/>
              </a:ext>
            </a:extLst>
          </p:cNvPr>
          <p:cNvSpPr/>
          <p:nvPr/>
        </p:nvSpPr>
        <p:spPr>
          <a:xfrm>
            <a:off x="7094736" y="4385599"/>
            <a:ext cx="1098550" cy="243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AEM Author</a:t>
            </a:r>
            <a:endParaRPr lang="en-SG" sz="9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F4F036C-CB47-95A2-68E5-D0DA12963BBE}"/>
              </a:ext>
            </a:extLst>
          </p:cNvPr>
          <p:cNvCxnSpPr>
            <a:cxnSpLocks/>
            <a:stCxn id="98" idx="1"/>
            <a:endCxn id="93" idx="3"/>
          </p:cNvCxnSpPr>
          <p:nvPr/>
        </p:nvCxnSpPr>
        <p:spPr>
          <a:xfrm flipH="1">
            <a:off x="6059247" y="4507236"/>
            <a:ext cx="10354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8B4A4C-52EB-9E37-7D22-42521D5924A1}"/>
              </a:ext>
            </a:extLst>
          </p:cNvPr>
          <p:cNvSpPr/>
          <p:nvPr/>
        </p:nvSpPr>
        <p:spPr>
          <a:xfrm>
            <a:off x="7094736" y="3530857"/>
            <a:ext cx="1098550" cy="3474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Apache Author Web Server</a:t>
            </a:r>
            <a:endParaRPr lang="en-SG" sz="9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7C020BD-3344-C8B6-C5D5-9AFF474E6E62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>
            <a:off x="7644011" y="3878260"/>
            <a:ext cx="0" cy="507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96A2640-AFCF-765E-BAEB-42A1D790752F}"/>
              </a:ext>
            </a:extLst>
          </p:cNvPr>
          <p:cNvCxnSpPr>
            <a:cxnSpLocks/>
            <a:stCxn id="98" idx="2"/>
            <a:endCxn id="59" idx="1"/>
          </p:cNvCxnSpPr>
          <p:nvPr/>
        </p:nvCxnSpPr>
        <p:spPr>
          <a:xfrm rot="5400000" flipH="1">
            <a:off x="4306906" y="1291768"/>
            <a:ext cx="873435" cy="5800774"/>
          </a:xfrm>
          <a:prstGeom prst="bentConnector4">
            <a:avLst>
              <a:gd name="adj1" fmla="val -26173"/>
              <a:gd name="adj2" fmla="val 1039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AD19D42-CB5D-11E4-0319-8AF0A8A67538}"/>
              </a:ext>
            </a:extLst>
          </p:cNvPr>
          <p:cNvCxnSpPr>
            <a:cxnSpLocks/>
          </p:cNvCxnSpPr>
          <p:nvPr/>
        </p:nvCxnSpPr>
        <p:spPr>
          <a:xfrm rot="10800000">
            <a:off x="4695770" y="3614181"/>
            <a:ext cx="2398967" cy="794432"/>
          </a:xfrm>
          <a:prstGeom prst="bentConnector3">
            <a:avLst>
              <a:gd name="adj1" fmla="val 399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36B6C2-ECF4-62F6-2FF6-E6255C7CFB02}"/>
              </a:ext>
            </a:extLst>
          </p:cNvPr>
          <p:cNvSpPr/>
          <p:nvPr/>
        </p:nvSpPr>
        <p:spPr>
          <a:xfrm>
            <a:off x="2135914" y="773066"/>
            <a:ext cx="722940" cy="200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Visitors</a:t>
            </a:r>
            <a:endParaRPr lang="en-SG" sz="9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CEF0FD5-04E7-7797-1D91-135F127AF997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7644011" y="1294204"/>
            <a:ext cx="0" cy="2236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DFD8C8D-3D46-E609-4926-1D7FBE2BEABD}"/>
              </a:ext>
            </a:extLst>
          </p:cNvPr>
          <p:cNvSpPr txBox="1"/>
          <p:nvPr/>
        </p:nvSpPr>
        <p:spPr>
          <a:xfrm rot="5400000">
            <a:off x="6613344" y="2349180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https://brand-author.intranet.com</a:t>
            </a:r>
            <a:endParaRPr lang="en-SG" sz="9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7000AAAF-91DB-C085-F851-6EC714666A91}"/>
              </a:ext>
            </a:extLst>
          </p:cNvPr>
          <p:cNvCxnSpPr>
            <a:cxnSpLocks/>
            <a:stCxn id="10" idx="3"/>
            <a:endCxn id="85" idx="2"/>
          </p:cNvCxnSpPr>
          <p:nvPr/>
        </p:nvCxnSpPr>
        <p:spPr>
          <a:xfrm flipH="1">
            <a:off x="3255728" y="1172112"/>
            <a:ext cx="4905480" cy="3466335"/>
          </a:xfrm>
          <a:prstGeom prst="bentConnector4">
            <a:avLst>
              <a:gd name="adj1" fmla="val -4660"/>
              <a:gd name="adj2" fmla="val 1225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A546527-15C7-DBFC-3D8C-50768CE6883C}"/>
              </a:ext>
            </a:extLst>
          </p:cNvPr>
          <p:cNvSpPr txBox="1"/>
          <p:nvPr/>
        </p:nvSpPr>
        <p:spPr>
          <a:xfrm rot="5400000">
            <a:off x="7541259" y="2401428"/>
            <a:ext cx="1898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https://brand-publish.intranet.com</a:t>
            </a:r>
            <a:endParaRPr lang="en-SG" sz="9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2ACD787-2EB0-7D7B-DF9D-F94225100887}"/>
              </a:ext>
            </a:extLst>
          </p:cNvPr>
          <p:cNvSpPr/>
          <p:nvPr/>
        </p:nvSpPr>
        <p:spPr>
          <a:xfrm rot="5400000">
            <a:off x="4497351" y="3159506"/>
            <a:ext cx="713457" cy="6237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974016C-171A-FB2A-A160-973EA4D52F3D}"/>
              </a:ext>
            </a:extLst>
          </p:cNvPr>
          <p:cNvSpPr/>
          <p:nvPr/>
        </p:nvSpPr>
        <p:spPr>
          <a:xfrm rot="10800000">
            <a:off x="9323751" y="1551524"/>
            <a:ext cx="1540682" cy="3299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53E5447-F467-5C83-A14E-F39183DDD529}"/>
              </a:ext>
            </a:extLst>
          </p:cNvPr>
          <p:cNvSpPr/>
          <p:nvPr/>
        </p:nvSpPr>
        <p:spPr>
          <a:xfrm>
            <a:off x="9534121" y="2078614"/>
            <a:ext cx="1106334" cy="38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Adobe Campaign (ACC)</a:t>
            </a:r>
            <a:endParaRPr lang="en-SG" sz="9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8F1E5E0-58C0-E4AB-29C0-AFFD96408E7C}"/>
              </a:ext>
            </a:extLst>
          </p:cNvPr>
          <p:cNvCxnSpPr>
            <a:cxnSpLocks/>
            <a:stCxn id="10" idx="0"/>
            <a:endCxn id="187" idx="2"/>
          </p:cNvCxnSpPr>
          <p:nvPr/>
        </p:nvCxnSpPr>
        <p:spPr>
          <a:xfrm rot="16200000" flipH="1">
            <a:off x="8618298" y="75731"/>
            <a:ext cx="501505" cy="2450081"/>
          </a:xfrm>
          <a:prstGeom prst="bentConnector3">
            <a:avLst>
              <a:gd name="adj1" fmla="val -455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B0CE88F-F14D-7592-2947-1C82C2448D96}"/>
              </a:ext>
            </a:extLst>
          </p:cNvPr>
          <p:cNvSpPr/>
          <p:nvPr/>
        </p:nvSpPr>
        <p:spPr>
          <a:xfrm>
            <a:off x="9540924" y="2775570"/>
            <a:ext cx="1106334" cy="38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Adobe Launch</a:t>
            </a:r>
            <a:endParaRPr lang="en-SG" sz="9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E26815C-0696-1975-7336-CEE54642FE79}"/>
              </a:ext>
            </a:extLst>
          </p:cNvPr>
          <p:cNvSpPr txBox="1"/>
          <p:nvPr/>
        </p:nvSpPr>
        <p:spPr>
          <a:xfrm rot="5400000">
            <a:off x="8047530" y="3274003"/>
            <a:ext cx="18421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Workflow – Push Email templates</a:t>
            </a:r>
            <a:endParaRPr lang="en-SG" sz="900" dirty="0"/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91204C5C-CD7C-2B8B-41D3-59E70C557D33}"/>
              </a:ext>
            </a:extLst>
          </p:cNvPr>
          <p:cNvCxnSpPr>
            <a:cxnSpLocks/>
            <a:stCxn id="189" idx="1"/>
            <a:endCxn id="98" idx="3"/>
          </p:cNvCxnSpPr>
          <p:nvPr/>
        </p:nvCxnSpPr>
        <p:spPr>
          <a:xfrm rot="10800000" flipV="1">
            <a:off x="8193287" y="2271604"/>
            <a:ext cx="1340835" cy="223563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8E6DEB5-6978-6A1C-A9E2-E0AB6F32E13F}"/>
              </a:ext>
            </a:extLst>
          </p:cNvPr>
          <p:cNvSpPr/>
          <p:nvPr/>
        </p:nvSpPr>
        <p:spPr>
          <a:xfrm>
            <a:off x="2236953" y="6094001"/>
            <a:ext cx="1106334" cy="38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API</a:t>
            </a:r>
            <a:endParaRPr lang="en-SG" sz="9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551E8A5-47C1-5B1E-09A4-D42BEC33E237}"/>
              </a:ext>
            </a:extLst>
          </p:cNvPr>
          <p:cNvSpPr/>
          <p:nvPr/>
        </p:nvSpPr>
        <p:spPr>
          <a:xfrm>
            <a:off x="4300912" y="6092081"/>
            <a:ext cx="1106334" cy="38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Service Layer API</a:t>
            </a:r>
            <a:endParaRPr lang="en-SG" sz="9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22BD277-68F6-0C59-5C3C-D198DE43393D}"/>
              </a:ext>
            </a:extLst>
          </p:cNvPr>
          <p:cNvSpPr/>
          <p:nvPr/>
        </p:nvSpPr>
        <p:spPr>
          <a:xfrm>
            <a:off x="6364871" y="6092081"/>
            <a:ext cx="1106334" cy="38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  <a:endParaRPr lang="en-SG" sz="900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E4D028-1FFC-81D1-8632-66C8F7B82AAF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5408378" y="6285072"/>
            <a:ext cx="956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DCE317C-9EC6-FF2C-2B44-E99F9A102297}"/>
              </a:ext>
            </a:extLst>
          </p:cNvPr>
          <p:cNvCxnSpPr>
            <a:cxnSpLocks/>
            <a:endCxn id="155" idx="1"/>
          </p:cNvCxnSpPr>
          <p:nvPr/>
        </p:nvCxnSpPr>
        <p:spPr>
          <a:xfrm rot="10800000" flipV="1">
            <a:off x="4854080" y="4638443"/>
            <a:ext cx="3221925" cy="1283217"/>
          </a:xfrm>
          <a:prstGeom prst="bentConnector4">
            <a:avLst>
              <a:gd name="adj1" fmla="val 44464"/>
              <a:gd name="adj2" fmla="val 821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6165E732-2608-6DCD-12A8-569BD8EA3E3A}"/>
              </a:ext>
            </a:extLst>
          </p:cNvPr>
          <p:cNvCxnSpPr>
            <a:cxnSpLocks/>
            <a:stCxn id="59" idx="1"/>
            <a:endCxn id="155" idx="2"/>
          </p:cNvCxnSpPr>
          <p:nvPr/>
        </p:nvCxnSpPr>
        <p:spPr>
          <a:xfrm rot="10800000" flipV="1">
            <a:off x="1735197" y="3755436"/>
            <a:ext cx="108041" cy="2522953"/>
          </a:xfrm>
          <a:prstGeom prst="bentConnector3">
            <a:avLst>
              <a:gd name="adj1" fmla="val 3296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825D87BB-18AD-F078-8374-EE6BA93BF43C}"/>
              </a:ext>
            </a:extLst>
          </p:cNvPr>
          <p:cNvSpPr txBox="1"/>
          <p:nvPr/>
        </p:nvSpPr>
        <p:spPr>
          <a:xfrm>
            <a:off x="3396069" y="424257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a.1</a:t>
            </a:r>
            <a:endParaRPr lang="en-SG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D56EA37-D6F1-EFB2-9A6E-E837CBCC9D04}"/>
              </a:ext>
            </a:extLst>
          </p:cNvPr>
          <p:cNvSpPr txBox="1"/>
          <p:nvPr/>
        </p:nvSpPr>
        <p:spPr>
          <a:xfrm>
            <a:off x="3211950" y="1409988"/>
            <a:ext cx="429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a.2</a:t>
            </a:r>
            <a:endParaRPr lang="en-SG" sz="11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F84A2F9-AEEE-49C3-04AD-348903758C9C}"/>
              </a:ext>
            </a:extLst>
          </p:cNvPr>
          <p:cNvSpPr txBox="1"/>
          <p:nvPr/>
        </p:nvSpPr>
        <p:spPr>
          <a:xfrm>
            <a:off x="3298485" y="1961148"/>
            <a:ext cx="429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a.3</a:t>
            </a:r>
            <a:endParaRPr lang="en-SG" sz="11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0538E68-189F-1DAC-9935-3A1512F8C09C}"/>
              </a:ext>
            </a:extLst>
          </p:cNvPr>
          <p:cNvSpPr txBox="1"/>
          <p:nvPr/>
        </p:nvSpPr>
        <p:spPr>
          <a:xfrm>
            <a:off x="3283919" y="2505454"/>
            <a:ext cx="357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a.4</a:t>
            </a:r>
            <a:endParaRPr lang="en-SG" sz="11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35119C6-7483-8119-4B5F-E33B4218E8CF}"/>
              </a:ext>
            </a:extLst>
          </p:cNvPr>
          <p:cNvSpPr txBox="1"/>
          <p:nvPr/>
        </p:nvSpPr>
        <p:spPr>
          <a:xfrm>
            <a:off x="3139713" y="3324547"/>
            <a:ext cx="35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a.5</a:t>
            </a:r>
            <a:endParaRPr lang="en-SG" sz="11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705C08B-115A-5817-E134-D0387D43B5D9}"/>
              </a:ext>
            </a:extLst>
          </p:cNvPr>
          <p:cNvSpPr txBox="1"/>
          <p:nvPr/>
        </p:nvSpPr>
        <p:spPr>
          <a:xfrm>
            <a:off x="3260139" y="4061350"/>
            <a:ext cx="400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a.6</a:t>
            </a:r>
            <a:endParaRPr lang="en-SG" sz="11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A5413D9-C901-D21F-8CCD-6F165AF35FD2}"/>
              </a:ext>
            </a:extLst>
          </p:cNvPr>
          <p:cNvSpPr txBox="1"/>
          <p:nvPr/>
        </p:nvSpPr>
        <p:spPr>
          <a:xfrm>
            <a:off x="4187104" y="4277808"/>
            <a:ext cx="423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a.7</a:t>
            </a:r>
            <a:endParaRPr lang="en-SG" sz="11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E5F2E4C-053B-50A4-ACEC-0F586653F561}"/>
              </a:ext>
            </a:extLst>
          </p:cNvPr>
          <p:cNvSpPr txBox="1"/>
          <p:nvPr/>
        </p:nvSpPr>
        <p:spPr>
          <a:xfrm>
            <a:off x="7134428" y="1429129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b.1</a:t>
            </a:r>
            <a:endParaRPr lang="en-SG" sz="11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DDF89B0-37E7-8C63-09EB-E4FBA260FF19}"/>
              </a:ext>
            </a:extLst>
          </p:cNvPr>
          <p:cNvSpPr txBox="1"/>
          <p:nvPr/>
        </p:nvSpPr>
        <p:spPr>
          <a:xfrm>
            <a:off x="8049071" y="1392153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c.1</a:t>
            </a:r>
            <a:endParaRPr lang="en-SG" sz="11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614B4F3-6361-8CB7-415E-43D425563853}"/>
              </a:ext>
            </a:extLst>
          </p:cNvPr>
          <p:cNvSpPr txBox="1"/>
          <p:nvPr/>
        </p:nvSpPr>
        <p:spPr>
          <a:xfrm>
            <a:off x="9652582" y="1003621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d.1</a:t>
            </a:r>
            <a:endParaRPr lang="en-SG" sz="11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ED49CB7-5C14-A9F5-65CC-4C2B72C8334C}"/>
              </a:ext>
            </a:extLst>
          </p:cNvPr>
          <p:cNvSpPr txBox="1"/>
          <p:nvPr/>
        </p:nvSpPr>
        <p:spPr>
          <a:xfrm>
            <a:off x="7192435" y="4000353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b.2</a:t>
            </a:r>
            <a:endParaRPr lang="en-SG" sz="11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21D7DE2F-EF87-BD8D-FE5D-EE122C36AD52}"/>
              </a:ext>
            </a:extLst>
          </p:cNvPr>
          <p:cNvSpPr txBox="1"/>
          <p:nvPr/>
        </p:nvSpPr>
        <p:spPr>
          <a:xfrm>
            <a:off x="4944248" y="4886107"/>
            <a:ext cx="549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b.3.1</a:t>
            </a:r>
            <a:endParaRPr lang="en-SG" sz="11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E71DC61-AE98-D7D4-32F2-1D197D5DBC03}"/>
              </a:ext>
            </a:extLst>
          </p:cNvPr>
          <p:cNvSpPr txBox="1"/>
          <p:nvPr/>
        </p:nvSpPr>
        <p:spPr>
          <a:xfrm>
            <a:off x="3318703" y="5213536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c.2</a:t>
            </a:r>
            <a:endParaRPr lang="en-SG" sz="11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34DB3E-75CD-1E4C-D1FE-94E62A48930F}"/>
              </a:ext>
            </a:extLst>
          </p:cNvPr>
          <p:cNvSpPr txBox="1"/>
          <p:nvPr/>
        </p:nvSpPr>
        <p:spPr>
          <a:xfrm>
            <a:off x="6592066" y="5023231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b.5</a:t>
            </a:r>
            <a:endParaRPr lang="en-SG" sz="11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B231172-3C6F-0C53-1B10-721363F70402}"/>
              </a:ext>
            </a:extLst>
          </p:cNvPr>
          <p:cNvSpPr txBox="1"/>
          <p:nvPr/>
        </p:nvSpPr>
        <p:spPr>
          <a:xfrm>
            <a:off x="5229178" y="3344926"/>
            <a:ext cx="549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b.3.2</a:t>
            </a:r>
            <a:endParaRPr lang="en-SG" sz="11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413F4A6-037E-F5FB-7AF6-281CBEAB8EE6}"/>
              </a:ext>
            </a:extLst>
          </p:cNvPr>
          <p:cNvSpPr txBox="1"/>
          <p:nvPr/>
        </p:nvSpPr>
        <p:spPr>
          <a:xfrm>
            <a:off x="6124943" y="4502853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b.4</a:t>
            </a:r>
            <a:endParaRPr lang="en-SG" sz="11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D7C9C978-8927-D5B4-DE98-4B564AF54E96}"/>
              </a:ext>
            </a:extLst>
          </p:cNvPr>
          <p:cNvSpPr txBox="1"/>
          <p:nvPr/>
        </p:nvSpPr>
        <p:spPr>
          <a:xfrm>
            <a:off x="1141989" y="3869548"/>
            <a:ext cx="4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e.1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a.* - Visitors to Publish</a:t>
            </a:r>
          </a:p>
          <a:p>
            <a:r>
              <a:rPr lang="en-US" dirty="0"/>
              <a:t>b.* - Brand authors to Author and its flow</a:t>
            </a:r>
          </a:p>
          <a:p>
            <a:r>
              <a:rPr lang="en-US" dirty="0"/>
              <a:t>c.* - Brand authors to publish server for validating published content</a:t>
            </a:r>
          </a:p>
          <a:p>
            <a:r>
              <a:rPr lang="en-US" dirty="0"/>
              <a:t>d.* Brand users to Adobe Campaign &amp; Launch</a:t>
            </a:r>
          </a:p>
          <a:p>
            <a:r>
              <a:rPr lang="en-US" dirty="0"/>
              <a:t>e.* Web server to application server - service layer API connections</a:t>
            </a:r>
          </a:p>
          <a:p>
            <a:endParaRPr lang="en-US" dirty="0"/>
          </a:p>
          <a:p>
            <a:r>
              <a:rPr lang="en-US" dirty="0"/>
              <a:t>Note: Usually we do maintain the flows in Excel for each flow and describe the flow purpose, validation, comments, Arc validations details.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Praveen Kasaraju​</a:t>
            </a:r>
          </a:p>
          <a:p>
            <a:r>
              <a:rPr lang="en-US" dirty="0"/>
              <a:t>iampravy@gmail.com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{04B5CE82-71C9-4903-B2D1-1B64AB6E173F}tf78438558_win32</Template>
  <TotalTime>135</TotalTime>
  <Words>303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AEM Technical Architecture </vt:lpstr>
      <vt:lpstr>TAD</vt:lpstr>
      <vt:lpstr>Introduction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 Technical Architecture </dc:title>
  <dc:subject/>
  <dc:creator>Praveen Kasaraju</dc:creator>
  <cp:lastModifiedBy>Praveen Kasaraju</cp:lastModifiedBy>
  <cp:revision>1</cp:revision>
  <dcterms:created xsi:type="dcterms:W3CDTF">2023-07-15T05:39:49Z</dcterms:created>
  <dcterms:modified xsi:type="dcterms:W3CDTF">2023-07-15T07:55:05Z</dcterms:modified>
</cp:coreProperties>
</file>