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FDDBE-08C5-4E2A-A390-1E644A9DF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B7BCA02-E770-4319-A999-266E0CB7EB18}">
      <dgm:prSet phldrT="[Text]"/>
      <dgm:spPr/>
      <dgm:t>
        <a:bodyPr/>
        <a:lstStyle/>
        <a:p>
          <a:r>
            <a:rPr lang="en-US" dirty="0" smtClean="0"/>
            <a:t>IPSEC supports 2 types of key management</a:t>
          </a:r>
          <a:endParaRPr lang="en-US" dirty="0"/>
        </a:p>
      </dgm:t>
    </dgm:pt>
    <dgm:pt modelId="{0E287F89-8502-433D-820F-2EBE2F0A221A}" type="parTrans" cxnId="{34136340-39E1-4B23-9429-812CC3CC5FC3}">
      <dgm:prSet/>
      <dgm:spPr/>
      <dgm:t>
        <a:bodyPr/>
        <a:lstStyle/>
        <a:p>
          <a:endParaRPr lang="en-US"/>
        </a:p>
      </dgm:t>
    </dgm:pt>
    <dgm:pt modelId="{A463DCC6-CA7F-472D-A38B-79302A4569A3}" type="sibTrans" cxnId="{34136340-39E1-4B23-9429-812CC3CC5FC3}">
      <dgm:prSet/>
      <dgm:spPr/>
      <dgm:t>
        <a:bodyPr/>
        <a:lstStyle/>
        <a:p>
          <a:endParaRPr lang="en-US"/>
        </a:p>
      </dgm:t>
    </dgm:pt>
    <dgm:pt modelId="{2DBCF9E0-AB9A-493F-A117-F4CBDB768170}">
      <dgm:prSet/>
      <dgm:spPr/>
      <dgm:t>
        <a:bodyPr/>
        <a:lstStyle/>
        <a:p>
          <a:r>
            <a:rPr lang="en-US" dirty="0" smtClean="0">
              <a:solidFill>
                <a:srgbClr val="FFFF00"/>
              </a:solidFill>
            </a:rPr>
            <a:t>Manual</a:t>
          </a:r>
          <a:r>
            <a:rPr lang="en-US" dirty="0" smtClean="0"/>
            <a:t> – requires a system administrator to manually configure the systems and corresponding keys</a:t>
          </a:r>
        </a:p>
      </dgm:t>
    </dgm:pt>
    <dgm:pt modelId="{7BF288A5-F3A2-4834-A4CD-236BBF36B13F}" type="parTrans" cxnId="{B7A8AE76-E2D6-4811-AB47-B2808F4101CD}">
      <dgm:prSet/>
      <dgm:spPr/>
      <dgm:t>
        <a:bodyPr/>
        <a:lstStyle/>
        <a:p>
          <a:endParaRPr lang="en-US"/>
        </a:p>
      </dgm:t>
    </dgm:pt>
    <dgm:pt modelId="{C0386763-43AF-457E-98F3-CCD47C3D7B0D}" type="sibTrans" cxnId="{B7A8AE76-E2D6-4811-AB47-B2808F4101CD}">
      <dgm:prSet/>
      <dgm:spPr/>
      <dgm:t>
        <a:bodyPr/>
        <a:lstStyle/>
        <a:p>
          <a:endParaRPr lang="en-US"/>
        </a:p>
      </dgm:t>
    </dgm:pt>
    <dgm:pt modelId="{F0F4135D-EB2A-4BE3-A888-357A64B1E57A}">
      <dgm:prSet/>
      <dgm:spPr/>
      <dgm:t>
        <a:bodyPr/>
        <a:lstStyle/>
        <a:p>
          <a:r>
            <a:rPr lang="en-US" dirty="0" smtClean="0">
              <a:solidFill>
                <a:srgbClr val="FFFF00"/>
              </a:solidFill>
            </a:rPr>
            <a:t>Automated</a:t>
          </a:r>
          <a:r>
            <a:rPr lang="en-US" dirty="0" smtClean="0"/>
            <a:t> – no human intervention needed and enables on-demand creation of keys</a:t>
          </a:r>
          <a:endParaRPr lang="en-US" dirty="0"/>
        </a:p>
      </dgm:t>
    </dgm:pt>
    <dgm:pt modelId="{9A14D2F8-1F8C-4889-A3F9-2B22E8014F17}" type="parTrans" cxnId="{F05268A6-6D10-45E4-8A8B-AF00192D5712}">
      <dgm:prSet/>
      <dgm:spPr/>
      <dgm:t>
        <a:bodyPr/>
        <a:lstStyle/>
        <a:p>
          <a:endParaRPr lang="en-US"/>
        </a:p>
      </dgm:t>
    </dgm:pt>
    <dgm:pt modelId="{DD045573-DCF1-4E9D-B91E-7BF8ECC53B68}" type="sibTrans" cxnId="{F05268A6-6D10-45E4-8A8B-AF00192D5712}">
      <dgm:prSet/>
      <dgm:spPr/>
      <dgm:t>
        <a:bodyPr/>
        <a:lstStyle/>
        <a:p>
          <a:endParaRPr lang="en-US"/>
        </a:p>
      </dgm:t>
    </dgm:pt>
    <dgm:pt modelId="{6C64237F-22FC-4576-98E1-474E86170BFB}" type="pres">
      <dgm:prSet presAssocID="{4CCFDDBE-08C5-4E2A-A390-1E644A9DFA69}" presName="Name0" presStyleCnt="0">
        <dgm:presLayoutVars>
          <dgm:dir/>
          <dgm:animLvl val="lvl"/>
          <dgm:resizeHandles val="exact"/>
        </dgm:presLayoutVars>
      </dgm:prSet>
      <dgm:spPr/>
      <dgm:t>
        <a:bodyPr/>
        <a:lstStyle/>
        <a:p>
          <a:endParaRPr lang="en-US"/>
        </a:p>
      </dgm:t>
    </dgm:pt>
    <dgm:pt modelId="{511E9B6E-982D-4774-BA9B-9765E5028C97}" type="pres">
      <dgm:prSet presAssocID="{0B7BCA02-E770-4319-A999-266E0CB7EB18}" presName="composite" presStyleCnt="0"/>
      <dgm:spPr/>
    </dgm:pt>
    <dgm:pt modelId="{86E6269A-0F2D-4D6F-BEC0-AA9730ABC423}" type="pres">
      <dgm:prSet presAssocID="{0B7BCA02-E770-4319-A999-266E0CB7EB18}" presName="parTx" presStyleLbl="alignNode1" presStyleIdx="0" presStyleCnt="1">
        <dgm:presLayoutVars>
          <dgm:chMax val="0"/>
          <dgm:chPref val="0"/>
          <dgm:bulletEnabled val="1"/>
        </dgm:presLayoutVars>
      </dgm:prSet>
      <dgm:spPr/>
      <dgm:t>
        <a:bodyPr/>
        <a:lstStyle/>
        <a:p>
          <a:endParaRPr lang="en-US"/>
        </a:p>
      </dgm:t>
    </dgm:pt>
    <dgm:pt modelId="{D9A0150C-F57E-4EA1-B061-6739F409F388}" type="pres">
      <dgm:prSet presAssocID="{0B7BCA02-E770-4319-A999-266E0CB7EB18}" presName="desTx" presStyleLbl="alignAccFollowNode1" presStyleIdx="0" presStyleCnt="1">
        <dgm:presLayoutVars>
          <dgm:bulletEnabled val="1"/>
        </dgm:presLayoutVars>
      </dgm:prSet>
      <dgm:spPr/>
      <dgm:t>
        <a:bodyPr/>
        <a:lstStyle/>
        <a:p>
          <a:endParaRPr lang="en-US"/>
        </a:p>
      </dgm:t>
    </dgm:pt>
  </dgm:ptLst>
  <dgm:cxnLst>
    <dgm:cxn modelId="{2F209C17-41F7-4E19-8B95-E1DFF5A9A56E}" type="presOf" srcId="{4CCFDDBE-08C5-4E2A-A390-1E644A9DFA69}" destId="{6C64237F-22FC-4576-98E1-474E86170BFB}" srcOrd="0" destOrd="0" presId="urn:microsoft.com/office/officeart/2005/8/layout/hList1"/>
    <dgm:cxn modelId="{B7A8AE76-E2D6-4811-AB47-B2808F4101CD}" srcId="{0B7BCA02-E770-4319-A999-266E0CB7EB18}" destId="{2DBCF9E0-AB9A-493F-A117-F4CBDB768170}" srcOrd="0" destOrd="0" parTransId="{7BF288A5-F3A2-4834-A4CD-236BBF36B13F}" sibTransId="{C0386763-43AF-457E-98F3-CCD47C3D7B0D}"/>
    <dgm:cxn modelId="{34136340-39E1-4B23-9429-812CC3CC5FC3}" srcId="{4CCFDDBE-08C5-4E2A-A390-1E644A9DFA69}" destId="{0B7BCA02-E770-4319-A999-266E0CB7EB18}" srcOrd="0" destOrd="0" parTransId="{0E287F89-8502-433D-820F-2EBE2F0A221A}" sibTransId="{A463DCC6-CA7F-472D-A38B-79302A4569A3}"/>
    <dgm:cxn modelId="{6DB87F0E-8272-4CB6-BF8B-68D44E1C0CFF}" type="presOf" srcId="{2DBCF9E0-AB9A-493F-A117-F4CBDB768170}" destId="{D9A0150C-F57E-4EA1-B061-6739F409F388}" srcOrd="0" destOrd="0" presId="urn:microsoft.com/office/officeart/2005/8/layout/hList1"/>
    <dgm:cxn modelId="{F05268A6-6D10-45E4-8A8B-AF00192D5712}" srcId="{0B7BCA02-E770-4319-A999-266E0CB7EB18}" destId="{F0F4135D-EB2A-4BE3-A888-357A64B1E57A}" srcOrd="1" destOrd="0" parTransId="{9A14D2F8-1F8C-4889-A3F9-2B22E8014F17}" sibTransId="{DD045573-DCF1-4E9D-B91E-7BF8ECC53B68}"/>
    <dgm:cxn modelId="{45F69590-F1CA-4EF8-A54E-3B69383D05AE}" type="presOf" srcId="{F0F4135D-EB2A-4BE3-A888-357A64B1E57A}" destId="{D9A0150C-F57E-4EA1-B061-6739F409F388}" srcOrd="0" destOrd="1" presId="urn:microsoft.com/office/officeart/2005/8/layout/hList1"/>
    <dgm:cxn modelId="{0A26EC83-1ED5-4DF6-BD2C-E9078E21B682}" type="presOf" srcId="{0B7BCA02-E770-4319-A999-266E0CB7EB18}" destId="{86E6269A-0F2D-4D6F-BEC0-AA9730ABC423}" srcOrd="0" destOrd="0" presId="urn:microsoft.com/office/officeart/2005/8/layout/hList1"/>
    <dgm:cxn modelId="{1DDBE94F-5A44-43CC-BDBC-320F39E5A87B}" type="presParOf" srcId="{6C64237F-22FC-4576-98E1-474E86170BFB}" destId="{511E9B6E-982D-4774-BA9B-9765E5028C97}" srcOrd="0" destOrd="0" presId="urn:microsoft.com/office/officeart/2005/8/layout/hList1"/>
    <dgm:cxn modelId="{A5953774-5F4A-48EB-88C4-09140160FCD4}" type="presParOf" srcId="{511E9B6E-982D-4774-BA9B-9765E5028C97}" destId="{86E6269A-0F2D-4D6F-BEC0-AA9730ABC423}" srcOrd="0" destOrd="0" presId="urn:microsoft.com/office/officeart/2005/8/layout/hList1"/>
    <dgm:cxn modelId="{E2B29147-0BB1-4666-93A5-9259615A2679}" type="presParOf" srcId="{511E9B6E-982D-4774-BA9B-9765E5028C97}" destId="{D9A0150C-F57E-4EA1-B061-6739F409F38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37E28-D057-464D-AA90-C29AE62A6604}"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30B3370D-BB11-5E4A-B9F6-BA21410DB656}">
      <dgm:prSet/>
      <dgm:spPr/>
      <dgm:t>
        <a:bodyPr/>
        <a:lstStyle/>
        <a:p>
          <a:pPr rtl="0"/>
          <a:r>
            <a:rPr lang="en-US" b="1" i="0" dirty="0" smtClean="0"/>
            <a:t>IPsec provides the network manager with complete control over the security aspects of VPN</a:t>
          </a:r>
          <a:endParaRPr lang="en-US" b="1" i="0" dirty="0"/>
        </a:p>
      </dgm:t>
    </dgm:pt>
    <dgm:pt modelId="{5EA1ACDF-F513-2D41-B97C-59235FD5A525}" type="parTrans" cxnId="{F544B557-4EF9-2B47-A416-ACF32C45C014}">
      <dgm:prSet/>
      <dgm:spPr/>
      <dgm:t>
        <a:bodyPr/>
        <a:lstStyle/>
        <a:p>
          <a:endParaRPr lang="en-US"/>
        </a:p>
      </dgm:t>
    </dgm:pt>
    <dgm:pt modelId="{19E1C11B-972E-A744-B567-24E9F9D4B89B}" type="sibTrans" cxnId="{F544B557-4EF9-2B47-A416-ACF32C45C014}">
      <dgm:prSet/>
      <dgm:spPr/>
      <dgm:t>
        <a:bodyPr/>
        <a:lstStyle/>
        <a:p>
          <a:endParaRPr lang="en-US"/>
        </a:p>
      </dgm:t>
    </dgm:pt>
    <dgm:pt modelId="{ECA61F95-34D0-5843-A2FB-C82D9EF0D7CB}">
      <dgm:prSet/>
      <dgm:spPr/>
      <dgm:t>
        <a:bodyPr/>
        <a:lstStyle/>
        <a:p>
          <a:pPr rtl="0"/>
          <a:r>
            <a:rPr lang="en-US" b="1" i="0" dirty="0" smtClean="0">
              <a:solidFill>
                <a:srgbClr val="FFFF00"/>
              </a:solidFill>
            </a:rPr>
            <a:t>can be implemented in routers or firewalls owned and operated by the organization</a:t>
          </a:r>
          <a:endParaRPr lang="en-US" b="1" i="0" dirty="0">
            <a:solidFill>
              <a:srgbClr val="FFFF00"/>
            </a:solidFill>
          </a:endParaRPr>
        </a:p>
      </dgm:t>
    </dgm:pt>
    <dgm:pt modelId="{800ACC76-0F85-E144-899A-91276025B14E}" type="parTrans" cxnId="{E1B70486-69F6-3C4B-9F55-8FD4959C74F4}">
      <dgm:prSet/>
      <dgm:spPr/>
      <dgm:t>
        <a:bodyPr/>
        <a:lstStyle/>
        <a:p>
          <a:endParaRPr lang="en-US"/>
        </a:p>
      </dgm:t>
    </dgm:pt>
    <dgm:pt modelId="{B1608D94-09BB-954E-840D-34215BB5FEE1}" type="sibTrans" cxnId="{E1B70486-69F6-3C4B-9F55-8FD4959C74F4}">
      <dgm:prSet/>
      <dgm:spPr/>
      <dgm:t>
        <a:bodyPr/>
        <a:lstStyle/>
        <a:p>
          <a:endParaRPr lang="en-US"/>
        </a:p>
      </dgm:t>
    </dgm:pt>
    <dgm:pt modelId="{D41FD2FB-89C4-FC43-B3EC-6DA8C6A705F8}">
      <dgm:prSet/>
      <dgm:spPr/>
      <dgm:t>
        <a:bodyPr/>
        <a:lstStyle/>
        <a:p>
          <a:pPr rtl="0"/>
          <a:r>
            <a:rPr lang="en-US" b="1" i="0" dirty="0" smtClean="0"/>
            <a:t>a service provider can simplify the job of planning, implementing, and maintaining Internet-based VPNs for secure access and secure communication</a:t>
          </a:r>
          <a:endParaRPr lang="en-US" b="1" i="0" dirty="0"/>
        </a:p>
      </dgm:t>
    </dgm:pt>
    <dgm:pt modelId="{8F5643AD-DC79-C140-9B14-08B084D0D261}" type="parTrans" cxnId="{27794DEA-936B-D540-B63C-F677D1213D64}">
      <dgm:prSet/>
      <dgm:spPr/>
      <dgm:t>
        <a:bodyPr/>
        <a:lstStyle/>
        <a:p>
          <a:endParaRPr lang="en-US"/>
        </a:p>
      </dgm:t>
    </dgm:pt>
    <dgm:pt modelId="{A96F2BE6-C750-BA40-93E9-11B09C40433B}" type="sibTrans" cxnId="{27794DEA-936B-D540-B63C-F677D1213D64}">
      <dgm:prSet/>
      <dgm:spPr/>
      <dgm:t>
        <a:bodyPr/>
        <a:lstStyle/>
        <a:p>
          <a:endParaRPr lang="en-US"/>
        </a:p>
      </dgm:t>
    </dgm:pt>
    <dgm:pt modelId="{7C3A14CC-B284-F349-A5AB-794A4512B53B}" type="pres">
      <dgm:prSet presAssocID="{D3237E28-D057-464D-AA90-C29AE62A6604}" presName="Name0" presStyleCnt="0">
        <dgm:presLayoutVars>
          <dgm:dir/>
          <dgm:animLvl val="lvl"/>
          <dgm:resizeHandles val="exact"/>
        </dgm:presLayoutVars>
      </dgm:prSet>
      <dgm:spPr/>
      <dgm:t>
        <a:bodyPr/>
        <a:lstStyle/>
        <a:p>
          <a:endParaRPr lang="fr-CA"/>
        </a:p>
      </dgm:t>
    </dgm:pt>
    <dgm:pt modelId="{1E3D5638-ED90-5C40-97D6-27B18B19CFCC}" type="pres">
      <dgm:prSet presAssocID="{30B3370D-BB11-5E4A-B9F6-BA21410DB656}" presName="linNode" presStyleCnt="0"/>
      <dgm:spPr/>
    </dgm:pt>
    <dgm:pt modelId="{0ECED18C-32B7-2542-9E5A-A23B0080B9DB}" type="pres">
      <dgm:prSet presAssocID="{30B3370D-BB11-5E4A-B9F6-BA21410DB656}" presName="parentText" presStyleLbl="node1" presStyleIdx="0" presStyleCnt="1">
        <dgm:presLayoutVars>
          <dgm:chMax val="1"/>
          <dgm:bulletEnabled val="1"/>
        </dgm:presLayoutVars>
      </dgm:prSet>
      <dgm:spPr/>
      <dgm:t>
        <a:bodyPr/>
        <a:lstStyle/>
        <a:p>
          <a:endParaRPr lang="fr-CA"/>
        </a:p>
      </dgm:t>
    </dgm:pt>
    <dgm:pt modelId="{54ACD784-D004-3E46-87ED-757AF69F1DC3}" type="pres">
      <dgm:prSet presAssocID="{30B3370D-BB11-5E4A-B9F6-BA21410DB656}" presName="descendantText" presStyleLbl="alignAccFollowNode1" presStyleIdx="0" presStyleCnt="1">
        <dgm:presLayoutVars>
          <dgm:bulletEnabled val="1"/>
        </dgm:presLayoutVars>
      </dgm:prSet>
      <dgm:spPr/>
      <dgm:t>
        <a:bodyPr/>
        <a:lstStyle/>
        <a:p>
          <a:endParaRPr lang="fr-CA"/>
        </a:p>
      </dgm:t>
    </dgm:pt>
  </dgm:ptLst>
  <dgm:cxnLst>
    <dgm:cxn modelId="{F544B557-4EF9-2B47-A416-ACF32C45C014}" srcId="{D3237E28-D057-464D-AA90-C29AE62A6604}" destId="{30B3370D-BB11-5E4A-B9F6-BA21410DB656}" srcOrd="0" destOrd="0" parTransId="{5EA1ACDF-F513-2D41-B97C-59235FD5A525}" sibTransId="{19E1C11B-972E-A744-B567-24E9F9D4B89B}"/>
    <dgm:cxn modelId="{E7FCCC60-9D67-46F7-B531-F94FBD070BB7}" type="presOf" srcId="{ECA61F95-34D0-5843-A2FB-C82D9EF0D7CB}" destId="{54ACD784-D004-3E46-87ED-757AF69F1DC3}" srcOrd="0" destOrd="0" presId="urn:microsoft.com/office/officeart/2005/8/layout/vList5"/>
    <dgm:cxn modelId="{3144DACE-CBDC-4461-91C1-DB374CC6E4E3}" type="presOf" srcId="{D3237E28-D057-464D-AA90-C29AE62A6604}" destId="{7C3A14CC-B284-F349-A5AB-794A4512B53B}" srcOrd="0" destOrd="0" presId="urn:microsoft.com/office/officeart/2005/8/layout/vList5"/>
    <dgm:cxn modelId="{27794DEA-936B-D540-B63C-F677D1213D64}" srcId="{30B3370D-BB11-5E4A-B9F6-BA21410DB656}" destId="{D41FD2FB-89C4-FC43-B3EC-6DA8C6A705F8}" srcOrd="1" destOrd="0" parTransId="{8F5643AD-DC79-C140-9B14-08B084D0D261}" sibTransId="{A96F2BE6-C750-BA40-93E9-11B09C40433B}"/>
    <dgm:cxn modelId="{BAAB89AE-130E-4CD3-B674-AF22A170834A}" type="presOf" srcId="{D41FD2FB-89C4-FC43-B3EC-6DA8C6A705F8}" destId="{54ACD784-D004-3E46-87ED-757AF69F1DC3}" srcOrd="0" destOrd="1" presId="urn:microsoft.com/office/officeart/2005/8/layout/vList5"/>
    <dgm:cxn modelId="{FF2F1BE3-EC2A-4D4A-ABE2-FE5533CE3564}" type="presOf" srcId="{30B3370D-BB11-5E4A-B9F6-BA21410DB656}" destId="{0ECED18C-32B7-2542-9E5A-A23B0080B9DB}" srcOrd="0" destOrd="0" presId="urn:microsoft.com/office/officeart/2005/8/layout/vList5"/>
    <dgm:cxn modelId="{E1B70486-69F6-3C4B-9F55-8FD4959C74F4}" srcId="{30B3370D-BB11-5E4A-B9F6-BA21410DB656}" destId="{ECA61F95-34D0-5843-A2FB-C82D9EF0D7CB}" srcOrd="0" destOrd="0" parTransId="{800ACC76-0F85-E144-899A-91276025B14E}" sibTransId="{B1608D94-09BB-954E-840D-34215BB5FEE1}"/>
    <dgm:cxn modelId="{B5F4016A-6FB7-4510-A7AE-AFFAC74364C6}" type="presParOf" srcId="{7C3A14CC-B284-F349-A5AB-794A4512B53B}" destId="{1E3D5638-ED90-5C40-97D6-27B18B19CFCC}" srcOrd="0" destOrd="0" presId="urn:microsoft.com/office/officeart/2005/8/layout/vList5"/>
    <dgm:cxn modelId="{5B55C38E-AF02-450C-BE0E-A35383FA02FC}" type="presParOf" srcId="{1E3D5638-ED90-5C40-97D6-27B18B19CFCC}" destId="{0ECED18C-32B7-2542-9E5A-A23B0080B9DB}" srcOrd="0" destOrd="0" presId="urn:microsoft.com/office/officeart/2005/8/layout/vList5"/>
    <dgm:cxn modelId="{37B8FACA-4A2D-40C1-B9F1-65DA8DA3A05F}" type="presParOf" srcId="{1E3D5638-ED90-5C40-97D6-27B18B19CFCC}" destId="{54ACD784-D004-3E46-87ED-757AF69F1DC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6269A-0F2D-4D6F-BEC0-AA9730ABC423}">
      <dsp:nvSpPr>
        <dsp:cNvPr id="0" name=""/>
        <dsp:cNvSpPr/>
      </dsp:nvSpPr>
      <dsp:spPr>
        <a:xfrm>
          <a:off x="0" y="135737"/>
          <a:ext cx="7239000" cy="720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IPSEC supports 2 types of key management</a:t>
          </a:r>
          <a:endParaRPr lang="en-US" sz="2500" kern="1200" dirty="0"/>
        </a:p>
      </dsp:txBody>
      <dsp:txXfrm>
        <a:off x="0" y="135737"/>
        <a:ext cx="7239000" cy="720000"/>
      </dsp:txXfrm>
    </dsp:sp>
    <dsp:sp modelId="{D9A0150C-F57E-4EA1-B061-6739F409F388}">
      <dsp:nvSpPr>
        <dsp:cNvPr id="0" name=""/>
        <dsp:cNvSpPr/>
      </dsp:nvSpPr>
      <dsp:spPr>
        <a:xfrm>
          <a:off x="0" y="855737"/>
          <a:ext cx="7239000" cy="2539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solidFill>
                <a:srgbClr val="FFFF00"/>
              </a:solidFill>
            </a:rPr>
            <a:t>Manual</a:t>
          </a:r>
          <a:r>
            <a:rPr lang="en-US" sz="2500" kern="1200" dirty="0" smtClean="0"/>
            <a:t> – requires a system administrator to manually configure the systems and corresponding keys</a:t>
          </a:r>
        </a:p>
        <a:p>
          <a:pPr marL="228600" lvl="1" indent="-228600" algn="l" defTabSz="1111250">
            <a:lnSpc>
              <a:spcPct val="90000"/>
            </a:lnSpc>
            <a:spcBef>
              <a:spcPct val="0"/>
            </a:spcBef>
            <a:spcAft>
              <a:spcPct val="15000"/>
            </a:spcAft>
            <a:buChar char="••"/>
          </a:pPr>
          <a:r>
            <a:rPr lang="en-US" sz="2500" kern="1200" dirty="0" smtClean="0">
              <a:solidFill>
                <a:srgbClr val="FFFF00"/>
              </a:solidFill>
            </a:rPr>
            <a:t>Automated</a:t>
          </a:r>
          <a:r>
            <a:rPr lang="en-US" sz="2500" kern="1200" dirty="0" smtClean="0"/>
            <a:t> – no human intervention needed and enables on-demand creation of keys</a:t>
          </a:r>
          <a:endParaRPr lang="en-US" sz="2500" kern="1200" dirty="0"/>
        </a:p>
      </dsp:txBody>
      <dsp:txXfrm>
        <a:off x="0" y="855737"/>
        <a:ext cx="7239000" cy="2539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CD784-D004-3E46-87ED-757AF69F1DC3}">
      <dsp:nvSpPr>
        <dsp:cNvPr id="0" name=""/>
        <dsp:cNvSpPr/>
      </dsp:nvSpPr>
      <dsp:spPr>
        <a:xfrm rot="5400000">
          <a:off x="3614928" y="-156972"/>
          <a:ext cx="3962400" cy="5266944"/>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a:lnSpc>
              <a:spcPct val="90000"/>
            </a:lnSpc>
            <a:spcBef>
              <a:spcPct val="0"/>
            </a:spcBef>
            <a:spcAft>
              <a:spcPct val="15000"/>
            </a:spcAft>
            <a:buChar char="••"/>
          </a:pPr>
          <a:r>
            <a:rPr lang="en-US" sz="2500" b="1" i="0" kern="1200" dirty="0" smtClean="0">
              <a:solidFill>
                <a:srgbClr val="FFFF00"/>
              </a:solidFill>
            </a:rPr>
            <a:t>can be implemented in routers or firewalls owned and operated by the organization</a:t>
          </a:r>
          <a:endParaRPr lang="en-US" sz="2500" b="1" i="0" kern="1200" dirty="0">
            <a:solidFill>
              <a:srgbClr val="FFFF00"/>
            </a:solidFill>
          </a:endParaRPr>
        </a:p>
        <a:p>
          <a:pPr marL="228600" lvl="1" indent="-228600" algn="l" defTabSz="1111250" rtl="0">
            <a:lnSpc>
              <a:spcPct val="90000"/>
            </a:lnSpc>
            <a:spcBef>
              <a:spcPct val="0"/>
            </a:spcBef>
            <a:spcAft>
              <a:spcPct val="15000"/>
            </a:spcAft>
            <a:buChar char="••"/>
          </a:pPr>
          <a:r>
            <a:rPr lang="en-US" sz="2500" b="1" i="0" kern="1200" dirty="0" smtClean="0"/>
            <a:t>a service provider can simplify the job of planning, implementing, and maintaining Internet-based VPNs for secure access and secure communication</a:t>
          </a:r>
          <a:endParaRPr lang="en-US" sz="2500" b="1" i="0" kern="1200" dirty="0"/>
        </a:p>
      </dsp:txBody>
      <dsp:txXfrm rot="-5400000">
        <a:off x="2962656" y="688728"/>
        <a:ext cx="5073516" cy="3575544"/>
      </dsp:txXfrm>
    </dsp:sp>
    <dsp:sp modelId="{0ECED18C-32B7-2542-9E5A-A23B0080B9DB}">
      <dsp:nvSpPr>
        <dsp:cNvPr id="0" name=""/>
        <dsp:cNvSpPr/>
      </dsp:nvSpPr>
      <dsp:spPr>
        <a:xfrm>
          <a:off x="0" y="0"/>
          <a:ext cx="2962656" cy="49530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en-US" sz="3200" b="1" i="0" kern="1200" dirty="0" smtClean="0"/>
            <a:t>IPsec provides the network manager with complete control over the security aspects of VPN</a:t>
          </a:r>
          <a:endParaRPr lang="en-US" sz="3200" b="1" i="0" kern="1200" dirty="0"/>
        </a:p>
      </dsp:txBody>
      <dsp:txXfrm>
        <a:off x="144625" y="144625"/>
        <a:ext cx="2673406" cy="46637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61D4A-51B8-48C5-B8E1-510531267EBA}" type="datetimeFigureOut">
              <a:rPr lang="en-IN" smtClean="0"/>
              <a:t>14-04-2015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51A8D-033F-4388-869C-EC1154D09756}" type="slidenum">
              <a:rPr lang="en-IN" smtClean="0"/>
              <a:t>‹#›</a:t>
            </a:fld>
            <a:endParaRPr lang="en-IN"/>
          </a:p>
        </p:txBody>
      </p:sp>
    </p:spTree>
    <p:extLst>
      <p:ext uri="{BB962C8B-B14F-4D97-AF65-F5344CB8AC3E}">
        <p14:creationId xmlns:p14="http://schemas.microsoft.com/office/powerpoint/2010/main" val="132211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50A63C3-5BD7-0E44-8072-ACD06996E4A5}" type="slidenum">
              <a:rPr lang="en-US">
                <a:solidFill>
                  <a:srgbClr val="000000"/>
                </a:solidFill>
              </a:rPr>
              <a:pPr/>
              <a:t>2</a:t>
            </a:fld>
            <a:endParaRPr lang="en-US" dirty="0">
              <a:solidFill>
                <a:srgbClr val="000000"/>
              </a:solidFill>
            </a:endParaRPr>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xfrm>
            <a:off x="685800" y="4343400"/>
            <a:ext cx="5486400" cy="4114800"/>
          </a:xfrm>
          <a:solidFill>
            <a:srgbClr val="FFFFFF"/>
          </a:solid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Virtual private networks (VPNs) and IPsec (Internet Protocol Security) were introduced in Chapter 18, where we looked at the applications and benefits of IPsec. This section provides some of the technical details.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b="1" kern="1200" dirty="0" smtClean="0">
                <a:solidFill>
                  <a:schemeClr val="tx1"/>
                </a:solidFill>
                <a:latin typeface="Times New Roman" pitchFamily="-110" charset="0"/>
                <a:ea typeface="ＭＳ Ｐゴシック" pitchFamily="-110" charset="-128"/>
                <a:cs typeface="ＭＳ Ｐゴシック" pitchFamily="-110" charset="-128"/>
              </a:rPr>
              <a:t>IPsec Functions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IPsec provides three main facilities: an authentication-only function referred to as Authentication Header (AH), a combined authentication/encryption function called Encapsulating Security Payload (ESP), and a key exchange function. For VPNs, both authentication and encryption are generally desired, because it is important both to (1) assure that unauthorized users do not penetrate the virtual private network, and (2) assure that eavesdroppers on the Internet cannot read messages sent over the virtual private network. Because both features are generally desirable, most implementations are likely to use ESP rather than AH. The key exchange function allows for manual exchange of keys as well as an automated scheme.</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The current specification requires that IPsec support the Data Encryption Standard (DES) for encryption, but a variety of other encryption algorithms may also be used. Because of concern about the strength of DES, it is likely that other algorithms, such as triple DES, will be widely used. For authentication, a relatively new scheme, known as HMAC, is required.</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dirty="0"/>
          </a:p>
        </p:txBody>
      </p:sp>
    </p:spTree>
    <p:extLst>
      <p:ext uri="{BB962C8B-B14F-4D97-AF65-F5344CB8AC3E}">
        <p14:creationId xmlns:p14="http://schemas.microsoft.com/office/powerpoint/2010/main" val="1688485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sz="1200" b="1" kern="1200" dirty="0" smtClean="0">
                <a:solidFill>
                  <a:schemeClr val="tx1"/>
                </a:solidFill>
                <a:latin typeface="Times New Roman" pitchFamily="-110" charset="0"/>
                <a:ea typeface="ＭＳ Ｐゴシック" pitchFamily="-110" charset="-128"/>
                <a:cs typeface="ＭＳ Ｐゴシック" pitchFamily="-110" charset="-128"/>
              </a:rPr>
              <a:t>Transport and Tunnel Modes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ESP supports two modes of use: transport and tunnel mode.</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Transport mode provides protection primarily for upper-layer protocols. That is, transport mode protection extends to the payload of an IP packet. Typically, transport mode is used for end-to-end communication between two hosts (e.g., a client and a server, or two workstations). ESP in transport mode encrypts and optionally authenticates the IP payload but not the IP header (Stallings DCC9e Figure 24.1b). This configuration is useful for relatively small networks, in which each host and server is equipped with IPsec. However, for a full-blown VPN, tunnel mode is far more efficient.</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Tunnel mode provides protection to the entire IP packet. To achieve this, after the ESP fields are added to the IP packet, the entire packet plus security fields is treated as the payload of new "outer" IP packet with a new outer IP header. The entire original, or inner, packet travels through a "tunnel" from one point of an IP network to another; no routers along the way are able to examine the inner IP header. Because the original packet is encapsulated, the new, larger packet may have totally different source and destination addresses, adding to the security. Tunnel mode is used when at least on of the two ends is a security gateway, such as a firewall or router that implements IPsec. With tunnel mode, a number of hosts on networks behind firewalls may engage in secure communications without implementing IPsec. The unprotected packets generated by such hosts are tunneled through external networks by using tunnel mode, set up by the IPsec software in the firewall or secure router at the boundary of the local network.</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endParaRPr lang="en-US" dirty="0"/>
          </a:p>
        </p:txBody>
      </p:sp>
      <p:sp>
        <p:nvSpPr>
          <p:cNvPr id="52228" name="Slide Number Placeholder 3"/>
          <p:cNvSpPr>
            <a:spLocks noGrp="1"/>
          </p:cNvSpPr>
          <p:nvPr>
            <p:ph type="sldNum" sz="quarter" idx="5"/>
          </p:nvPr>
        </p:nvSpPr>
        <p:spPr>
          <a:noFill/>
        </p:spPr>
        <p:txBody>
          <a:bodyPr/>
          <a:lstStyle/>
          <a:p>
            <a:fld id="{9595749F-8ACA-C04D-AAF1-D24D141B2EC1}" type="slidenum">
              <a:rPr lang="en-US">
                <a:solidFill>
                  <a:srgbClr val="000000"/>
                </a:solidFill>
              </a:rPr>
              <a:pPr/>
              <a:t>3</a:t>
            </a:fld>
            <a:endParaRPr lang="en-US" dirty="0">
              <a:solidFill>
                <a:srgbClr val="000000"/>
              </a:solidFill>
            </a:endParaRPr>
          </a:p>
        </p:txBody>
      </p:sp>
    </p:spTree>
    <p:extLst>
      <p:ext uri="{BB962C8B-B14F-4D97-AF65-F5344CB8AC3E}">
        <p14:creationId xmlns:p14="http://schemas.microsoft.com/office/powerpoint/2010/main" val="214060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US" sz="1200" dirty="0" smtClean="0"/>
              <a:t>As shown in Stallings</a:t>
            </a:r>
            <a:r>
              <a:rPr lang="en-US" sz="1200" baseline="0" dirty="0" smtClean="0"/>
              <a:t> </a:t>
            </a:r>
            <a:r>
              <a:rPr lang="en-US" sz="1200" dirty="0" smtClean="0"/>
              <a:t>DCC9e Figure 24.1,</a:t>
            </a:r>
            <a:r>
              <a:rPr lang="en-US" sz="1200" baseline="0" dirty="0" smtClean="0"/>
              <a:t> </a:t>
            </a:r>
            <a:r>
              <a:rPr lang="en-US" sz="1200" dirty="0" smtClean="0"/>
              <a:t>ESP in transport mode encrypts and optionally authenticates the IP payload but not the IP Header</a:t>
            </a:r>
            <a:endParaRPr lang="en-US" dirty="0"/>
          </a:p>
        </p:txBody>
      </p:sp>
      <p:sp>
        <p:nvSpPr>
          <p:cNvPr id="53252" name="Slide Number Placeholder 3"/>
          <p:cNvSpPr>
            <a:spLocks noGrp="1"/>
          </p:cNvSpPr>
          <p:nvPr>
            <p:ph type="sldNum" sz="quarter" idx="5"/>
          </p:nvPr>
        </p:nvSpPr>
        <p:spPr>
          <a:noFill/>
        </p:spPr>
        <p:txBody>
          <a:bodyPr/>
          <a:lstStyle/>
          <a:p>
            <a:fld id="{FFB3FBAE-6BDC-9642-A1C0-B75309F48EDF}" type="slidenum">
              <a:rPr lang="en-US">
                <a:solidFill>
                  <a:srgbClr val="000000"/>
                </a:solidFill>
              </a:rPr>
              <a:pPr/>
              <a:t>4</a:t>
            </a:fld>
            <a:endParaRPr lang="en-US" dirty="0">
              <a:solidFill>
                <a:srgbClr val="000000"/>
              </a:solidFill>
            </a:endParaRPr>
          </a:p>
        </p:txBody>
      </p:sp>
    </p:spTree>
    <p:extLst>
      <p:ext uri="{BB962C8B-B14F-4D97-AF65-F5344CB8AC3E}">
        <p14:creationId xmlns:p14="http://schemas.microsoft.com/office/powerpoint/2010/main" val="19566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dirty="0" smtClean="0"/>
              <a:t>Here </a:t>
            </a:r>
            <a:r>
              <a:rPr lang="en-US" dirty="0"/>
              <a:t>is an example of how tunnel-mode IPsec operates. Host A on a network generates an IP packet with the destination address of host B on another network. This packet is routed from the originating host to a firewall or secure router at the boundary of A's network. The firewall filters all outgoing packets to determine the need for IPsec processing. If this packet from A to B requires IPsec, the firewall performs IPsec processing and encapsulates the packet in an outer IP header. The source IP address of this outer IP packet is this firewall, and the destination address may be a firewall that forms the boundary to B's local network. This packet is now routed to B's firewall, with intermediate routers examining only the outer IP header. At B's firewall, the outer IP header is stripped off, and the inner packet is delivered to B.</a:t>
            </a:r>
          </a:p>
          <a:p>
            <a:r>
              <a:rPr lang="en-US" dirty="0"/>
              <a:t>	ESP in tunnel mode encrypts and optionally authenticates the entire inner IP packet, including the inner IP header.</a:t>
            </a:r>
          </a:p>
          <a:p>
            <a:endParaRPr lang="en-US" dirty="0"/>
          </a:p>
        </p:txBody>
      </p:sp>
      <p:sp>
        <p:nvSpPr>
          <p:cNvPr id="54276" name="Slide Number Placeholder 3"/>
          <p:cNvSpPr>
            <a:spLocks noGrp="1"/>
          </p:cNvSpPr>
          <p:nvPr>
            <p:ph type="sldNum" sz="quarter" idx="5"/>
          </p:nvPr>
        </p:nvSpPr>
        <p:spPr>
          <a:noFill/>
        </p:spPr>
        <p:txBody>
          <a:bodyPr/>
          <a:lstStyle/>
          <a:p>
            <a:fld id="{30EABF54-CB95-7D40-AB17-37D1F4E41C5D}" type="slidenum">
              <a:rPr lang="en-US">
                <a:solidFill>
                  <a:srgbClr val="000000"/>
                </a:solidFill>
              </a:rPr>
              <a:pPr/>
              <a:t>5</a:t>
            </a:fld>
            <a:endParaRPr lang="en-US" dirty="0">
              <a:solidFill>
                <a:srgbClr val="000000"/>
              </a:solidFill>
            </a:endParaRPr>
          </a:p>
        </p:txBody>
      </p:sp>
    </p:spTree>
    <p:extLst>
      <p:ext uri="{BB962C8B-B14F-4D97-AF65-F5344CB8AC3E}">
        <p14:creationId xmlns:p14="http://schemas.microsoft.com/office/powerpoint/2010/main" val="153967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US" sz="1200" b="1" kern="1200" dirty="0" smtClean="0">
                <a:solidFill>
                  <a:schemeClr val="tx1"/>
                </a:solidFill>
                <a:latin typeface="Times New Roman" pitchFamily="-110" charset="0"/>
                <a:ea typeface="ＭＳ Ｐゴシック" pitchFamily="-110" charset="-128"/>
                <a:cs typeface="ＭＳ Ｐゴシック" pitchFamily="-110" charset="-128"/>
              </a:rPr>
              <a:t>Key Management</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key management portion of IPsec involves the determination and distribution of secret keys. The IPsec Architecture document mandates support for two types of key management:</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Manual:</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 system administrator (SA) manually configures each system with its own keys and with the keys of other communicating systems. This is practical for small, relatively static environments.</a:t>
            </a: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Automated: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An automated system enables the on-demand creation of keys and facilitates the use of keys in a large distributed system with an evolving configuration. An automated system is the most flexible but requires more effort to configure and requires more software, so smaller installations are likely to opt for manual key management.</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dirty="0"/>
          </a:p>
        </p:txBody>
      </p:sp>
      <p:sp>
        <p:nvSpPr>
          <p:cNvPr id="55300" name="Slide Number Placeholder 3"/>
          <p:cNvSpPr>
            <a:spLocks noGrp="1"/>
          </p:cNvSpPr>
          <p:nvPr>
            <p:ph type="sldNum" sz="quarter" idx="5"/>
          </p:nvPr>
        </p:nvSpPr>
        <p:spPr>
          <a:noFill/>
        </p:spPr>
        <p:txBody>
          <a:bodyPr/>
          <a:lstStyle/>
          <a:p>
            <a:fld id="{122ECF13-62C7-2342-9ED8-BE42CE48E78A}" type="slidenum">
              <a:rPr lang="en-US">
                <a:solidFill>
                  <a:srgbClr val="000000"/>
                </a:solidFill>
              </a:rPr>
              <a:pPr/>
              <a:t>6</a:t>
            </a:fld>
            <a:endParaRPr lang="en-US" dirty="0">
              <a:solidFill>
                <a:srgbClr val="000000"/>
              </a:solidFill>
            </a:endParaRPr>
          </a:p>
        </p:txBody>
      </p:sp>
    </p:spTree>
    <p:extLst>
      <p:ext uri="{BB962C8B-B14F-4D97-AF65-F5344CB8AC3E}">
        <p14:creationId xmlns:p14="http://schemas.microsoft.com/office/powerpoint/2010/main" val="40433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sz="1200" b="1" kern="1200" dirty="0" smtClean="0">
                <a:solidFill>
                  <a:schemeClr val="tx1"/>
                </a:solidFill>
                <a:latin typeface="Times New Roman" pitchFamily="-110" charset="0"/>
                <a:ea typeface="ＭＳ Ｐゴシック" pitchFamily="-110" charset="-128"/>
                <a:cs typeface="ＭＳ Ｐゴシック" pitchFamily="-110" charset="-128"/>
              </a:rPr>
              <a:t>IPsec and VPNs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driving force for the acceptance and deployment of secure IP is the need for business and government users to connect their private WAN/LAN infrastructure to the Internet for (1) access to Internet services, and (2) use of the Internet as a component of the WAN transport system. Users need to secure their networks and at the same time send and receive traffic over the Internet. The authentication and privacy mechanisms of secure IP provide the basis for a security strategy.</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Because IP security mechanisms have been defined independent of their use with either the current IP or IPv6, deployment of these mechanisms does not depend on deployment of IPv6. Indeed, it is likely that we will see widespread use of secure IP features long before IPv6 becomes popular, because the need for IP-level security is greater than the need for the added functions that IPv6 provides compared to the current IP.</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endParaRPr lang="en-US" dirty="0"/>
          </a:p>
        </p:txBody>
      </p:sp>
      <p:sp>
        <p:nvSpPr>
          <p:cNvPr id="56324" name="Slide Number Placeholder 3"/>
          <p:cNvSpPr>
            <a:spLocks noGrp="1"/>
          </p:cNvSpPr>
          <p:nvPr>
            <p:ph type="sldNum" sz="quarter" idx="5"/>
          </p:nvPr>
        </p:nvSpPr>
        <p:spPr>
          <a:noFill/>
        </p:spPr>
        <p:txBody>
          <a:bodyPr/>
          <a:lstStyle/>
          <a:p>
            <a:fld id="{E36257EE-0C90-EE43-8627-BB85D989C365}" type="slidenum">
              <a:rPr lang="en-US">
                <a:solidFill>
                  <a:srgbClr val="000000"/>
                </a:solidFill>
              </a:rPr>
              <a:pPr/>
              <a:t>7</a:t>
            </a:fld>
            <a:endParaRPr lang="en-US" dirty="0">
              <a:solidFill>
                <a:srgbClr val="000000"/>
              </a:solidFill>
            </a:endParaRPr>
          </a:p>
        </p:txBody>
      </p:sp>
    </p:spTree>
    <p:extLst>
      <p:ext uri="{BB962C8B-B14F-4D97-AF65-F5344CB8AC3E}">
        <p14:creationId xmlns:p14="http://schemas.microsoft.com/office/powerpoint/2010/main" val="587786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With the arrival of IPsec, managers have a standardized means of implementing security for VPNs. Further, all of the encryption and authentication algorithms, and security protocols, used in IPsec are well studied and have survived years of scrutiny. As a result, the user can be confident that the IPsec facility indeed provides strong security.</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IPsec can be implemented in routers or firewalls owned and operated by the organization. This gives the network manager complete control over security aspects of the VPN, which is much to be desired. However, IPsec is a complex set of functions and modules and the management and configuration responsibility is formidable. The alternative is to seek a solution from a service provider. A service provider can simplify the job of planning, implementing, and maintaining Internet-based VPNs for secure access to network resources and secure communication between sites.</a:t>
            </a:r>
          </a:p>
          <a:p>
            <a:endParaRPr lang="en-US" dirty="0" smtClean="0"/>
          </a:p>
          <a:p>
            <a:endParaRPr lang="en-US" dirty="0" smtClean="0"/>
          </a:p>
          <a:p>
            <a:endParaRPr lang="en-US" dirty="0"/>
          </a:p>
        </p:txBody>
      </p:sp>
      <p:sp>
        <p:nvSpPr>
          <p:cNvPr id="58372" name="Slide Number Placeholder 3"/>
          <p:cNvSpPr>
            <a:spLocks noGrp="1"/>
          </p:cNvSpPr>
          <p:nvPr>
            <p:ph type="sldNum" sz="quarter" idx="5"/>
          </p:nvPr>
        </p:nvSpPr>
        <p:spPr>
          <a:noFill/>
        </p:spPr>
        <p:txBody>
          <a:bodyPr/>
          <a:lstStyle/>
          <a:p>
            <a:fld id="{4597D3AA-225E-0544-9F37-985052F04984}" type="slidenum">
              <a:rPr lang="en-US">
                <a:solidFill>
                  <a:srgbClr val="000000"/>
                </a:solidFill>
              </a:rPr>
              <a:pPr/>
              <a:t>8</a:t>
            </a:fld>
            <a:endParaRPr lang="en-US" dirty="0">
              <a:solidFill>
                <a:srgbClr val="000000"/>
              </a:solidFill>
            </a:endParaRPr>
          </a:p>
        </p:txBody>
      </p:sp>
    </p:spTree>
    <p:extLst>
      <p:ext uri="{BB962C8B-B14F-4D97-AF65-F5344CB8AC3E}">
        <p14:creationId xmlns:p14="http://schemas.microsoft.com/office/powerpoint/2010/main" val="3869834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F798DE-A6AC-4B86-B42A-13AB7178ADC4}" type="datetimeFigureOut">
              <a:rPr lang="en-IN" smtClean="0"/>
              <a:t>14-04-2015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59860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98DE-A6AC-4B86-B42A-13AB7178ADC4}" type="datetimeFigureOut">
              <a:rPr lang="en-IN" smtClean="0"/>
              <a:t>14-04-2015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228290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98DE-A6AC-4B86-B42A-13AB7178ADC4}" type="datetimeFigureOut">
              <a:rPr lang="en-IN" smtClean="0"/>
              <a:t>14-04-2015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1021509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98DE-A6AC-4B86-B42A-13AB7178ADC4}" type="datetimeFigureOut">
              <a:rPr lang="en-IN" smtClean="0"/>
              <a:t>14-04-2015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8EB47-716A-49CA-BA82-9B5B331C9B6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002187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98DE-A6AC-4B86-B42A-13AB7178ADC4}" type="datetimeFigureOut">
              <a:rPr lang="en-IN" smtClean="0"/>
              <a:t>14-04-2015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563925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F798DE-A6AC-4B86-B42A-13AB7178ADC4}" type="datetimeFigureOut">
              <a:rPr lang="en-IN" smtClean="0"/>
              <a:t>14-04-2015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1085317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F798DE-A6AC-4B86-B42A-13AB7178ADC4}" type="datetimeFigureOut">
              <a:rPr lang="en-IN" smtClean="0"/>
              <a:t>14-04-2015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2269811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98DE-A6AC-4B86-B42A-13AB7178ADC4}" type="datetimeFigureOut">
              <a:rPr lang="en-IN" smtClean="0"/>
              <a:t>14-04-2015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4192867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98DE-A6AC-4B86-B42A-13AB7178ADC4}" type="datetimeFigureOut">
              <a:rPr lang="en-IN" smtClean="0"/>
              <a:t>14-04-2015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99428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98DE-A6AC-4B86-B42A-13AB7178ADC4}" type="datetimeFigureOut">
              <a:rPr lang="en-IN" smtClean="0"/>
              <a:t>14-04-2015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271131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98DE-A6AC-4B86-B42A-13AB7178ADC4}" type="datetimeFigureOut">
              <a:rPr lang="en-IN" smtClean="0"/>
              <a:t>14-04-2015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674608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798DE-A6AC-4B86-B42A-13AB7178ADC4}" type="datetimeFigureOut">
              <a:rPr lang="en-IN" smtClean="0"/>
              <a:t>14-04-2015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412508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798DE-A6AC-4B86-B42A-13AB7178ADC4}" type="datetimeFigureOut">
              <a:rPr lang="en-IN" smtClean="0"/>
              <a:t>14-04-2015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374720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BF798DE-A6AC-4B86-B42A-13AB7178ADC4}" type="datetimeFigureOut">
              <a:rPr lang="en-IN" smtClean="0"/>
              <a:t>14-04-2015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376176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F798DE-A6AC-4B86-B42A-13AB7178ADC4}" type="datetimeFigureOut">
              <a:rPr lang="en-IN" smtClean="0"/>
              <a:t>14-04-2015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6533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BF798DE-A6AC-4B86-B42A-13AB7178ADC4}" type="datetimeFigureOut">
              <a:rPr lang="en-IN" smtClean="0"/>
              <a:t>14-04-2015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1688322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98DE-A6AC-4B86-B42A-13AB7178ADC4}" type="datetimeFigureOut">
              <a:rPr lang="en-IN" smtClean="0"/>
              <a:t>14-04-2015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8EB47-716A-49CA-BA82-9B5B331C9B62}" type="slidenum">
              <a:rPr lang="en-IN" smtClean="0"/>
              <a:t>‹#›</a:t>
            </a:fld>
            <a:endParaRPr lang="en-IN"/>
          </a:p>
        </p:txBody>
      </p:sp>
    </p:spTree>
    <p:extLst>
      <p:ext uri="{BB962C8B-B14F-4D97-AF65-F5344CB8AC3E}">
        <p14:creationId xmlns:p14="http://schemas.microsoft.com/office/powerpoint/2010/main" val="2989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F798DE-A6AC-4B86-B42A-13AB7178ADC4}" type="datetimeFigureOut">
              <a:rPr lang="en-IN" smtClean="0"/>
              <a:t>14-04-2015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58EB47-716A-49CA-BA82-9B5B331C9B62}" type="slidenum">
              <a:rPr lang="en-IN" smtClean="0"/>
              <a:t>‹#›</a:t>
            </a:fld>
            <a:endParaRPr lang="en-IN"/>
          </a:p>
        </p:txBody>
      </p:sp>
    </p:spTree>
    <p:extLst>
      <p:ext uri="{BB962C8B-B14F-4D97-AF65-F5344CB8AC3E}">
        <p14:creationId xmlns:p14="http://schemas.microsoft.com/office/powerpoint/2010/main" val="86095501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085" y="597794"/>
            <a:ext cx="6868583" cy="1398432"/>
          </a:xfrm>
        </p:spPr>
        <p:txBody>
          <a:bodyPr/>
          <a:lstStyle/>
          <a:p>
            <a:pPr algn="ctr"/>
            <a:r>
              <a:rPr lang="en-IN" b="1" u="sng" dirty="0" smtClean="0"/>
              <a:t>VPN &amp; IPsec</a:t>
            </a:r>
            <a:endParaRPr lang="en-IN" b="1" u="sng" dirty="0"/>
          </a:p>
        </p:txBody>
      </p:sp>
      <p:sp>
        <p:nvSpPr>
          <p:cNvPr id="3" name="Subtitle 2"/>
          <p:cNvSpPr>
            <a:spLocks noGrp="1"/>
          </p:cNvSpPr>
          <p:nvPr>
            <p:ph type="subTitle" idx="1"/>
          </p:nvPr>
        </p:nvSpPr>
        <p:spPr>
          <a:xfrm>
            <a:off x="1154955" y="4777379"/>
            <a:ext cx="8825658" cy="1842361"/>
          </a:xfrm>
        </p:spPr>
        <p:txBody>
          <a:bodyPr/>
          <a:lstStyle/>
          <a:p>
            <a:pPr algn="ctr"/>
            <a:r>
              <a:rPr lang="en-IN" dirty="0"/>
              <a:t>Submitted by-</a:t>
            </a:r>
          </a:p>
          <a:p>
            <a:pPr algn="ctr"/>
            <a:r>
              <a:rPr lang="en-IN" dirty="0" smtClean="0"/>
              <a:t>Prabhakar </a:t>
            </a:r>
            <a:r>
              <a:rPr lang="en-IN" dirty="0"/>
              <a:t>d </a:t>
            </a:r>
            <a:r>
              <a:rPr lang="en-IN" dirty="0" err="1" smtClean="0"/>
              <a:t>damor</a:t>
            </a:r>
            <a:r>
              <a:rPr lang="en-IN" dirty="0" smtClean="0"/>
              <a:t> (2014 IS-16)</a:t>
            </a:r>
          </a:p>
          <a:p>
            <a:pPr algn="ctr"/>
            <a:r>
              <a:rPr lang="en-IN" dirty="0" err="1"/>
              <a:t>Prateek</a:t>
            </a:r>
            <a:r>
              <a:rPr lang="en-IN" dirty="0"/>
              <a:t> Agarwal </a:t>
            </a:r>
            <a:r>
              <a:rPr lang="en-IN" dirty="0" smtClean="0"/>
              <a:t>(2014 IS-18 )</a:t>
            </a:r>
          </a:p>
          <a:p>
            <a:pPr algn="ctr"/>
            <a:r>
              <a:rPr lang="en-IN" dirty="0" err="1" smtClean="0"/>
              <a:t>Vishwa</a:t>
            </a:r>
            <a:r>
              <a:rPr lang="en-IN" dirty="0" smtClean="0"/>
              <a:t> </a:t>
            </a:r>
            <a:r>
              <a:rPr lang="en-IN" dirty="0"/>
              <a:t>Vijay </a:t>
            </a:r>
            <a:r>
              <a:rPr lang="en-IN" dirty="0" err="1" smtClean="0"/>
              <a:t>Verma</a:t>
            </a:r>
            <a:r>
              <a:rPr lang="en-IN" dirty="0" smtClean="0"/>
              <a:t> (2014 IS-24)</a:t>
            </a:r>
            <a:endParaRPr lang="en-IN" dirty="0"/>
          </a:p>
          <a:p>
            <a:endParaRPr lang="en-IN" dirty="0" smtClean="0"/>
          </a:p>
          <a:p>
            <a:endParaRPr lang="en-IN" dirty="0"/>
          </a:p>
        </p:txBody>
      </p:sp>
      <p:sp>
        <p:nvSpPr>
          <p:cNvPr id="4" name="TextBox 3"/>
          <p:cNvSpPr txBox="1"/>
          <p:nvPr/>
        </p:nvSpPr>
        <p:spPr>
          <a:xfrm>
            <a:off x="3539618" y="413128"/>
            <a:ext cx="4623515" cy="369332"/>
          </a:xfrm>
          <a:prstGeom prst="rect">
            <a:avLst/>
          </a:prstGeom>
          <a:noFill/>
        </p:spPr>
        <p:txBody>
          <a:bodyPr wrap="square" rtlCol="0">
            <a:spAutoFit/>
          </a:bodyPr>
          <a:lstStyle/>
          <a:p>
            <a:pPr algn="ctr"/>
            <a:r>
              <a:rPr lang="en-IN" dirty="0" smtClean="0"/>
              <a:t>A presentation on</a:t>
            </a:r>
            <a:endParaRPr lang="en-IN" dirty="0"/>
          </a:p>
        </p:txBody>
      </p:sp>
      <p:sp>
        <p:nvSpPr>
          <p:cNvPr id="5" name="TextBox 4"/>
          <p:cNvSpPr txBox="1"/>
          <p:nvPr/>
        </p:nvSpPr>
        <p:spPr>
          <a:xfrm>
            <a:off x="3191632" y="2309584"/>
            <a:ext cx="4752304" cy="738664"/>
          </a:xfrm>
          <a:prstGeom prst="rect">
            <a:avLst/>
          </a:prstGeom>
          <a:noFill/>
        </p:spPr>
        <p:txBody>
          <a:bodyPr wrap="square" rtlCol="0">
            <a:spAutoFit/>
          </a:bodyPr>
          <a:lstStyle/>
          <a:p>
            <a:pPr algn="ctr"/>
            <a:r>
              <a:rPr lang="en-IN" dirty="0" smtClean="0"/>
              <a:t>Submitted to</a:t>
            </a:r>
          </a:p>
          <a:p>
            <a:pPr algn="ctr"/>
            <a:r>
              <a:rPr lang="en-IN" sz="2400" b="1" dirty="0" smtClean="0"/>
              <a:t>Mr. </a:t>
            </a:r>
            <a:r>
              <a:rPr lang="en-IN" sz="2400" b="1" dirty="0" err="1" smtClean="0"/>
              <a:t>Nirmal</a:t>
            </a:r>
            <a:r>
              <a:rPr lang="en-IN" sz="2400" b="1" dirty="0" smtClean="0"/>
              <a:t> Roberts</a:t>
            </a:r>
            <a:r>
              <a:rPr lang="en-IN" dirty="0" smtClean="0"/>
              <a:t> </a:t>
            </a:r>
          </a:p>
        </p:txBody>
      </p:sp>
    </p:spTree>
    <p:extLst>
      <p:ext uri="{BB962C8B-B14F-4D97-AF65-F5344CB8AC3E}">
        <p14:creationId xmlns:p14="http://schemas.microsoft.com/office/powerpoint/2010/main" val="1860595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dirty="0"/>
              <a:t>Virtual Private Networks and IPSEC</a:t>
            </a:r>
            <a:endParaRPr lang="en-AU" dirty="0"/>
          </a:p>
        </p:txBody>
      </p:sp>
      <p:sp>
        <p:nvSpPr>
          <p:cNvPr id="129027" name="Rectangle 3"/>
          <p:cNvSpPr>
            <a:spLocks noGrp="1" noChangeArrowheads="1"/>
          </p:cNvSpPr>
          <p:nvPr>
            <p:ph idx="1"/>
          </p:nvPr>
        </p:nvSpPr>
        <p:spPr>
          <a:xfrm>
            <a:off x="1981200" y="2133600"/>
            <a:ext cx="8229600" cy="3505200"/>
          </a:xfrm>
        </p:spPr>
        <p:txBody>
          <a:bodyPr/>
          <a:lstStyle/>
          <a:p>
            <a:pPr eaLnBrk="1" hangingPunct="1">
              <a:defRPr/>
            </a:pPr>
            <a:r>
              <a:rPr lang="en-AU" dirty="0" smtClean="0">
                <a:ea typeface="+mn-ea"/>
                <a:cs typeface="+mn-cs"/>
              </a:rPr>
              <a:t>IPSEC provides </a:t>
            </a:r>
            <a:r>
              <a:rPr lang="en-AU" dirty="0" smtClean="0">
                <a:solidFill>
                  <a:srgbClr val="FFFF00"/>
                </a:solidFill>
                <a:ea typeface="+mn-ea"/>
                <a:cs typeface="+mn-cs"/>
              </a:rPr>
              <a:t>three</a:t>
            </a:r>
            <a:r>
              <a:rPr lang="en-AU" dirty="0" smtClean="0">
                <a:ea typeface="+mn-ea"/>
                <a:cs typeface="+mn-cs"/>
              </a:rPr>
              <a:t> main facilities:</a:t>
            </a:r>
          </a:p>
          <a:p>
            <a:pPr lvl="1" eaLnBrk="1" hangingPunct="1">
              <a:defRPr/>
            </a:pPr>
            <a:r>
              <a:rPr lang="en-AU" dirty="0" smtClean="0">
                <a:solidFill>
                  <a:srgbClr val="FFFF00"/>
                </a:solidFill>
                <a:ea typeface="+mn-ea"/>
                <a:cs typeface="+mn-cs"/>
              </a:rPr>
              <a:t>an authentication-only function called the Authentication Header (AH)</a:t>
            </a:r>
          </a:p>
          <a:p>
            <a:pPr lvl="1" eaLnBrk="1" hangingPunct="1">
              <a:defRPr/>
            </a:pPr>
            <a:r>
              <a:rPr lang="en-AU" dirty="0" smtClean="0">
                <a:solidFill>
                  <a:srgbClr val="FFFF00"/>
                </a:solidFill>
                <a:ea typeface="+mn-ea"/>
                <a:cs typeface="+mn-cs"/>
              </a:rPr>
              <a:t>combined authentication/encryption function called Encapsulating Security Payload (ESP)</a:t>
            </a:r>
          </a:p>
          <a:p>
            <a:pPr lvl="1" eaLnBrk="1" hangingPunct="1">
              <a:defRPr/>
            </a:pPr>
            <a:r>
              <a:rPr lang="en-AU" dirty="0" smtClean="0">
                <a:solidFill>
                  <a:srgbClr val="FFFF00"/>
                </a:solidFill>
                <a:ea typeface="+mn-ea"/>
                <a:cs typeface="+mn-cs"/>
              </a:rPr>
              <a:t>key exchange functionality</a:t>
            </a:r>
          </a:p>
        </p:txBody>
      </p:sp>
      <p:pic>
        <p:nvPicPr>
          <p:cNvPr id="6" name="Picture 5"/>
          <p:cNvPicPr>
            <a:picLocks noChangeAspect="1"/>
          </p:cNvPicPr>
          <p:nvPr/>
        </p:nvPicPr>
        <p:blipFill>
          <a:blip r:embed="rId3"/>
          <a:stretch>
            <a:fillRect/>
          </a:stretch>
        </p:blipFill>
        <p:spPr>
          <a:xfrm rot="16200000">
            <a:off x="7835900" y="4356100"/>
            <a:ext cx="1778000" cy="2667000"/>
          </a:xfrm>
          <a:prstGeom prst="rect">
            <a:avLst/>
          </a:prstGeom>
        </p:spPr>
      </p:pic>
    </p:spTree>
    <p:extLst>
      <p:ext uri="{BB962C8B-B14F-4D97-AF65-F5344CB8AC3E}">
        <p14:creationId xmlns:p14="http://schemas.microsoft.com/office/powerpoint/2010/main" val="339357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Transport &amp; Tunnel Modes</a:t>
            </a:r>
            <a:endParaRPr lang="en-US" dirty="0"/>
          </a:p>
        </p:txBody>
      </p:sp>
      <p:sp>
        <p:nvSpPr>
          <p:cNvPr id="3" name="Content Placeholder 2"/>
          <p:cNvSpPr>
            <a:spLocks noGrp="1"/>
          </p:cNvSpPr>
          <p:nvPr>
            <p:ph idx="1"/>
          </p:nvPr>
        </p:nvSpPr>
        <p:spPr/>
        <p:txBody>
          <a:bodyPr/>
          <a:lstStyle/>
          <a:p>
            <a:pPr marL="342900" lvl="1" indent="-342900">
              <a:defRPr/>
            </a:pPr>
            <a:r>
              <a:rPr lang="en-AU" dirty="0" smtClean="0">
                <a:solidFill>
                  <a:srgbClr val="FFFF00"/>
                </a:solidFill>
              </a:rPr>
              <a:t>Encapsulating </a:t>
            </a:r>
            <a:r>
              <a:rPr lang="en-AU" dirty="0">
                <a:solidFill>
                  <a:srgbClr val="FFFF00"/>
                </a:solidFill>
              </a:rPr>
              <a:t>Security Payload (ESP</a:t>
            </a:r>
            <a:r>
              <a:rPr lang="en-AU" dirty="0" smtClean="0">
                <a:solidFill>
                  <a:srgbClr val="FFFF00"/>
                </a:solidFill>
              </a:rPr>
              <a:t>)</a:t>
            </a:r>
            <a:r>
              <a:rPr lang="en-US" dirty="0" smtClean="0"/>
              <a:t> supports two modes of use:</a:t>
            </a:r>
          </a:p>
          <a:p>
            <a:pPr lvl="1">
              <a:defRPr/>
            </a:pPr>
            <a:r>
              <a:rPr lang="en-US" dirty="0" smtClean="0"/>
              <a:t>Transport  </a:t>
            </a:r>
            <a:endParaRPr lang="en-US" dirty="0" smtClean="0"/>
          </a:p>
          <a:p>
            <a:pPr lvl="2">
              <a:defRPr/>
            </a:pPr>
            <a:r>
              <a:rPr lang="en-US" dirty="0" smtClean="0"/>
              <a:t>which provides protection </a:t>
            </a:r>
            <a:r>
              <a:rPr lang="en-US" dirty="0" smtClean="0">
                <a:solidFill>
                  <a:srgbClr val="FF0000"/>
                </a:solidFill>
              </a:rPr>
              <a:t>for upper-layer protocols</a:t>
            </a:r>
          </a:p>
          <a:p>
            <a:pPr lvl="2">
              <a:defRPr/>
            </a:pPr>
            <a:r>
              <a:rPr lang="en-US" dirty="0" smtClean="0">
                <a:solidFill>
                  <a:srgbClr val="FFFF00"/>
                </a:solidFill>
              </a:rPr>
              <a:t>typically used for end-to-end communication between two hosts</a:t>
            </a:r>
          </a:p>
          <a:p>
            <a:pPr lvl="1">
              <a:defRPr/>
            </a:pPr>
            <a:r>
              <a:rPr lang="en-US" dirty="0" smtClean="0"/>
              <a:t>Tunnel </a:t>
            </a:r>
          </a:p>
          <a:p>
            <a:pPr lvl="2">
              <a:defRPr/>
            </a:pPr>
            <a:r>
              <a:rPr lang="en-US" dirty="0" smtClean="0"/>
              <a:t>which provides protection </a:t>
            </a:r>
            <a:r>
              <a:rPr lang="en-US" dirty="0" smtClean="0">
                <a:solidFill>
                  <a:srgbClr val="FF0000"/>
                </a:solidFill>
              </a:rPr>
              <a:t>to the </a:t>
            </a:r>
            <a:r>
              <a:rPr lang="en-US" u="sng" dirty="0" smtClean="0">
                <a:solidFill>
                  <a:srgbClr val="FF0000"/>
                </a:solidFill>
              </a:rPr>
              <a:t>entire</a:t>
            </a:r>
            <a:r>
              <a:rPr lang="en-US" dirty="0" smtClean="0">
                <a:solidFill>
                  <a:srgbClr val="FF0000"/>
                </a:solidFill>
              </a:rPr>
              <a:t> IP packet</a:t>
            </a:r>
          </a:p>
          <a:p>
            <a:pPr lvl="2">
              <a:defRPr/>
            </a:pPr>
            <a:r>
              <a:rPr lang="en-US" dirty="0" smtClean="0"/>
              <a:t>used when at least one of the two ends is a security gateway</a:t>
            </a:r>
            <a:endParaRPr lang="en-US" dirty="0"/>
          </a:p>
        </p:txBody>
      </p:sp>
    </p:spTree>
    <p:extLst>
      <p:ext uri="{BB962C8B-B14F-4D97-AF65-F5344CB8AC3E}">
        <p14:creationId xmlns:p14="http://schemas.microsoft.com/office/powerpoint/2010/main" val="24352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ESP Encryption and Authentication</a:t>
            </a:r>
            <a:endParaRPr lang="en-US" dirty="0"/>
          </a:p>
        </p:txBody>
      </p:sp>
      <p:pic>
        <p:nvPicPr>
          <p:cNvPr id="7172" name="Picture 3" descr="Figure 24.1_ESP Transport-Tunnel.png"/>
          <p:cNvPicPr>
            <a:picLocks noChangeAspect="1"/>
          </p:cNvPicPr>
          <p:nvPr/>
        </p:nvPicPr>
        <p:blipFill>
          <a:blip r:embed="rId3"/>
          <a:srcRect/>
          <a:stretch>
            <a:fillRect/>
          </a:stretch>
        </p:blipFill>
        <p:spPr bwMode="auto">
          <a:xfrm>
            <a:off x="2590800" y="1676400"/>
            <a:ext cx="6858000" cy="5181600"/>
          </a:xfrm>
          <a:prstGeom prst="rect">
            <a:avLst/>
          </a:prstGeom>
          <a:noFill/>
          <a:ln w="9525">
            <a:noFill/>
            <a:miter lim="800000"/>
            <a:headEnd/>
            <a:tailEnd/>
          </a:ln>
        </p:spPr>
      </p:pic>
    </p:spTree>
    <p:extLst>
      <p:ext uri="{BB962C8B-B14F-4D97-AF65-F5344CB8AC3E}">
        <p14:creationId xmlns:p14="http://schemas.microsoft.com/office/powerpoint/2010/main" val="791146252"/>
      </p:ext>
    </p:extLst>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of Tunnel Mode</a:t>
            </a:r>
            <a:endParaRPr lang="en-US" dirty="0"/>
          </a:p>
        </p:txBody>
      </p:sp>
      <p:pic>
        <p:nvPicPr>
          <p:cNvPr id="8195" name="Picture 2" descr="C:\Users\klm\AppData\Local\Microsoft\Windows\Temporary Internet Files\Content.IE5\ZFIFC2SS\MP900399980[1].jpg"/>
          <p:cNvPicPr>
            <a:picLocks noChangeAspect="1" noChangeArrowheads="1"/>
          </p:cNvPicPr>
          <p:nvPr/>
        </p:nvPicPr>
        <p:blipFill>
          <a:blip r:embed="rId3"/>
          <a:srcRect/>
          <a:stretch>
            <a:fillRect/>
          </a:stretch>
        </p:blipFill>
        <p:spPr bwMode="auto">
          <a:xfrm>
            <a:off x="2133601" y="3124201"/>
            <a:ext cx="1254125" cy="1323975"/>
          </a:xfrm>
          <a:prstGeom prst="rect">
            <a:avLst/>
          </a:prstGeom>
          <a:noFill/>
          <a:ln w="9525">
            <a:noFill/>
            <a:miter lim="800000"/>
            <a:headEnd/>
            <a:tailEnd/>
          </a:ln>
        </p:spPr>
      </p:pic>
      <p:pic>
        <p:nvPicPr>
          <p:cNvPr id="8196" name="Picture 2" descr="C:\Users\klm\AppData\Local\Microsoft\Windows\Temporary Internet Files\Content.IE5\ZFIFC2SS\MP900399980[1].jpg"/>
          <p:cNvPicPr>
            <a:picLocks noChangeAspect="1" noChangeArrowheads="1"/>
          </p:cNvPicPr>
          <p:nvPr/>
        </p:nvPicPr>
        <p:blipFill>
          <a:blip r:embed="rId3"/>
          <a:srcRect/>
          <a:stretch>
            <a:fillRect/>
          </a:stretch>
        </p:blipFill>
        <p:spPr bwMode="auto">
          <a:xfrm>
            <a:off x="9220201" y="3124201"/>
            <a:ext cx="1254125" cy="1323975"/>
          </a:xfrm>
          <a:prstGeom prst="rect">
            <a:avLst/>
          </a:prstGeom>
          <a:noFill/>
          <a:ln w="9525">
            <a:noFill/>
            <a:miter lim="800000"/>
            <a:headEnd/>
            <a:tailEnd/>
          </a:ln>
        </p:spPr>
      </p:pic>
      <p:sp>
        <p:nvSpPr>
          <p:cNvPr id="8197" name="TextBox 5"/>
          <p:cNvSpPr txBox="1">
            <a:spLocks noChangeArrowheads="1"/>
          </p:cNvSpPr>
          <p:nvPr/>
        </p:nvSpPr>
        <p:spPr bwMode="auto">
          <a:xfrm>
            <a:off x="2209800" y="4648201"/>
            <a:ext cx="1049338" cy="461963"/>
          </a:xfrm>
          <a:prstGeom prst="rect">
            <a:avLst/>
          </a:prstGeom>
          <a:noFill/>
          <a:ln w="9525">
            <a:noFill/>
            <a:miter lim="800000"/>
            <a:headEnd/>
            <a:tailEnd/>
          </a:ln>
        </p:spPr>
        <p:txBody>
          <a:bodyPr wrap="none">
            <a:prstTxWarp prst="textNoShape">
              <a:avLst/>
            </a:prstTxWarp>
            <a:spAutoFit/>
          </a:bodyPr>
          <a:lstStyle/>
          <a:p>
            <a:pPr eaLnBrk="0" fontAlgn="base" hangingPunct="0">
              <a:spcBef>
                <a:spcPct val="0"/>
              </a:spcBef>
              <a:spcAft>
                <a:spcPct val="0"/>
              </a:spcAft>
            </a:pPr>
            <a:r>
              <a:rPr lang="en-US" sz="2400" dirty="0">
                <a:solidFill>
                  <a:srgbClr val="FFFFFF"/>
                </a:solidFill>
                <a:latin typeface="Times New Roman" pitchFamily="-110" charset="0"/>
                <a:ea typeface="ＭＳ Ｐゴシック" pitchFamily="-110" charset="-128"/>
              </a:rPr>
              <a:t>Host A</a:t>
            </a:r>
          </a:p>
        </p:txBody>
      </p:sp>
      <p:sp>
        <p:nvSpPr>
          <p:cNvPr id="8198" name="TextBox 6"/>
          <p:cNvSpPr txBox="1">
            <a:spLocks noChangeArrowheads="1"/>
          </p:cNvSpPr>
          <p:nvPr/>
        </p:nvSpPr>
        <p:spPr bwMode="auto">
          <a:xfrm>
            <a:off x="9296400" y="4495801"/>
            <a:ext cx="1049338" cy="461963"/>
          </a:xfrm>
          <a:prstGeom prst="rect">
            <a:avLst/>
          </a:prstGeom>
          <a:noFill/>
          <a:ln w="9525">
            <a:noFill/>
            <a:miter lim="800000"/>
            <a:headEnd/>
            <a:tailEnd/>
          </a:ln>
        </p:spPr>
        <p:txBody>
          <a:bodyPr wrap="none">
            <a:prstTxWarp prst="textNoShape">
              <a:avLst/>
            </a:prstTxWarp>
            <a:spAutoFit/>
          </a:bodyPr>
          <a:lstStyle/>
          <a:p>
            <a:pPr eaLnBrk="0" fontAlgn="base" hangingPunct="0">
              <a:spcBef>
                <a:spcPct val="0"/>
              </a:spcBef>
              <a:spcAft>
                <a:spcPct val="0"/>
              </a:spcAft>
            </a:pPr>
            <a:r>
              <a:rPr lang="en-US" sz="2400" dirty="0">
                <a:solidFill>
                  <a:srgbClr val="FFFFFF"/>
                </a:solidFill>
                <a:latin typeface="Times New Roman" pitchFamily="-110" charset="0"/>
                <a:ea typeface="ＭＳ Ｐゴシック" pitchFamily="-110" charset="-128"/>
              </a:rPr>
              <a:t>Host B</a:t>
            </a:r>
          </a:p>
        </p:txBody>
      </p:sp>
      <p:pic>
        <p:nvPicPr>
          <p:cNvPr id="8199" name="Picture 3" descr="C:\Users\klm\AppData\Local\Microsoft\Windows\Temporary Internet Files\Content.IE5\WOS1Y0R2\MC900431622[1].png"/>
          <p:cNvPicPr>
            <a:picLocks noChangeAspect="1" noChangeArrowheads="1"/>
          </p:cNvPicPr>
          <p:nvPr/>
        </p:nvPicPr>
        <p:blipFill>
          <a:blip r:embed="rId4"/>
          <a:srcRect/>
          <a:stretch>
            <a:fillRect/>
          </a:stretch>
        </p:blipFill>
        <p:spPr bwMode="auto">
          <a:xfrm>
            <a:off x="4648200" y="3276600"/>
            <a:ext cx="1162050" cy="1162050"/>
          </a:xfrm>
          <a:prstGeom prst="rect">
            <a:avLst/>
          </a:prstGeom>
          <a:noFill/>
          <a:ln w="9525">
            <a:noFill/>
            <a:miter lim="800000"/>
            <a:headEnd/>
            <a:tailEnd/>
          </a:ln>
        </p:spPr>
      </p:pic>
      <p:pic>
        <p:nvPicPr>
          <p:cNvPr id="8200" name="Picture 3" descr="C:\Users\klm\AppData\Local\Microsoft\Windows\Temporary Internet Files\Content.IE5\WOS1Y0R2\MC900431622[1].png"/>
          <p:cNvPicPr>
            <a:picLocks noChangeAspect="1" noChangeArrowheads="1"/>
          </p:cNvPicPr>
          <p:nvPr/>
        </p:nvPicPr>
        <p:blipFill>
          <a:blip r:embed="rId4"/>
          <a:srcRect/>
          <a:stretch>
            <a:fillRect/>
          </a:stretch>
        </p:blipFill>
        <p:spPr bwMode="auto">
          <a:xfrm>
            <a:off x="7086600" y="3276600"/>
            <a:ext cx="1162050" cy="1162050"/>
          </a:xfrm>
          <a:prstGeom prst="rect">
            <a:avLst/>
          </a:prstGeom>
          <a:noFill/>
          <a:ln w="9525">
            <a:noFill/>
            <a:miter lim="800000"/>
            <a:headEnd/>
            <a:tailEnd/>
          </a:ln>
        </p:spPr>
      </p:pic>
      <p:sp>
        <p:nvSpPr>
          <p:cNvPr id="8201" name="TextBox 9"/>
          <p:cNvSpPr txBox="1">
            <a:spLocks noChangeArrowheads="1"/>
          </p:cNvSpPr>
          <p:nvPr/>
        </p:nvSpPr>
        <p:spPr bwMode="auto">
          <a:xfrm>
            <a:off x="4495800" y="4724400"/>
            <a:ext cx="1600200" cy="1200150"/>
          </a:xfrm>
          <a:prstGeom prst="rect">
            <a:avLst/>
          </a:prstGeom>
          <a:noFill/>
          <a:ln w="9525">
            <a:noFill/>
            <a:miter lim="800000"/>
            <a:headEnd/>
            <a:tailEnd/>
          </a:ln>
        </p:spPr>
        <p:txBody>
          <a:bodyPr>
            <a:prstTxWarp prst="textNoShape">
              <a:avLst/>
            </a:prstTxWarp>
            <a:spAutoFit/>
          </a:bodyPr>
          <a:lstStyle/>
          <a:p>
            <a:pPr eaLnBrk="0" fontAlgn="base" hangingPunct="0">
              <a:spcBef>
                <a:spcPct val="0"/>
              </a:spcBef>
              <a:spcAft>
                <a:spcPct val="0"/>
              </a:spcAft>
            </a:pPr>
            <a:r>
              <a:rPr lang="en-US" sz="2400" dirty="0">
                <a:solidFill>
                  <a:srgbClr val="FFFFFF"/>
                </a:solidFill>
                <a:latin typeface="Times New Roman" pitchFamily="-110" charset="0"/>
                <a:ea typeface="ＭＳ Ｐゴシック" pitchFamily="-110" charset="-128"/>
              </a:rPr>
              <a:t>IPSEC Processing Needed?</a:t>
            </a:r>
          </a:p>
        </p:txBody>
      </p:sp>
      <p:cxnSp>
        <p:nvCxnSpPr>
          <p:cNvPr id="8202" name="Straight Arrow Connector 11"/>
          <p:cNvCxnSpPr>
            <a:cxnSpLocks noChangeShapeType="1"/>
          </p:cNvCxnSpPr>
          <p:nvPr/>
        </p:nvCxnSpPr>
        <p:spPr bwMode="auto">
          <a:xfrm>
            <a:off x="3657600" y="3962400"/>
            <a:ext cx="838200" cy="1588"/>
          </a:xfrm>
          <a:prstGeom prst="straightConnector1">
            <a:avLst/>
          </a:prstGeom>
          <a:noFill/>
          <a:ln w="9525">
            <a:solidFill>
              <a:schemeClr val="tx1"/>
            </a:solidFill>
            <a:round/>
            <a:headEnd/>
            <a:tailEnd type="arrow" w="med" len="med"/>
          </a:ln>
        </p:spPr>
      </p:cxnSp>
      <p:cxnSp>
        <p:nvCxnSpPr>
          <p:cNvPr id="8203" name="Straight Arrow Connector 12"/>
          <p:cNvCxnSpPr>
            <a:cxnSpLocks noChangeShapeType="1"/>
          </p:cNvCxnSpPr>
          <p:nvPr/>
        </p:nvCxnSpPr>
        <p:spPr bwMode="auto">
          <a:xfrm>
            <a:off x="6019800" y="4038600"/>
            <a:ext cx="838200" cy="1588"/>
          </a:xfrm>
          <a:prstGeom prst="straightConnector1">
            <a:avLst/>
          </a:prstGeom>
          <a:noFill/>
          <a:ln w="9525">
            <a:solidFill>
              <a:schemeClr val="tx1"/>
            </a:solidFill>
            <a:round/>
            <a:headEnd/>
            <a:tailEnd type="arrow" w="med" len="med"/>
          </a:ln>
        </p:spPr>
      </p:cxnSp>
      <p:cxnSp>
        <p:nvCxnSpPr>
          <p:cNvPr id="8204" name="Straight Arrow Connector 13"/>
          <p:cNvCxnSpPr>
            <a:cxnSpLocks noChangeShapeType="1"/>
          </p:cNvCxnSpPr>
          <p:nvPr/>
        </p:nvCxnSpPr>
        <p:spPr bwMode="auto">
          <a:xfrm>
            <a:off x="8229600" y="4038600"/>
            <a:ext cx="838200" cy="1588"/>
          </a:xfrm>
          <a:prstGeom prst="straightConnector1">
            <a:avLst/>
          </a:prstGeom>
          <a:noFill/>
          <a:ln w="9525">
            <a:solidFill>
              <a:schemeClr val="tx1"/>
            </a:solidFill>
            <a:round/>
            <a:headEnd/>
            <a:tailEnd type="arrow" w="med" len="med"/>
          </a:ln>
        </p:spPr>
      </p:cxnSp>
      <p:sp>
        <p:nvSpPr>
          <p:cNvPr id="8205" name="TextBox 14"/>
          <p:cNvSpPr txBox="1">
            <a:spLocks noChangeArrowheads="1"/>
          </p:cNvSpPr>
          <p:nvPr/>
        </p:nvSpPr>
        <p:spPr bwMode="auto">
          <a:xfrm>
            <a:off x="7086601" y="4724400"/>
            <a:ext cx="1431925" cy="1200150"/>
          </a:xfrm>
          <a:prstGeom prst="rect">
            <a:avLst/>
          </a:prstGeom>
          <a:noFill/>
          <a:ln w="9525">
            <a:noFill/>
            <a:miter lim="800000"/>
            <a:headEnd/>
            <a:tailEnd/>
          </a:ln>
        </p:spPr>
        <p:txBody>
          <a:bodyPr wrap="none">
            <a:prstTxWarp prst="textNoShape">
              <a:avLst/>
            </a:prstTxWarp>
            <a:spAutoFit/>
          </a:bodyPr>
          <a:lstStyle/>
          <a:p>
            <a:pPr eaLnBrk="0" fontAlgn="base" hangingPunct="0">
              <a:spcBef>
                <a:spcPct val="0"/>
              </a:spcBef>
              <a:spcAft>
                <a:spcPct val="0"/>
              </a:spcAft>
            </a:pPr>
            <a:r>
              <a:rPr lang="en-US" sz="2400" dirty="0">
                <a:solidFill>
                  <a:srgbClr val="FFFFFF"/>
                </a:solidFill>
                <a:latin typeface="Times New Roman" pitchFamily="-110" charset="0"/>
                <a:ea typeface="ＭＳ Ｐゴシック" pitchFamily="-110" charset="-128"/>
              </a:rPr>
              <a:t>Outer IP</a:t>
            </a:r>
          </a:p>
          <a:p>
            <a:pPr eaLnBrk="0" fontAlgn="base" hangingPunct="0">
              <a:spcBef>
                <a:spcPct val="0"/>
              </a:spcBef>
              <a:spcAft>
                <a:spcPct val="0"/>
              </a:spcAft>
            </a:pPr>
            <a:r>
              <a:rPr lang="en-US" sz="2400" dirty="0">
                <a:solidFill>
                  <a:srgbClr val="FFFFFF"/>
                </a:solidFill>
                <a:latin typeface="Times New Roman" pitchFamily="-110" charset="0"/>
                <a:ea typeface="ＭＳ Ｐゴシック" pitchFamily="-110" charset="-128"/>
              </a:rPr>
              <a:t>Header is </a:t>
            </a:r>
          </a:p>
          <a:p>
            <a:pPr eaLnBrk="0" fontAlgn="base" hangingPunct="0">
              <a:spcBef>
                <a:spcPct val="0"/>
              </a:spcBef>
              <a:spcAft>
                <a:spcPct val="0"/>
              </a:spcAft>
            </a:pPr>
            <a:r>
              <a:rPr lang="en-US" sz="2400" dirty="0">
                <a:solidFill>
                  <a:srgbClr val="FFFFFF"/>
                </a:solidFill>
                <a:latin typeface="Times New Roman" pitchFamily="-110" charset="0"/>
                <a:ea typeface="ＭＳ Ｐゴシック" pitchFamily="-110" charset="-128"/>
              </a:rPr>
              <a:t>Stripped</a:t>
            </a:r>
          </a:p>
        </p:txBody>
      </p:sp>
    </p:spTree>
    <p:extLst>
      <p:ext uri="{BB962C8B-B14F-4D97-AF65-F5344CB8AC3E}">
        <p14:creationId xmlns:p14="http://schemas.microsoft.com/office/powerpoint/2010/main" val="504105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Key Management</a:t>
            </a:r>
            <a:endParaRPr lang="en-US" dirty="0"/>
          </a:p>
        </p:txBody>
      </p:sp>
      <p:sp>
        <p:nvSpPr>
          <p:cNvPr id="3" name="Content Placeholder 2"/>
          <p:cNvSpPr>
            <a:spLocks noGrp="1"/>
          </p:cNvSpPr>
          <p:nvPr>
            <p:ph idx="1"/>
          </p:nvPr>
        </p:nvSpPr>
        <p:spPr>
          <a:xfrm>
            <a:off x="1981200" y="1676400"/>
            <a:ext cx="8229600" cy="5181600"/>
          </a:xfrm>
        </p:spPr>
        <p:txBody>
          <a:bodyPr/>
          <a:lstStyle/>
          <a:p>
            <a:pPr>
              <a:defRPr/>
            </a:pPr>
            <a:r>
              <a:rPr lang="en-US" dirty="0" smtClean="0"/>
              <a:t>IPSEC key management involves the determination and distribution of secret keys.</a:t>
            </a:r>
          </a:p>
        </p:txBody>
      </p:sp>
      <p:graphicFrame>
        <p:nvGraphicFramePr>
          <p:cNvPr id="4" name="Diagram 3"/>
          <p:cNvGraphicFramePr/>
          <p:nvPr>
            <p:extLst/>
          </p:nvPr>
        </p:nvGraphicFramePr>
        <p:xfrm>
          <a:off x="2514600" y="3048000"/>
          <a:ext cx="72390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7028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IPSEC and VPNs</a:t>
            </a:r>
            <a:endParaRPr lang="en-US" dirty="0"/>
          </a:p>
        </p:txBody>
      </p:sp>
      <p:sp>
        <p:nvSpPr>
          <p:cNvPr id="3" name="Content Placeholder 2"/>
          <p:cNvSpPr>
            <a:spLocks noGrp="1"/>
          </p:cNvSpPr>
          <p:nvPr>
            <p:ph idx="1"/>
          </p:nvPr>
        </p:nvSpPr>
        <p:spPr/>
        <p:txBody>
          <a:bodyPr/>
          <a:lstStyle/>
          <a:p>
            <a:pPr>
              <a:defRPr/>
            </a:pPr>
            <a:r>
              <a:rPr lang="en-US" dirty="0" smtClean="0"/>
              <a:t>there is a driving need for users and organizations to be able to:</a:t>
            </a:r>
          </a:p>
          <a:p>
            <a:pPr lvl="1">
              <a:defRPr/>
            </a:pPr>
            <a:r>
              <a:rPr lang="en-US" dirty="0" smtClean="0"/>
              <a:t>secure their networks</a:t>
            </a:r>
          </a:p>
          <a:p>
            <a:pPr lvl="1">
              <a:defRPr/>
            </a:pPr>
            <a:r>
              <a:rPr lang="en-US" dirty="0" smtClean="0"/>
              <a:t>receive traffic over the internet  while still meeting the need to secure the network</a:t>
            </a:r>
          </a:p>
        </p:txBody>
      </p:sp>
      <p:pic>
        <p:nvPicPr>
          <p:cNvPr id="5" name="Picture 4"/>
          <p:cNvPicPr>
            <a:picLocks noChangeAspect="1"/>
          </p:cNvPicPr>
          <p:nvPr/>
        </p:nvPicPr>
        <p:blipFill>
          <a:blip r:embed="rId3"/>
          <a:stretch>
            <a:fillRect/>
          </a:stretch>
        </p:blipFill>
        <p:spPr>
          <a:xfrm>
            <a:off x="7924800" y="3886200"/>
            <a:ext cx="2743200" cy="2704012"/>
          </a:xfrm>
          <a:prstGeom prst="rect">
            <a:avLst/>
          </a:prstGeom>
        </p:spPr>
      </p:pic>
      <p:pic>
        <p:nvPicPr>
          <p:cNvPr id="6" name="Picture 5"/>
          <p:cNvPicPr>
            <a:picLocks noChangeAspect="1"/>
          </p:cNvPicPr>
          <p:nvPr/>
        </p:nvPicPr>
        <p:blipFill>
          <a:blip r:embed="rId4"/>
          <a:stretch>
            <a:fillRect/>
          </a:stretch>
        </p:blipFill>
        <p:spPr>
          <a:xfrm rot="19924758">
            <a:off x="9180183" y="4587107"/>
            <a:ext cx="1147611" cy="1738394"/>
          </a:xfrm>
          <a:prstGeom prst="rect">
            <a:avLst/>
          </a:prstGeom>
        </p:spPr>
      </p:pic>
    </p:spTree>
    <p:extLst>
      <p:ext uri="{BB962C8B-B14F-4D97-AF65-F5344CB8AC3E}">
        <p14:creationId xmlns:p14="http://schemas.microsoft.com/office/powerpoint/2010/main" val="220100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25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and VPNs</a:t>
            </a:r>
            <a:endParaRPr lang="en-US" dirty="0"/>
          </a:p>
        </p:txBody>
      </p:sp>
      <p:graphicFrame>
        <p:nvGraphicFramePr>
          <p:cNvPr id="4" name="Content Placeholder 3"/>
          <p:cNvGraphicFramePr>
            <a:graphicFrameLocks noGrp="1"/>
          </p:cNvGraphicFramePr>
          <p:nvPr>
            <p:ph idx="1"/>
            <p:extLst/>
          </p:nvPr>
        </p:nvGraphicFramePr>
        <p:xfrm>
          <a:off x="1981200" y="1524000"/>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78327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TotalTime>
  <Words>705</Words>
  <Application>Microsoft Office PowerPoint</Application>
  <PresentationFormat>Widescreen</PresentationFormat>
  <Paragraphs>76</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MS PGothic</vt:lpstr>
      <vt:lpstr>Arial</vt:lpstr>
      <vt:lpstr>Calibri</vt:lpstr>
      <vt:lpstr>Century Gothic</vt:lpstr>
      <vt:lpstr>Times New Roman</vt:lpstr>
      <vt:lpstr>Wingdings 3</vt:lpstr>
      <vt:lpstr>Ion</vt:lpstr>
      <vt:lpstr>VPN &amp; IPsec</vt:lpstr>
      <vt:lpstr>Virtual Private Networks and IPSEC</vt:lpstr>
      <vt:lpstr>Transport &amp; Tunnel Modes</vt:lpstr>
      <vt:lpstr>ESP Encryption and Authentication</vt:lpstr>
      <vt:lpstr>Example of Tunnel Mode</vt:lpstr>
      <vt:lpstr>Key Management</vt:lpstr>
      <vt:lpstr>IPSEC and VPNs</vt:lpstr>
      <vt:lpstr>Ipsec and VPNs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VPN &amp; IPsec</dc:title>
  <dc:creator>Prabhakar</dc:creator>
  <cp:lastModifiedBy>Prabhakar</cp:lastModifiedBy>
  <cp:revision>4</cp:revision>
  <dcterms:created xsi:type="dcterms:W3CDTF">2015-04-14T14:47:17Z</dcterms:created>
  <dcterms:modified xsi:type="dcterms:W3CDTF">2015-04-14T15:15:26Z</dcterms:modified>
</cp:coreProperties>
</file>