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roxima Nova"/>
      <p:regular r:id="rId24"/>
      <p:bold r:id="rId25"/>
      <p:italic r:id="rId26"/>
      <p:boldItalic r:id="rId27"/>
    </p:embeddedFon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Roboto-regular.fntdata"/><Relationship Id="rId27"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7a0453f510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a0453f510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7a0453f510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a0453f510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7a0453f510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a0453f510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7a0453f510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a0453f510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7a0453f510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a0453f510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a0453f510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a0453f510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7a0453f510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a0453f510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7a0453f510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a0453f510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a0453f510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a0453f510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7a0453f510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a0453f510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7a0453f510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a0453f510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7a0453f510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a0453f510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7a0453f510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a0453f510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7a0453f510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a0453f510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a0453f510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a0453f510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a0453f510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a0453f510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7a0453f510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a0453f510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7.jpg"/><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jpg"/><Relationship Id="rId4"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11708" y="4608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Retrieval of Images using Data Mining Techniques</a:t>
            </a:r>
            <a:endParaRPr/>
          </a:p>
        </p:txBody>
      </p:sp>
      <p:sp>
        <p:nvSpPr>
          <p:cNvPr id="60" name="Google Shape;60;p13"/>
          <p:cNvSpPr txBox="1"/>
          <p:nvPr>
            <p:ph idx="1" type="subTitle"/>
          </p:nvPr>
        </p:nvSpPr>
        <p:spPr>
          <a:xfrm>
            <a:off x="311700" y="3086100"/>
            <a:ext cx="8520600" cy="136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a:t>
            </a:r>
            <a:endParaRPr/>
          </a:p>
          <a:p>
            <a:pPr indent="0" lvl="0" marL="0" rtl="0" algn="l">
              <a:spcBef>
                <a:spcPts val="0"/>
              </a:spcBef>
              <a:spcAft>
                <a:spcPts val="0"/>
              </a:spcAft>
              <a:buNone/>
            </a:pPr>
            <a:r>
              <a:rPr lang="en"/>
              <a:t>Pratiksha Samal (B118039)</a:t>
            </a:r>
            <a:endParaRPr/>
          </a:p>
          <a:p>
            <a:pPr indent="0" lvl="0" marL="0" rtl="0" algn="l">
              <a:spcBef>
                <a:spcPts val="0"/>
              </a:spcBef>
              <a:spcAft>
                <a:spcPts val="0"/>
              </a:spcAft>
              <a:buNone/>
            </a:pPr>
            <a:r>
              <a:rPr lang="en"/>
              <a:t>Priyabrat Mahapatro (B118043)</a:t>
            </a:r>
            <a:endParaRPr/>
          </a:p>
        </p:txBody>
      </p:sp>
      <p:sp>
        <p:nvSpPr>
          <p:cNvPr id="61" name="Google Shape;61;p13"/>
          <p:cNvSpPr txBox="1"/>
          <p:nvPr/>
        </p:nvSpPr>
        <p:spPr>
          <a:xfrm>
            <a:off x="6087750" y="3513600"/>
            <a:ext cx="4422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FFFFFF"/>
                </a:solidFill>
                <a:latin typeface="Proxima Nova"/>
                <a:ea typeface="Proxima Nova"/>
                <a:cs typeface="Proxima Nova"/>
                <a:sym typeface="Proxima Nova"/>
              </a:rPr>
              <a:t>GROUP -23</a:t>
            </a:r>
            <a:endParaRPr sz="2100">
              <a:solidFill>
                <a:srgbClr val="FFFFFF"/>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40">
                <a:solidFill>
                  <a:srgbClr val="000000"/>
                </a:solidFill>
                <a:highlight>
                  <a:srgbClr val="FFFFFF"/>
                </a:highlight>
                <a:latin typeface="Arial"/>
                <a:ea typeface="Arial"/>
                <a:cs typeface="Arial"/>
                <a:sym typeface="Arial"/>
              </a:rPr>
              <a:t>Scale Invariant Feature Transform (SIFT)</a:t>
            </a:r>
            <a:endParaRPr sz="1820"/>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595858"/>
                </a:solidFill>
                <a:highlight>
                  <a:srgbClr val="FFFFFF"/>
                </a:highlight>
                <a:latin typeface="Roboto"/>
                <a:ea typeface="Roboto"/>
                <a:cs typeface="Roboto"/>
                <a:sym typeface="Roboto"/>
              </a:rPr>
              <a:t>SIFT helps locate the local features in an image, commonly known as the ‘</a:t>
            </a:r>
            <a:r>
              <a:rPr i="1" lang="en" sz="1700">
                <a:solidFill>
                  <a:srgbClr val="595858"/>
                </a:solidFill>
                <a:highlight>
                  <a:srgbClr val="FFFFFF"/>
                </a:highlight>
                <a:latin typeface="Roboto"/>
                <a:ea typeface="Roboto"/>
                <a:cs typeface="Roboto"/>
                <a:sym typeface="Roboto"/>
              </a:rPr>
              <a:t>keypoints</a:t>
            </a:r>
            <a:r>
              <a:rPr lang="en" sz="1700">
                <a:solidFill>
                  <a:srgbClr val="595858"/>
                </a:solidFill>
                <a:highlight>
                  <a:srgbClr val="FFFFFF"/>
                </a:highlight>
                <a:latin typeface="Roboto"/>
                <a:ea typeface="Roboto"/>
                <a:cs typeface="Roboto"/>
                <a:sym typeface="Roboto"/>
              </a:rPr>
              <a:t>‘ of the image. These keypoints are scale &amp; rotation invariant that can be used for various computer vision applications, like image matching, object detection, scene detection, etc.</a:t>
            </a:r>
            <a:endParaRPr sz="1700">
              <a:solidFill>
                <a:srgbClr val="595858"/>
              </a:solidFill>
              <a:highlight>
                <a:srgbClr val="FFFFFF"/>
              </a:highlight>
              <a:latin typeface="Roboto"/>
              <a:ea typeface="Roboto"/>
              <a:cs typeface="Roboto"/>
              <a:sym typeface="Roboto"/>
            </a:endParaRPr>
          </a:p>
          <a:p>
            <a:pPr indent="0" lvl="0" marL="0" rtl="0" algn="l">
              <a:spcBef>
                <a:spcPts val="1600"/>
              </a:spcBef>
              <a:spcAft>
                <a:spcPts val="0"/>
              </a:spcAft>
              <a:buNone/>
            </a:pPr>
            <a:r>
              <a:rPr lang="en" sz="1700">
                <a:solidFill>
                  <a:srgbClr val="595858"/>
                </a:solidFill>
                <a:highlight>
                  <a:srgbClr val="FFFFFF"/>
                </a:highlight>
                <a:latin typeface="Roboto"/>
                <a:ea typeface="Roboto"/>
                <a:cs typeface="Roboto"/>
                <a:sym typeface="Roboto"/>
              </a:rPr>
              <a:t>We can also use the keypoints generated using SIFT as features for the image during model training. </a:t>
            </a:r>
            <a:r>
              <a:rPr b="1" lang="en" sz="1700">
                <a:solidFill>
                  <a:srgbClr val="333333"/>
                </a:solidFill>
                <a:highlight>
                  <a:srgbClr val="FFFFFF"/>
                </a:highlight>
                <a:latin typeface="Roboto"/>
                <a:ea typeface="Roboto"/>
                <a:cs typeface="Roboto"/>
                <a:sym typeface="Roboto"/>
              </a:rPr>
              <a:t>The major advantage of SIFT features, over edge features or hog features, is that they are not affected by the size or orientation of the image.</a:t>
            </a:r>
            <a:endParaRPr b="1" sz="1700">
              <a:solidFill>
                <a:srgbClr val="333333"/>
              </a:solidFill>
              <a:highlight>
                <a:srgbClr val="FFFFFF"/>
              </a:highlight>
              <a:latin typeface="Roboto"/>
              <a:ea typeface="Roboto"/>
              <a:cs typeface="Roboto"/>
              <a:sym typeface="Roboto"/>
            </a:endParaRPr>
          </a:p>
          <a:p>
            <a:pPr indent="0" lvl="0" marL="0" rtl="0" algn="l">
              <a:spcBef>
                <a:spcPts val="16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271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KMeans Clustering</a:t>
            </a:r>
            <a:endParaRPr/>
          </a:p>
        </p:txBody>
      </p:sp>
      <p:sp>
        <p:nvSpPr>
          <p:cNvPr id="127" name="Google Shape;127;p23"/>
          <p:cNvSpPr txBox="1"/>
          <p:nvPr>
            <p:ph idx="1" type="body"/>
          </p:nvPr>
        </p:nvSpPr>
        <p:spPr>
          <a:xfrm>
            <a:off x="311700" y="1015350"/>
            <a:ext cx="8774400" cy="3941100"/>
          </a:xfrm>
          <a:prstGeom prst="rect">
            <a:avLst/>
          </a:prstGeom>
        </p:spPr>
        <p:txBody>
          <a:bodyPr anchorCtr="0" anchor="t"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t/>
            </a:r>
            <a:endParaRPr sz="6857">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sz="6857">
                <a:solidFill>
                  <a:srgbClr val="000000"/>
                </a:solidFill>
                <a:highlight>
                  <a:srgbClr val="FFFFFF"/>
                </a:highlight>
                <a:latin typeface="Arial"/>
                <a:ea typeface="Arial"/>
                <a:cs typeface="Arial"/>
                <a:sym typeface="Arial"/>
              </a:rPr>
              <a:t>K-means clustering algorithm is an unsupervised classification procedure which</a:t>
            </a:r>
            <a:endParaRPr sz="6857">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sz="6857">
                <a:solidFill>
                  <a:srgbClr val="000000"/>
                </a:solidFill>
                <a:highlight>
                  <a:srgbClr val="FFFFFF"/>
                </a:highlight>
                <a:latin typeface="Arial"/>
                <a:ea typeface="Arial"/>
                <a:cs typeface="Arial"/>
                <a:sym typeface="Arial"/>
              </a:rPr>
              <a:t>classifies or  groups the  objects automatically into  K number  of  group  where each  group contain points that have minimum distance between them.</a:t>
            </a:r>
            <a:endParaRPr sz="6857">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6857">
              <a:solidFill>
                <a:srgbClr val="000000"/>
              </a:solidFill>
              <a:highlight>
                <a:srgbClr val="FFFFFF"/>
              </a:highlight>
              <a:latin typeface="Arial"/>
              <a:ea typeface="Arial"/>
              <a:cs typeface="Arial"/>
              <a:sym typeface="Arial"/>
            </a:endParaRPr>
          </a:p>
          <a:p>
            <a:pPr indent="0" lvl="0" marL="0" rtl="0" algn="l">
              <a:lnSpc>
                <a:spcPct val="100000"/>
              </a:lnSpc>
              <a:spcBef>
                <a:spcPts val="1200"/>
              </a:spcBef>
              <a:spcAft>
                <a:spcPts val="0"/>
              </a:spcAft>
              <a:buNone/>
            </a:pPr>
            <a:r>
              <a:rPr lang="en" sz="6857">
                <a:solidFill>
                  <a:srgbClr val="40424E"/>
                </a:solidFill>
                <a:highlight>
                  <a:srgbClr val="FFFFFF"/>
                </a:highlight>
                <a:latin typeface="Arial"/>
                <a:ea typeface="Arial"/>
                <a:cs typeface="Arial"/>
                <a:sym typeface="Arial"/>
              </a:rPr>
              <a:t>The algorithm works as follows:</a:t>
            </a:r>
            <a:endParaRPr sz="6857">
              <a:solidFill>
                <a:srgbClr val="40424E"/>
              </a:solidFill>
              <a:highlight>
                <a:srgbClr val="FFFFFF"/>
              </a:highlight>
              <a:latin typeface="Arial"/>
              <a:ea typeface="Arial"/>
              <a:cs typeface="Arial"/>
              <a:sym typeface="Arial"/>
            </a:endParaRPr>
          </a:p>
          <a:p>
            <a:pPr indent="-337465" lvl="0" marL="685800" rtl="0" algn="l">
              <a:lnSpc>
                <a:spcPct val="100000"/>
              </a:lnSpc>
              <a:spcBef>
                <a:spcPts val="800"/>
              </a:spcBef>
              <a:spcAft>
                <a:spcPts val="0"/>
              </a:spcAft>
              <a:buClr>
                <a:srgbClr val="40424E"/>
              </a:buClr>
              <a:buSzPct val="100000"/>
              <a:buFont typeface="Arial"/>
              <a:buAutoNum type="arabicPeriod"/>
            </a:pPr>
            <a:r>
              <a:rPr lang="en" sz="6857">
                <a:solidFill>
                  <a:srgbClr val="40424E"/>
                </a:solidFill>
                <a:highlight>
                  <a:srgbClr val="FFFFFF"/>
                </a:highlight>
                <a:latin typeface="Arial"/>
                <a:ea typeface="Arial"/>
                <a:cs typeface="Arial"/>
                <a:sym typeface="Arial"/>
              </a:rPr>
              <a:t>First we initialize k points, called means, randomly.</a:t>
            </a:r>
            <a:endParaRPr sz="6857">
              <a:solidFill>
                <a:srgbClr val="40424E"/>
              </a:solidFill>
              <a:highlight>
                <a:srgbClr val="FFFFFF"/>
              </a:highlight>
              <a:latin typeface="Arial"/>
              <a:ea typeface="Arial"/>
              <a:cs typeface="Arial"/>
              <a:sym typeface="Arial"/>
            </a:endParaRPr>
          </a:p>
          <a:p>
            <a:pPr indent="-337465" lvl="0" marL="685800" rtl="0" algn="l">
              <a:lnSpc>
                <a:spcPct val="100000"/>
              </a:lnSpc>
              <a:spcBef>
                <a:spcPts val="0"/>
              </a:spcBef>
              <a:spcAft>
                <a:spcPts val="0"/>
              </a:spcAft>
              <a:buClr>
                <a:srgbClr val="40424E"/>
              </a:buClr>
              <a:buSzPct val="100000"/>
              <a:buFont typeface="Arial"/>
              <a:buAutoNum type="arabicPeriod"/>
            </a:pPr>
            <a:r>
              <a:rPr lang="en" sz="6857">
                <a:solidFill>
                  <a:srgbClr val="40424E"/>
                </a:solidFill>
                <a:highlight>
                  <a:srgbClr val="FFFFFF"/>
                </a:highlight>
                <a:latin typeface="Arial"/>
                <a:ea typeface="Arial"/>
                <a:cs typeface="Arial"/>
                <a:sym typeface="Arial"/>
              </a:rPr>
              <a:t>We categorize each item to its closest mean and we update the mean’s coordinates, which are the averages of the items categorized in that mean so far.</a:t>
            </a:r>
            <a:endParaRPr sz="6857">
              <a:solidFill>
                <a:srgbClr val="40424E"/>
              </a:solidFill>
              <a:highlight>
                <a:srgbClr val="FFFFFF"/>
              </a:highlight>
              <a:latin typeface="Arial"/>
              <a:ea typeface="Arial"/>
              <a:cs typeface="Arial"/>
              <a:sym typeface="Arial"/>
            </a:endParaRPr>
          </a:p>
          <a:p>
            <a:pPr indent="-337465" lvl="0" marL="685800" rtl="0" algn="l">
              <a:lnSpc>
                <a:spcPct val="100000"/>
              </a:lnSpc>
              <a:spcBef>
                <a:spcPts val="0"/>
              </a:spcBef>
              <a:spcAft>
                <a:spcPts val="0"/>
              </a:spcAft>
              <a:buClr>
                <a:srgbClr val="40424E"/>
              </a:buClr>
              <a:buSzPct val="100000"/>
              <a:buFont typeface="Arial"/>
              <a:buAutoNum type="arabicPeriod"/>
            </a:pPr>
            <a:r>
              <a:rPr lang="en" sz="6857">
                <a:solidFill>
                  <a:srgbClr val="40424E"/>
                </a:solidFill>
                <a:highlight>
                  <a:srgbClr val="FFFFFF"/>
                </a:highlight>
                <a:latin typeface="Arial"/>
                <a:ea typeface="Arial"/>
                <a:cs typeface="Arial"/>
                <a:sym typeface="Arial"/>
              </a:rPr>
              <a:t>We repeat the process for a given number of iterations and at the end, we have our clusters.</a:t>
            </a:r>
            <a:endParaRPr sz="6857">
              <a:solidFill>
                <a:srgbClr val="40424E"/>
              </a:solidFill>
              <a:highlight>
                <a:srgbClr val="FFFFFF"/>
              </a:highlight>
              <a:latin typeface="Arial"/>
              <a:ea typeface="Arial"/>
              <a:cs typeface="Arial"/>
              <a:sym typeface="Arial"/>
            </a:endParaRPr>
          </a:p>
          <a:p>
            <a:pPr indent="0" lvl="0" marL="0" rtl="0" algn="l">
              <a:spcBef>
                <a:spcPts val="3600"/>
              </a:spcBef>
              <a:spcAft>
                <a:spcPts val="0"/>
              </a:spcAft>
              <a:buNone/>
            </a:pPr>
            <a:r>
              <a:t/>
            </a:r>
            <a:endParaRPr sz="17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solidFill>
                  <a:srgbClr val="273239"/>
                </a:solidFill>
                <a:highlight>
                  <a:srgbClr val="FFFFFF"/>
                </a:highlight>
                <a:latin typeface="Arial"/>
                <a:ea typeface="Arial"/>
                <a:cs typeface="Arial"/>
                <a:sym typeface="Arial"/>
              </a:rPr>
              <a:t>K-Nearest Neighbours</a:t>
            </a:r>
            <a:endParaRPr/>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4A4A4A"/>
                </a:solidFill>
                <a:highlight>
                  <a:srgbClr val="FFFFFF"/>
                </a:highlight>
                <a:latin typeface="Arial"/>
                <a:ea typeface="Arial"/>
                <a:cs typeface="Arial"/>
                <a:sym typeface="Arial"/>
              </a:rPr>
              <a:t>kNN is often used in search applications where you are looking for similar items, like find items similar to this one.</a:t>
            </a:r>
            <a:endParaRPr sz="1700">
              <a:solidFill>
                <a:srgbClr val="4A4A4A"/>
              </a:solidFill>
              <a:highlight>
                <a:srgbClr val="FFFFFF"/>
              </a:highlight>
              <a:latin typeface="Arial"/>
              <a:ea typeface="Arial"/>
              <a:cs typeface="Arial"/>
              <a:sym typeface="Arial"/>
            </a:endParaRPr>
          </a:p>
          <a:p>
            <a:pPr indent="0" lvl="0" marL="0" rtl="0" algn="l">
              <a:spcBef>
                <a:spcPts val="1200"/>
              </a:spcBef>
              <a:spcAft>
                <a:spcPts val="1200"/>
              </a:spcAft>
              <a:buNone/>
            </a:pPr>
            <a:r>
              <a:rPr lang="en" sz="1700">
                <a:solidFill>
                  <a:srgbClr val="4A4A4A"/>
                </a:solidFill>
                <a:highlight>
                  <a:srgbClr val="FFFFFF"/>
                </a:highlight>
                <a:latin typeface="Arial"/>
                <a:ea typeface="Arial"/>
                <a:cs typeface="Arial"/>
                <a:sym typeface="Arial"/>
              </a:rPr>
              <a:t>The k-nearest neighbors algorithm uses a very simple approach to perform classification. When tested with a new example, it looks through the training data and finds the k training examples that are closest to the new example. It then assigns the most common class label (among those k-training examples) to the test example.</a:t>
            </a:r>
            <a:endParaRPr sz="2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300"/>
              <a:t>Training Algorithm</a:t>
            </a:r>
            <a:endParaRPr sz="2300"/>
          </a:p>
        </p:txBody>
      </p:sp>
      <p:sp>
        <p:nvSpPr>
          <p:cNvPr id="139" name="Google Shape;139;p25"/>
          <p:cNvSpPr txBox="1"/>
          <p:nvPr>
            <p:ph idx="1" type="body"/>
          </p:nvPr>
        </p:nvSpPr>
        <p:spPr>
          <a:xfrm>
            <a:off x="311700" y="648050"/>
            <a:ext cx="4260300" cy="4418700"/>
          </a:xfrm>
          <a:prstGeom prst="rect">
            <a:avLst/>
          </a:prstGeom>
        </p:spPr>
        <p:txBody>
          <a:bodyPr anchorCtr="0" anchor="t" bIns="91425" lIns="91425" spcFirstLastPara="1" rIns="91425" wrap="square" tIns="91425">
            <a:normAutofit fontScale="25000" lnSpcReduction="20000"/>
          </a:bodyPr>
          <a:lstStyle/>
          <a:p>
            <a:pPr indent="0" lvl="0" marL="0" rtl="0" algn="l">
              <a:lnSpc>
                <a:spcPct val="153418"/>
              </a:lnSpc>
              <a:spcBef>
                <a:spcPts val="0"/>
              </a:spcBef>
              <a:spcAft>
                <a:spcPts val="0"/>
              </a:spcAft>
              <a:buNone/>
            </a:pPr>
            <a:r>
              <a:rPr lang="en" sz="5600">
                <a:solidFill>
                  <a:srgbClr val="000000"/>
                </a:solidFill>
                <a:highlight>
                  <a:srgbClr val="FFFFFF"/>
                </a:highlight>
                <a:latin typeface="Arial"/>
                <a:ea typeface="Arial"/>
                <a:cs typeface="Arial"/>
                <a:sym typeface="Arial"/>
              </a:rPr>
              <a:t>Input (collection of image)</a:t>
            </a:r>
            <a:endParaRPr sz="5600">
              <a:solidFill>
                <a:srgbClr val="000000"/>
              </a:solidFill>
              <a:highlight>
                <a:srgbClr val="FFFFFF"/>
              </a:highlight>
              <a:latin typeface="Arial"/>
              <a:ea typeface="Arial"/>
              <a:cs typeface="Arial"/>
              <a:sym typeface="Arial"/>
            </a:endParaRPr>
          </a:p>
          <a:p>
            <a:pPr indent="0" lvl="0" marL="0" rtl="0" algn="l">
              <a:lnSpc>
                <a:spcPct val="153418"/>
              </a:lnSpc>
              <a:spcBef>
                <a:spcPts val="0"/>
              </a:spcBef>
              <a:spcAft>
                <a:spcPts val="0"/>
              </a:spcAft>
              <a:buNone/>
            </a:pPr>
            <a:r>
              <a:rPr lang="en" sz="5600">
                <a:solidFill>
                  <a:srgbClr val="000000"/>
                </a:solidFill>
                <a:highlight>
                  <a:srgbClr val="FFFFFF"/>
                </a:highlight>
                <a:latin typeface="Arial"/>
                <a:ea typeface="Arial"/>
                <a:cs typeface="Arial"/>
                <a:sym typeface="Arial"/>
              </a:rPr>
              <a:t>Output (k - clusters, k - visual word)</a:t>
            </a:r>
            <a:endParaRPr sz="5600">
              <a:solidFill>
                <a:srgbClr val="000000"/>
              </a:solidFill>
              <a:highlight>
                <a:srgbClr val="FFFFFF"/>
              </a:highlight>
              <a:latin typeface="Arial"/>
              <a:ea typeface="Arial"/>
              <a:cs typeface="Arial"/>
              <a:sym typeface="Arial"/>
            </a:endParaRPr>
          </a:p>
          <a:p>
            <a:pPr indent="0" lvl="0" marL="0" rtl="0" algn="l">
              <a:lnSpc>
                <a:spcPct val="153418"/>
              </a:lnSpc>
              <a:spcBef>
                <a:spcPts val="0"/>
              </a:spcBef>
              <a:spcAft>
                <a:spcPts val="0"/>
              </a:spcAft>
              <a:buNone/>
            </a:pPr>
            <a:r>
              <a:rPr lang="en" sz="5600">
                <a:solidFill>
                  <a:srgbClr val="000000"/>
                </a:solidFill>
                <a:highlight>
                  <a:srgbClr val="FFFFFF"/>
                </a:highlight>
                <a:latin typeface="Arial"/>
                <a:ea typeface="Arial"/>
                <a:cs typeface="Arial"/>
                <a:sym typeface="Arial"/>
              </a:rPr>
              <a:t>Step 1: Collect set of images for each class of  interest (in  this paper  the  experimental class of interest are pizza, stop_sign, sunflower and water_lilly).</a:t>
            </a:r>
            <a:endParaRPr sz="5600">
              <a:solidFill>
                <a:srgbClr val="000000"/>
              </a:solidFill>
              <a:highlight>
                <a:srgbClr val="FFFFFF"/>
              </a:highlight>
              <a:latin typeface="Arial"/>
              <a:ea typeface="Arial"/>
              <a:cs typeface="Arial"/>
              <a:sym typeface="Arial"/>
            </a:endParaRPr>
          </a:p>
          <a:p>
            <a:pPr indent="0" lvl="0" marL="0" rtl="0" algn="l">
              <a:lnSpc>
                <a:spcPct val="153418"/>
              </a:lnSpc>
              <a:spcBef>
                <a:spcPts val="0"/>
              </a:spcBef>
              <a:spcAft>
                <a:spcPts val="0"/>
              </a:spcAft>
              <a:buNone/>
            </a:pPr>
            <a:r>
              <a:rPr lang="en" sz="5600">
                <a:solidFill>
                  <a:srgbClr val="000000"/>
                </a:solidFill>
                <a:highlight>
                  <a:srgbClr val="FFFFFF"/>
                </a:highlight>
                <a:latin typeface="Arial"/>
                <a:ea typeface="Arial"/>
                <a:cs typeface="Arial"/>
                <a:sym typeface="Arial"/>
              </a:rPr>
              <a:t>Step 2: Apply BoVW on collected images. BoVW consists of three main steps:</a:t>
            </a:r>
            <a:endParaRPr sz="5600">
              <a:solidFill>
                <a:srgbClr val="000000"/>
              </a:solidFill>
              <a:highlight>
                <a:srgbClr val="FFFFFF"/>
              </a:highlight>
              <a:latin typeface="Arial"/>
              <a:ea typeface="Arial"/>
              <a:cs typeface="Arial"/>
              <a:sym typeface="Arial"/>
            </a:endParaRPr>
          </a:p>
          <a:p>
            <a:pPr indent="0" lvl="0" marL="0" rtl="0" algn="l">
              <a:lnSpc>
                <a:spcPct val="145606"/>
              </a:lnSpc>
              <a:spcBef>
                <a:spcPts val="0"/>
              </a:spcBef>
              <a:spcAft>
                <a:spcPts val="0"/>
              </a:spcAft>
              <a:buNone/>
            </a:pPr>
            <a:r>
              <a:rPr lang="en" sz="5600">
                <a:solidFill>
                  <a:srgbClr val="000000"/>
                </a:solidFill>
                <a:highlight>
                  <a:srgbClr val="FFFFFF"/>
                </a:highlight>
                <a:latin typeface="Arial"/>
                <a:ea typeface="Arial"/>
                <a:cs typeface="Arial"/>
                <a:sym typeface="Arial"/>
              </a:rPr>
              <a:t>1. Extract  keypoints from  images using SIFT feature detection and description algorithm.</a:t>
            </a:r>
            <a:endParaRPr sz="5600">
              <a:solidFill>
                <a:srgbClr val="000000"/>
              </a:solidFill>
              <a:highlight>
                <a:srgbClr val="FFFFFF"/>
              </a:highlight>
              <a:latin typeface="Arial"/>
              <a:ea typeface="Arial"/>
              <a:cs typeface="Arial"/>
              <a:sym typeface="Arial"/>
            </a:endParaRPr>
          </a:p>
          <a:p>
            <a:pPr indent="0" lvl="0" marL="0" rtl="0" algn="l">
              <a:lnSpc>
                <a:spcPct val="145606"/>
              </a:lnSpc>
              <a:spcBef>
                <a:spcPts val="0"/>
              </a:spcBef>
              <a:spcAft>
                <a:spcPts val="0"/>
              </a:spcAft>
              <a:buNone/>
            </a:pPr>
            <a:r>
              <a:rPr lang="en" sz="5600">
                <a:solidFill>
                  <a:srgbClr val="000000"/>
                </a:solidFill>
                <a:highlight>
                  <a:srgbClr val="FFFFFF"/>
                </a:highlight>
                <a:latin typeface="Arial"/>
                <a:ea typeface="Arial"/>
                <a:cs typeface="Arial"/>
                <a:sym typeface="Arial"/>
              </a:rPr>
              <a:t>2. Create descriptor for each extracted keypoints.</a:t>
            </a:r>
            <a:endParaRPr sz="5600">
              <a:solidFill>
                <a:srgbClr val="000000"/>
              </a:solidFill>
              <a:highlight>
                <a:srgbClr val="FFFFFF"/>
              </a:highlight>
              <a:latin typeface="Arial"/>
              <a:ea typeface="Arial"/>
              <a:cs typeface="Arial"/>
              <a:sym typeface="Arial"/>
            </a:endParaRPr>
          </a:p>
          <a:p>
            <a:pPr indent="0" lvl="0" marL="0" rtl="0" algn="l">
              <a:lnSpc>
                <a:spcPct val="145606"/>
              </a:lnSpc>
              <a:spcBef>
                <a:spcPts val="0"/>
              </a:spcBef>
              <a:spcAft>
                <a:spcPts val="0"/>
              </a:spcAft>
              <a:buNone/>
            </a:pPr>
            <a:r>
              <a:rPr lang="en" sz="5600">
                <a:solidFill>
                  <a:srgbClr val="000000"/>
                </a:solidFill>
                <a:highlight>
                  <a:srgbClr val="FFFFFF"/>
                </a:highlight>
                <a:latin typeface="Arial"/>
                <a:ea typeface="Arial"/>
                <a:cs typeface="Arial"/>
                <a:sym typeface="Arial"/>
              </a:rPr>
              <a:t>3. Clustering features using k-means clustering algorithm (Create visual vocabulary using vector quantization of descriptor space) and save the resulting “visual words”</a:t>
            </a:r>
            <a:endParaRPr sz="5600">
              <a:solidFill>
                <a:srgbClr val="000000"/>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
        <p:nvSpPr>
          <p:cNvPr id="140" name="Google Shape;140;p25"/>
          <p:cNvSpPr txBox="1"/>
          <p:nvPr>
            <p:ph type="title"/>
          </p:nvPr>
        </p:nvSpPr>
        <p:spPr>
          <a:xfrm>
            <a:off x="5081125" y="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300"/>
              <a:t>Testing Algorithm</a:t>
            </a:r>
            <a:endParaRPr sz="2300"/>
          </a:p>
        </p:txBody>
      </p:sp>
      <p:sp>
        <p:nvSpPr>
          <p:cNvPr id="141" name="Google Shape;141;p25"/>
          <p:cNvSpPr txBox="1"/>
          <p:nvPr>
            <p:ph idx="1" type="body"/>
          </p:nvPr>
        </p:nvSpPr>
        <p:spPr>
          <a:xfrm>
            <a:off x="4782800" y="648050"/>
            <a:ext cx="4194900" cy="4522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75"/>
              <a:buNone/>
            </a:pPr>
            <a:r>
              <a:rPr lang="en" sz="1400">
                <a:solidFill>
                  <a:srgbClr val="000000"/>
                </a:solidFill>
                <a:highlight>
                  <a:srgbClr val="FFFFFF"/>
                </a:highlight>
                <a:latin typeface="Arial"/>
                <a:ea typeface="Arial"/>
                <a:cs typeface="Arial"/>
                <a:sym typeface="Arial"/>
              </a:rPr>
              <a:t>Input (k - visual word)</a:t>
            </a:r>
            <a:endParaRPr sz="1400">
              <a:solidFill>
                <a:srgbClr val="000000"/>
              </a:solidFill>
              <a:highlight>
                <a:srgbClr val="FFFFFF"/>
              </a:highlight>
              <a:latin typeface="Arial"/>
              <a:ea typeface="Arial"/>
              <a:cs typeface="Arial"/>
              <a:sym typeface="Arial"/>
            </a:endParaRPr>
          </a:p>
          <a:p>
            <a:pPr indent="0" lvl="0" marL="0" rtl="0" algn="l">
              <a:lnSpc>
                <a:spcPct val="153418"/>
              </a:lnSpc>
              <a:spcBef>
                <a:spcPts val="0"/>
              </a:spcBef>
              <a:spcAft>
                <a:spcPts val="0"/>
              </a:spcAft>
              <a:buSzPts val="275"/>
              <a:buNone/>
            </a:pPr>
            <a:r>
              <a:rPr lang="en" sz="1400">
                <a:solidFill>
                  <a:srgbClr val="000000"/>
                </a:solidFill>
                <a:highlight>
                  <a:srgbClr val="FFFFFF"/>
                </a:highlight>
                <a:latin typeface="Arial"/>
                <a:ea typeface="Arial"/>
                <a:cs typeface="Arial"/>
                <a:sym typeface="Arial"/>
              </a:rPr>
              <a:t>Output (labeled image)</a:t>
            </a:r>
            <a:endParaRPr sz="1400">
              <a:solidFill>
                <a:srgbClr val="000000"/>
              </a:solidFill>
              <a:highlight>
                <a:srgbClr val="FFFFFF"/>
              </a:highlight>
              <a:latin typeface="Arial"/>
              <a:ea typeface="Arial"/>
              <a:cs typeface="Arial"/>
              <a:sym typeface="Arial"/>
            </a:endParaRPr>
          </a:p>
          <a:p>
            <a:pPr indent="0" lvl="0" marL="0" rtl="0" algn="l">
              <a:lnSpc>
                <a:spcPct val="153418"/>
              </a:lnSpc>
              <a:spcBef>
                <a:spcPts val="0"/>
              </a:spcBef>
              <a:spcAft>
                <a:spcPts val="0"/>
              </a:spcAft>
              <a:buSzPts val="275"/>
              <a:buNone/>
            </a:pPr>
            <a:r>
              <a:rPr lang="en" sz="1400">
                <a:solidFill>
                  <a:srgbClr val="000000"/>
                </a:solidFill>
                <a:highlight>
                  <a:srgbClr val="FFFFFF"/>
                </a:highlight>
                <a:latin typeface="Arial"/>
                <a:ea typeface="Arial"/>
                <a:cs typeface="Arial"/>
                <a:sym typeface="Arial"/>
              </a:rPr>
              <a:t>Step 1: Open unlabeled new image.</a:t>
            </a:r>
            <a:endParaRPr sz="1400">
              <a:solidFill>
                <a:srgbClr val="000000"/>
              </a:solidFill>
              <a:highlight>
                <a:srgbClr val="FFFFFF"/>
              </a:highlight>
              <a:latin typeface="Arial"/>
              <a:ea typeface="Arial"/>
              <a:cs typeface="Arial"/>
              <a:sym typeface="Arial"/>
            </a:endParaRPr>
          </a:p>
          <a:p>
            <a:pPr indent="0" lvl="0" marL="0" rtl="0" algn="l">
              <a:lnSpc>
                <a:spcPct val="153418"/>
              </a:lnSpc>
              <a:spcBef>
                <a:spcPts val="0"/>
              </a:spcBef>
              <a:spcAft>
                <a:spcPts val="0"/>
              </a:spcAft>
              <a:buSzPts val="275"/>
              <a:buNone/>
            </a:pPr>
            <a:r>
              <a:rPr lang="en" sz="1400">
                <a:solidFill>
                  <a:srgbClr val="000000"/>
                </a:solidFill>
                <a:highlight>
                  <a:srgbClr val="FFFFFF"/>
                </a:highlight>
                <a:latin typeface="Arial"/>
                <a:ea typeface="Arial"/>
                <a:cs typeface="Arial"/>
                <a:sym typeface="Arial"/>
              </a:rPr>
              <a:t>Step  2: Extract and  describe features  of unlabeled image using SIFT.</a:t>
            </a:r>
            <a:endParaRPr sz="1400">
              <a:solidFill>
                <a:srgbClr val="000000"/>
              </a:solidFill>
              <a:highlight>
                <a:srgbClr val="FFFFFF"/>
              </a:highlight>
              <a:latin typeface="Arial"/>
              <a:ea typeface="Arial"/>
              <a:cs typeface="Arial"/>
              <a:sym typeface="Arial"/>
            </a:endParaRPr>
          </a:p>
          <a:p>
            <a:pPr indent="0" lvl="0" marL="0" rtl="0" algn="l">
              <a:lnSpc>
                <a:spcPct val="153418"/>
              </a:lnSpc>
              <a:spcBef>
                <a:spcPts val="0"/>
              </a:spcBef>
              <a:spcAft>
                <a:spcPts val="0"/>
              </a:spcAft>
              <a:buSzPts val="275"/>
              <a:buNone/>
            </a:pPr>
            <a:r>
              <a:rPr lang="en" sz="1400">
                <a:solidFill>
                  <a:srgbClr val="000000"/>
                </a:solidFill>
                <a:highlight>
                  <a:srgbClr val="FFFFFF"/>
                </a:highlight>
                <a:latin typeface="Arial"/>
                <a:ea typeface="Arial"/>
                <a:cs typeface="Arial"/>
                <a:sym typeface="Arial"/>
              </a:rPr>
              <a:t>Step 3:  Extract visual  word (centroid)  for testing image.</a:t>
            </a:r>
            <a:endParaRPr sz="1400">
              <a:solidFill>
                <a:srgbClr val="000000"/>
              </a:solidFill>
              <a:highlight>
                <a:srgbClr val="FFFFFF"/>
              </a:highlight>
              <a:latin typeface="Arial"/>
              <a:ea typeface="Arial"/>
              <a:cs typeface="Arial"/>
              <a:sym typeface="Arial"/>
            </a:endParaRPr>
          </a:p>
          <a:p>
            <a:pPr indent="0" lvl="0" marL="0" rtl="0" algn="l">
              <a:lnSpc>
                <a:spcPct val="153418"/>
              </a:lnSpc>
              <a:spcBef>
                <a:spcPts val="0"/>
              </a:spcBef>
              <a:spcAft>
                <a:spcPts val="0"/>
              </a:spcAft>
              <a:buSzPts val="275"/>
              <a:buNone/>
            </a:pPr>
            <a:r>
              <a:rPr lang="en" sz="1400">
                <a:solidFill>
                  <a:srgbClr val="000000"/>
                </a:solidFill>
                <a:highlight>
                  <a:srgbClr val="FFFFFF"/>
                </a:highlight>
                <a:latin typeface="Arial"/>
                <a:ea typeface="Arial"/>
                <a:cs typeface="Arial"/>
                <a:sym typeface="Arial"/>
              </a:rPr>
              <a:t>Step 4: Calculate the nearest neighbor using Euclidean distance between visual word of  tested image and  visual words of training images.</a:t>
            </a:r>
            <a:endParaRPr sz="1400">
              <a:solidFill>
                <a:srgbClr val="000000"/>
              </a:solidFill>
              <a:highlight>
                <a:srgbClr val="FFFFFF"/>
              </a:highlight>
              <a:latin typeface="Arial"/>
              <a:ea typeface="Arial"/>
              <a:cs typeface="Arial"/>
              <a:sym typeface="Arial"/>
            </a:endParaRPr>
          </a:p>
          <a:p>
            <a:pPr indent="0" lvl="0" marL="0" rtl="0" algn="l">
              <a:lnSpc>
                <a:spcPct val="153418"/>
              </a:lnSpc>
              <a:spcBef>
                <a:spcPts val="0"/>
              </a:spcBef>
              <a:spcAft>
                <a:spcPts val="0"/>
              </a:spcAft>
              <a:buSzPts val="275"/>
              <a:buNone/>
            </a:pPr>
            <a:r>
              <a:rPr lang="en" sz="1400">
                <a:solidFill>
                  <a:srgbClr val="000000"/>
                </a:solidFill>
                <a:highlight>
                  <a:srgbClr val="FFFFFF"/>
                </a:highlight>
                <a:latin typeface="Arial"/>
                <a:ea typeface="Arial"/>
                <a:cs typeface="Arial"/>
                <a:sym typeface="Arial"/>
              </a:rPr>
              <a:t>Step 5: Take the decision: compare </a:t>
            </a:r>
            <a:r>
              <a:rPr lang="en">
                <a:solidFill>
                  <a:srgbClr val="000000"/>
                </a:solidFill>
                <a:highlight>
                  <a:srgbClr val="FFFFFF"/>
                </a:highlight>
                <a:latin typeface="Arial"/>
                <a:ea typeface="Arial"/>
                <a:cs typeface="Arial"/>
                <a:sym typeface="Arial"/>
              </a:rPr>
              <a:t>e</a:t>
            </a:r>
            <a:r>
              <a:rPr lang="en" sz="1400">
                <a:solidFill>
                  <a:srgbClr val="000000"/>
                </a:solidFill>
                <a:highlight>
                  <a:srgbClr val="FFFFFF"/>
                </a:highlight>
                <a:latin typeface="Arial"/>
                <a:ea typeface="Arial"/>
                <a:cs typeface="Arial"/>
                <a:sym typeface="Arial"/>
              </a:rPr>
              <a:t>xtracted features of unlabeled image with visual words extracted in training stage.</a:t>
            </a:r>
            <a:endParaRPr sz="1400">
              <a:solidFill>
                <a:srgbClr val="000000"/>
              </a:solidFill>
              <a:highlight>
                <a:srgbClr val="FFFFFF"/>
              </a:highlight>
              <a:latin typeface="Arial"/>
              <a:ea typeface="Arial"/>
              <a:cs typeface="Arial"/>
              <a:sym typeface="Arial"/>
            </a:endParaRPr>
          </a:p>
          <a:p>
            <a:pPr indent="0" lvl="0" marL="0" rtl="0" algn="l">
              <a:spcBef>
                <a:spcPts val="0"/>
              </a:spcBef>
              <a:spcAft>
                <a:spcPts val="1200"/>
              </a:spcAft>
              <a:buSzPts val="275"/>
              <a:buNone/>
            </a:pPr>
            <a:r>
              <a:t/>
            </a:r>
            <a:endParaRPr sz="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145" name="Shape 145"/>
        <p:cNvGrpSpPr/>
        <p:nvPr/>
      </p:nvGrpSpPr>
      <p:grpSpPr>
        <a:xfrm>
          <a:off x="0" y="0"/>
          <a:ext cx="0" cy="0"/>
          <a:chOff x="0" y="0"/>
          <a:chExt cx="0" cy="0"/>
        </a:xfrm>
      </p:grpSpPr>
      <p:sp>
        <p:nvSpPr>
          <p:cNvPr id="146" name="Google Shape;146;p26"/>
          <p:cNvSpPr txBox="1"/>
          <p:nvPr>
            <p:ph type="title"/>
          </p:nvPr>
        </p:nvSpPr>
        <p:spPr>
          <a:xfrm>
            <a:off x="490250" y="526350"/>
            <a:ext cx="8019900" cy="4376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2200">
                <a:solidFill>
                  <a:srgbClr val="FFFFFF"/>
                </a:solidFill>
              </a:rPr>
              <a:t>Using 1-NN:</a:t>
            </a:r>
            <a:endParaRPr b="1" sz="2200">
              <a:solidFill>
                <a:srgbClr val="FFFFFF"/>
              </a:solidFill>
            </a:endParaRPr>
          </a:p>
          <a:p>
            <a:pPr indent="0" lvl="0" marL="0" rtl="0" algn="ctr">
              <a:spcBef>
                <a:spcPts val="0"/>
              </a:spcBef>
              <a:spcAft>
                <a:spcPts val="0"/>
              </a:spcAft>
              <a:buNone/>
            </a:pPr>
            <a:r>
              <a:t/>
            </a:r>
            <a:endParaRPr b="1" sz="2100">
              <a:solidFill>
                <a:srgbClr val="FFFFFF"/>
              </a:solidFill>
            </a:endParaRPr>
          </a:p>
          <a:p>
            <a:pPr indent="0" lvl="0" marL="0" rtl="0" algn="ctr">
              <a:spcBef>
                <a:spcPts val="0"/>
              </a:spcBef>
              <a:spcAft>
                <a:spcPts val="0"/>
              </a:spcAft>
              <a:buNone/>
            </a:pPr>
            <a:r>
              <a:rPr b="1" lang="en" sz="2100">
                <a:solidFill>
                  <a:srgbClr val="FFFFFF"/>
                </a:solidFill>
              </a:rPr>
              <a:t>Average accuracy: %84.21052631578947</a:t>
            </a:r>
            <a:endParaRPr b="1" sz="2100">
              <a:solidFill>
                <a:srgbClr val="FFFFFF"/>
              </a:solidFill>
            </a:endParaRPr>
          </a:p>
          <a:p>
            <a:pPr indent="0" lvl="0" marL="0" rtl="0" algn="l">
              <a:spcBef>
                <a:spcPts val="0"/>
              </a:spcBef>
              <a:spcAft>
                <a:spcPts val="0"/>
              </a:spcAft>
              <a:buNone/>
            </a:pPr>
            <a:r>
              <a:t/>
            </a:r>
            <a:endParaRPr b="1" sz="2100">
              <a:solidFill>
                <a:srgbClr val="FFFFFF"/>
              </a:solidFill>
            </a:endParaRPr>
          </a:p>
          <a:p>
            <a:pPr indent="0" lvl="0" marL="0" rtl="0" algn="ctr">
              <a:spcBef>
                <a:spcPts val="0"/>
              </a:spcBef>
              <a:spcAft>
                <a:spcPts val="0"/>
              </a:spcAft>
              <a:buNone/>
            </a:pPr>
            <a:r>
              <a:rPr b="1" lang="en" sz="2100">
                <a:solidFill>
                  <a:srgbClr val="FFFFFF"/>
                </a:solidFill>
              </a:rPr>
              <a:t>Class based accuracies: </a:t>
            </a:r>
            <a:endParaRPr b="1" sz="2100">
              <a:solidFill>
                <a:srgbClr val="FFFFFF"/>
              </a:solidFill>
            </a:endParaRPr>
          </a:p>
          <a:p>
            <a:pPr indent="0" lvl="0" marL="0" rtl="0" algn="ctr">
              <a:spcBef>
                <a:spcPts val="0"/>
              </a:spcBef>
              <a:spcAft>
                <a:spcPts val="0"/>
              </a:spcAft>
              <a:buNone/>
            </a:pPr>
            <a:r>
              <a:rPr b="1" lang="en" sz="2100">
                <a:solidFill>
                  <a:srgbClr val="FFFFFF"/>
                </a:solidFill>
              </a:rPr>
              <a:t>water_lilly : %75.0</a:t>
            </a:r>
            <a:endParaRPr b="1" sz="2100">
              <a:solidFill>
                <a:srgbClr val="FFFFFF"/>
              </a:solidFill>
            </a:endParaRPr>
          </a:p>
          <a:p>
            <a:pPr indent="0" lvl="0" marL="0" rtl="0" algn="ctr">
              <a:spcBef>
                <a:spcPts val="0"/>
              </a:spcBef>
              <a:spcAft>
                <a:spcPts val="0"/>
              </a:spcAft>
              <a:buNone/>
            </a:pPr>
            <a:r>
              <a:rPr b="1" lang="en" sz="2100">
                <a:solidFill>
                  <a:srgbClr val="FFFFFF"/>
                </a:solidFill>
              </a:rPr>
              <a:t>pizza : %100.0</a:t>
            </a:r>
            <a:endParaRPr b="1" sz="2100">
              <a:solidFill>
                <a:srgbClr val="FFFFFF"/>
              </a:solidFill>
            </a:endParaRPr>
          </a:p>
          <a:p>
            <a:pPr indent="0" lvl="0" marL="0" rtl="0" algn="ctr">
              <a:spcBef>
                <a:spcPts val="0"/>
              </a:spcBef>
              <a:spcAft>
                <a:spcPts val="0"/>
              </a:spcAft>
              <a:buNone/>
            </a:pPr>
            <a:r>
              <a:rPr b="1" lang="en" sz="2100">
                <a:solidFill>
                  <a:srgbClr val="FFFFFF"/>
                </a:solidFill>
              </a:rPr>
              <a:t>stop_sign : %100.0</a:t>
            </a:r>
            <a:endParaRPr b="1" sz="2100">
              <a:solidFill>
                <a:srgbClr val="FFFFFF"/>
              </a:solidFill>
            </a:endParaRPr>
          </a:p>
          <a:p>
            <a:pPr indent="0" lvl="0" marL="0" rtl="0" algn="ctr">
              <a:spcBef>
                <a:spcPts val="0"/>
              </a:spcBef>
              <a:spcAft>
                <a:spcPts val="0"/>
              </a:spcAft>
              <a:buNone/>
            </a:pPr>
            <a:r>
              <a:rPr b="1" lang="en" sz="2100">
                <a:solidFill>
                  <a:srgbClr val="FFFFFF"/>
                </a:solidFill>
              </a:rPr>
              <a:t>sunflower : %60.0</a:t>
            </a:r>
            <a:endParaRPr b="1" sz="2100">
              <a:solidFill>
                <a:srgbClr val="FFFFFF"/>
              </a:solidFill>
            </a:endParaRPr>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0" name="Shape 150"/>
        <p:cNvGrpSpPr/>
        <p:nvPr/>
      </p:nvGrpSpPr>
      <p:grpSpPr>
        <a:xfrm>
          <a:off x="0" y="0"/>
          <a:ext cx="0" cy="0"/>
          <a:chOff x="0" y="0"/>
          <a:chExt cx="0" cy="0"/>
        </a:xfrm>
      </p:grpSpPr>
      <p:sp>
        <p:nvSpPr>
          <p:cNvPr id="151" name="Google Shape;151;p27"/>
          <p:cNvSpPr txBox="1"/>
          <p:nvPr>
            <p:ph type="title"/>
          </p:nvPr>
        </p:nvSpPr>
        <p:spPr>
          <a:xfrm>
            <a:off x="316575" y="526350"/>
            <a:ext cx="5797500" cy="4090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5133"/>
              <a:t>pizza</a:t>
            </a:r>
            <a:endParaRPr sz="5133"/>
          </a:p>
          <a:p>
            <a:pPr indent="0" lvl="0" marL="0" rtl="0" algn="l">
              <a:spcBef>
                <a:spcPts val="0"/>
              </a:spcBef>
              <a:spcAft>
                <a:spcPts val="0"/>
              </a:spcAft>
              <a:buNone/>
            </a:pPr>
            <a:r>
              <a:t/>
            </a:r>
            <a:endParaRPr/>
          </a:p>
          <a:p>
            <a:pPr indent="0" lvl="0" marL="0" rtl="0" algn="l">
              <a:spcBef>
                <a:spcPts val="0"/>
              </a:spcBef>
              <a:spcAft>
                <a:spcPts val="0"/>
              </a:spcAft>
              <a:buNone/>
            </a:pPr>
            <a:r>
              <a:rPr lang="en" sz="2133"/>
              <a:t>Closest images</a:t>
            </a:r>
            <a:endParaRPr sz="2133"/>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52" name="Google Shape;152;p27"/>
          <p:cNvPicPr preferRelativeResize="0"/>
          <p:nvPr/>
        </p:nvPicPr>
        <p:blipFill>
          <a:blip r:embed="rId3">
            <a:alphaModFix/>
          </a:blip>
          <a:stretch>
            <a:fillRect/>
          </a:stretch>
        </p:blipFill>
        <p:spPr>
          <a:xfrm>
            <a:off x="3816825" y="526352"/>
            <a:ext cx="1986275" cy="1622125"/>
          </a:xfrm>
          <a:prstGeom prst="rect">
            <a:avLst/>
          </a:prstGeom>
          <a:noFill/>
          <a:ln>
            <a:noFill/>
          </a:ln>
        </p:spPr>
      </p:pic>
      <p:pic>
        <p:nvPicPr>
          <p:cNvPr id="153" name="Google Shape;153;p27"/>
          <p:cNvPicPr preferRelativeResize="0"/>
          <p:nvPr/>
        </p:nvPicPr>
        <p:blipFill>
          <a:blip r:embed="rId4">
            <a:alphaModFix/>
          </a:blip>
          <a:stretch>
            <a:fillRect/>
          </a:stretch>
        </p:blipFill>
        <p:spPr>
          <a:xfrm>
            <a:off x="316575" y="2662250"/>
            <a:ext cx="8354075" cy="195489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stop_sign</a:t>
            </a:r>
            <a:endParaRPr/>
          </a:p>
        </p:txBody>
      </p:sp>
      <p:sp>
        <p:nvSpPr>
          <p:cNvPr id="159" name="Google Shape;15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Closest images</a:t>
            </a:r>
            <a:endParaRPr/>
          </a:p>
        </p:txBody>
      </p:sp>
      <p:pic>
        <p:nvPicPr>
          <p:cNvPr id="160" name="Google Shape;160;p28"/>
          <p:cNvPicPr preferRelativeResize="0"/>
          <p:nvPr/>
        </p:nvPicPr>
        <p:blipFill>
          <a:blip r:embed="rId3">
            <a:alphaModFix/>
          </a:blip>
          <a:stretch>
            <a:fillRect/>
          </a:stretch>
        </p:blipFill>
        <p:spPr>
          <a:xfrm>
            <a:off x="3526975" y="445025"/>
            <a:ext cx="1753225" cy="1765000"/>
          </a:xfrm>
          <a:prstGeom prst="rect">
            <a:avLst/>
          </a:prstGeom>
          <a:noFill/>
          <a:ln>
            <a:noFill/>
          </a:ln>
        </p:spPr>
      </p:pic>
      <p:pic>
        <p:nvPicPr>
          <p:cNvPr id="161" name="Google Shape;161;p28"/>
          <p:cNvPicPr preferRelativeResize="0"/>
          <p:nvPr/>
        </p:nvPicPr>
        <p:blipFill>
          <a:blip r:embed="rId4">
            <a:alphaModFix/>
          </a:blip>
          <a:stretch>
            <a:fillRect/>
          </a:stretch>
        </p:blipFill>
        <p:spPr>
          <a:xfrm>
            <a:off x="233863" y="2659925"/>
            <a:ext cx="8339450" cy="1828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sunflower</a:t>
            </a:r>
            <a:endParaRPr/>
          </a:p>
        </p:txBody>
      </p:sp>
      <p:sp>
        <p:nvSpPr>
          <p:cNvPr id="167" name="Google Shape;16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Closest images</a:t>
            </a:r>
            <a:endParaRPr/>
          </a:p>
        </p:txBody>
      </p:sp>
      <p:pic>
        <p:nvPicPr>
          <p:cNvPr id="168" name="Google Shape;168;p29"/>
          <p:cNvPicPr preferRelativeResize="0"/>
          <p:nvPr/>
        </p:nvPicPr>
        <p:blipFill>
          <a:blip r:embed="rId3">
            <a:alphaModFix/>
          </a:blip>
          <a:stretch>
            <a:fillRect/>
          </a:stretch>
        </p:blipFill>
        <p:spPr>
          <a:xfrm>
            <a:off x="3143250" y="316675"/>
            <a:ext cx="2857500" cy="1905000"/>
          </a:xfrm>
          <a:prstGeom prst="rect">
            <a:avLst/>
          </a:prstGeom>
          <a:noFill/>
          <a:ln>
            <a:noFill/>
          </a:ln>
        </p:spPr>
      </p:pic>
      <p:pic>
        <p:nvPicPr>
          <p:cNvPr id="169" name="Google Shape;169;p29"/>
          <p:cNvPicPr preferRelativeResize="0"/>
          <p:nvPr/>
        </p:nvPicPr>
        <p:blipFill>
          <a:blip r:embed="rId4">
            <a:alphaModFix/>
          </a:blip>
          <a:stretch>
            <a:fillRect/>
          </a:stretch>
        </p:blipFill>
        <p:spPr>
          <a:xfrm>
            <a:off x="356250" y="2740075"/>
            <a:ext cx="8431500" cy="1828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75" name="Google Shape;17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https://www.irjet.net/archives/V5/i3/IRJET-V5I3598.pdf</a:t>
            </a:r>
            <a:endParaRPr/>
          </a:p>
          <a:p>
            <a:pPr indent="0" lvl="0" marL="0" rtl="0" algn="l">
              <a:spcBef>
                <a:spcPts val="1200"/>
              </a:spcBef>
              <a:spcAft>
                <a:spcPts val="0"/>
              </a:spcAft>
              <a:buNone/>
            </a:pPr>
            <a:r>
              <a:rPr lang="en"/>
              <a:t>http://www.vision.caltech.edu/Image_Datasets/Caltech101/</a:t>
            </a:r>
            <a:endParaRPr/>
          </a:p>
          <a:p>
            <a:pPr indent="0" lvl="0" marL="0" rtl="0" algn="l">
              <a:spcBef>
                <a:spcPts val="1200"/>
              </a:spcBef>
              <a:spcAft>
                <a:spcPts val="1200"/>
              </a:spcAft>
              <a:buNone/>
            </a:pPr>
            <a:r>
              <a:rPr lang="en"/>
              <a:t>https://www.researchgate.net/publication/338891482_Image_Classification_Using_Bag_of_Visual_Words_BoVW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242600" y="175450"/>
            <a:ext cx="8520600" cy="208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7" name="Google Shape;67;p14"/>
          <p:cNvSpPr txBox="1"/>
          <p:nvPr>
            <p:ph idx="1" type="body"/>
          </p:nvPr>
        </p:nvSpPr>
        <p:spPr>
          <a:xfrm>
            <a:off x="311700" y="748150"/>
            <a:ext cx="8520600" cy="376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50">
                <a:solidFill>
                  <a:srgbClr val="333333"/>
                </a:solidFill>
                <a:highlight>
                  <a:srgbClr val="FFFFFF"/>
                </a:highlight>
                <a:latin typeface="Arial"/>
                <a:ea typeface="Arial"/>
                <a:cs typeface="Arial"/>
                <a:sym typeface="Arial"/>
              </a:rPr>
              <a:t>Data mining is an emerging research area, because of the generation of large volume of data. The image mining is new branch of data mining, which deals with the analysis of image data. There are several methods for retrieving images from a large dataset</a:t>
            </a:r>
            <a:endParaRPr sz="1750">
              <a:solidFill>
                <a:srgbClr val="333333"/>
              </a:solidFill>
              <a:highlight>
                <a:srgbClr val="FFFFFF"/>
              </a:highlight>
              <a:latin typeface="Arial"/>
              <a:ea typeface="Arial"/>
              <a:cs typeface="Arial"/>
              <a:sym typeface="Arial"/>
            </a:endParaRPr>
          </a:p>
          <a:p>
            <a:pPr indent="0" lvl="0" marL="0" rtl="0" algn="l">
              <a:spcBef>
                <a:spcPts val="1200"/>
              </a:spcBef>
              <a:spcAft>
                <a:spcPts val="0"/>
              </a:spcAft>
              <a:buNone/>
            </a:pPr>
            <a:r>
              <a:rPr lang="en" sz="1750">
                <a:solidFill>
                  <a:srgbClr val="333333"/>
                </a:solidFill>
                <a:highlight>
                  <a:srgbClr val="FFFFFF"/>
                </a:highlight>
                <a:latin typeface="Arial"/>
                <a:ea typeface="Arial"/>
                <a:cs typeface="Arial"/>
                <a:sym typeface="Arial"/>
              </a:rPr>
              <a:t>In this project we are implementing</a:t>
            </a:r>
            <a:r>
              <a:rPr lang="en" sz="1350">
                <a:solidFill>
                  <a:srgbClr val="333333"/>
                </a:solidFill>
                <a:highlight>
                  <a:srgbClr val="FFFFFF"/>
                </a:highlight>
                <a:latin typeface="Arial"/>
                <a:ea typeface="Arial"/>
                <a:cs typeface="Arial"/>
                <a:sym typeface="Arial"/>
              </a:rPr>
              <a:t>:</a:t>
            </a:r>
            <a:endParaRPr sz="1350">
              <a:solidFill>
                <a:srgbClr val="333333"/>
              </a:solidFill>
              <a:highlight>
                <a:srgbClr val="FFFFFF"/>
              </a:highlight>
              <a:latin typeface="Arial"/>
              <a:ea typeface="Arial"/>
              <a:cs typeface="Arial"/>
              <a:sym typeface="Arial"/>
            </a:endParaRPr>
          </a:p>
          <a:p>
            <a:pPr indent="0" lvl="0" marL="0" rtl="0" algn="ctr">
              <a:spcBef>
                <a:spcPts val="1200"/>
              </a:spcBef>
              <a:spcAft>
                <a:spcPts val="0"/>
              </a:spcAft>
              <a:buNone/>
            </a:pPr>
            <a:r>
              <a:rPr b="1" lang="en" sz="2350">
                <a:solidFill>
                  <a:srgbClr val="333333"/>
                </a:solidFill>
                <a:highlight>
                  <a:srgbClr val="FFFFFF"/>
                </a:highlight>
                <a:latin typeface="Arial"/>
                <a:ea typeface="Arial"/>
                <a:cs typeface="Arial"/>
                <a:sym typeface="Arial"/>
              </a:rPr>
              <a:t>Bag of Visual Words (BOVW) model.</a:t>
            </a:r>
            <a:endParaRPr b="1" sz="2350">
              <a:solidFill>
                <a:srgbClr val="333333"/>
              </a:solidFill>
              <a:highlight>
                <a:srgbClr val="FFFFFF"/>
              </a:highlight>
              <a:latin typeface="Arial"/>
              <a:ea typeface="Arial"/>
              <a:cs typeface="Arial"/>
              <a:sym typeface="Arial"/>
            </a:endParaRPr>
          </a:p>
          <a:p>
            <a:pPr indent="0" lvl="0" marL="0" rtl="0" algn="l">
              <a:spcBef>
                <a:spcPts val="1200"/>
              </a:spcBef>
              <a:spcAft>
                <a:spcPts val="1200"/>
              </a:spcAft>
              <a:buNone/>
            </a:pPr>
            <a:r>
              <a:rPr lang="en" sz="1750">
                <a:solidFill>
                  <a:srgbClr val="333333"/>
                </a:solidFill>
                <a:highlight>
                  <a:srgbClr val="FFFFFF"/>
                </a:highlight>
                <a:latin typeface="Arial"/>
                <a:ea typeface="Arial"/>
                <a:cs typeface="Arial"/>
                <a:sym typeface="Arial"/>
              </a:rPr>
              <a:t>for image classification</a:t>
            </a:r>
            <a:endParaRPr sz="1750">
              <a:solidFill>
                <a:srgbClr val="333333"/>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82608"/>
              </a:lnSpc>
              <a:spcBef>
                <a:spcPts val="1400"/>
              </a:spcBef>
              <a:spcAft>
                <a:spcPts val="0"/>
              </a:spcAft>
              <a:buNone/>
            </a:pPr>
            <a:r>
              <a:rPr b="1" lang="en" sz="3450">
                <a:solidFill>
                  <a:srgbClr val="292929"/>
                </a:solidFill>
                <a:highlight>
                  <a:srgbClr val="FFFFFF"/>
                </a:highlight>
                <a:latin typeface="Arial"/>
                <a:ea typeface="Arial"/>
                <a:cs typeface="Arial"/>
                <a:sym typeface="Arial"/>
              </a:rPr>
              <a:t>Bag of Visual Words(BoVW)</a:t>
            </a:r>
            <a:endParaRPr b="1" sz="3450">
              <a:solidFill>
                <a:srgbClr val="292929"/>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73" name="Google Shape;73;p15"/>
          <p:cNvSpPr txBox="1"/>
          <p:nvPr>
            <p:ph idx="1" type="body"/>
          </p:nvPr>
        </p:nvSpPr>
        <p:spPr>
          <a:xfrm>
            <a:off x="311700" y="1152475"/>
            <a:ext cx="8520600" cy="368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292929"/>
                </a:solidFill>
                <a:highlight>
                  <a:srgbClr val="FFFFFF"/>
                </a:highlight>
                <a:latin typeface="Georgia"/>
                <a:ea typeface="Georgia"/>
                <a:cs typeface="Georgia"/>
                <a:sym typeface="Georgia"/>
              </a:rPr>
              <a:t>BoVW is a commonly used technique in image classification. The idea behind this technique, is similar to the bag of words in NLP but in this technique we use image features as words. Image features are unique pattern that we can find in an image.</a:t>
            </a:r>
            <a:endParaRPr sz="1600">
              <a:solidFill>
                <a:srgbClr val="292929"/>
              </a:solidFill>
              <a:highlight>
                <a:srgbClr val="FFFFFF"/>
              </a:highlight>
              <a:latin typeface="Georgia"/>
              <a:ea typeface="Georgia"/>
              <a:cs typeface="Georgia"/>
              <a:sym typeface="Georgia"/>
            </a:endParaRPr>
          </a:p>
          <a:p>
            <a:pPr indent="0" lvl="0" marL="0" rtl="0" algn="l">
              <a:spcBef>
                <a:spcPts val="1200"/>
              </a:spcBef>
              <a:spcAft>
                <a:spcPts val="1200"/>
              </a:spcAft>
              <a:buNone/>
            </a:pPr>
            <a:r>
              <a:t/>
            </a:r>
            <a:endParaRPr sz="1600">
              <a:solidFill>
                <a:srgbClr val="292929"/>
              </a:solidFill>
              <a:highlight>
                <a:srgbClr val="FFFFFF"/>
              </a:highlight>
              <a:latin typeface="Georgia"/>
              <a:ea typeface="Georgia"/>
              <a:cs typeface="Georgia"/>
              <a:sym typeface="Georgia"/>
            </a:endParaRPr>
          </a:p>
        </p:txBody>
      </p:sp>
      <p:pic>
        <p:nvPicPr>
          <p:cNvPr id="74" name="Google Shape;74;p15"/>
          <p:cNvPicPr preferRelativeResize="0"/>
          <p:nvPr/>
        </p:nvPicPr>
        <p:blipFill>
          <a:blip r:embed="rId3">
            <a:alphaModFix/>
          </a:blip>
          <a:stretch>
            <a:fillRect/>
          </a:stretch>
        </p:blipFill>
        <p:spPr>
          <a:xfrm>
            <a:off x="2284525" y="2244425"/>
            <a:ext cx="4208301" cy="2351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177850"/>
            <a:ext cx="8520600" cy="34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0" name="Google Shape;80;p16"/>
          <p:cNvSpPr txBox="1"/>
          <p:nvPr>
            <p:ph idx="1" type="body"/>
          </p:nvPr>
        </p:nvSpPr>
        <p:spPr>
          <a:xfrm>
            <a:off x="311700" y="841675"/>
            <a:ext cx="4260300" cy="372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solidFill>
                  <a:srgbClr val="292929"/>
                </a:solidFill>
                <a:highlight>
                  <a:srgbClr val="FFFFFF"/>
                </a:highlight>
                <a:latin typeface="Georgia"/>
                <a:ea typeface="Georgia"/>
                <a:cs typeface="Georgia"/>
                <a:sym typeface="Georgia"/>
              </a:rPr>
              <a:t>The general idea of bag of visual words (BOVW) is to represent an image as a set of features. </a:t>
            </a:r>
            <a:r>
              <a:rPr lang="en" sz="1600">
                <a:solidFill>
                  <a:srgbClr val="000000"/>
                </a:solidFill>
                <a:highlight>
                  <a:srgbClr val="E9F2FD"/>
                </a:highlight>
                <a:latin typeface="Georgia"/>
                <a:ea typeface="Georgia"/>
                <a:cs typeface="Georgia"/>
                <a:sym typeface="Georgia"/>
              </a:rPr>
              <a:t>Features consists of keypoints and descriptors</a:t>
            </a:r>
            <a:r>
              <a:rPr lang="en" sz="1600">
                <a:solidFill>
                  <a:srgbClr val="292929"/>
                </a:solidFill>
                <a:highlight>
                  <a:srgbClr val="FFFFFF"/>
                </a:highlight>
                <a:latin typeface="Georgia"/>
                <a:ea typeface="Georgia"/>
                <a:cs typeface="Georgia"/>
                <a:sym typeface="Georgia"/>
              </a:rPr>
              <a:t>. Keypoints are the “stand out” points in an image, so no matter the image is rotated, shrink, or expand, its keypoints will always be the same. And descriptor is the description of the keypoint. We use the keypoints and descriptors to construct vocabularies and represent each image as a frequency histogram of features that are in the image. From the frequency histogram, later, we can find another similar images or predict the category of the image.</a:t>
            </a:r>
            <a:endParaRPr/>
          </a:p>
        </p:txBody>
      </p:sp>
      <p:pic>
        <p:nvPicPr>
          <p:cNvPr id="81" name="Google Shape;81;p16"/>
          <p:cNvPicPr preferRelativeResize="0"/>
          <p:nvPr/>
        </p:nvPicPr>
        <p:blipFill>
          <a:blip r:embed="rId3">
            <a:alphaModFix/>
          </a:blip>
          <a:stretch>
            <a:fillRect/>
          </a:stretch>
        </p:blipFill>
        <p:spPr>
          <a:xfrm>
            <a:off x="4756075" y="428325"/>
            <a:ext cx="3888175" cy="3352475"/>
          </a:xfrm>
          <a:prstGeom prst="rect">
            <a:avLst/>
          </a:prstGeom>
          <a:noFill/>
          <a:ln>
            <a:noFill/>
          </a:ln>
        </p:spPr>
      </p:pic>
      <p:sp>
        <p:nvSpPr>
          <p:cNvPr id="82" name="Google Shape;82;p16"/>
          <p:cNvSpPr txBox="1"/>
          <p:nvPr/>
        </p:nvSpPr>
        <p:spPr>
          <a:xfrm>
            <a:off x="4876325" y="3967825"/>
            <a:ext cx="3888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4"/>
                </a:solidFill>
                <a:highlight>
                  <a:srgbClr val="FEFEFE"/>
                </a:highlight>
              </a:rPr>
              <a:t>Taking three input images </a:t>
            </a:r>
            <a:r>
              <a:rPr i="1" lang="en" sz="1200">
                <a:solidFill>
                  <a:schemeClr val="accent4"/>
                </a:solidFill>
                <a:highlight>
                  <a:srgbClr val="FEFEFE"/>
                </a:highlight>
              </a:rPr>
              <a:t>(top)</a:t>
            </a:r>
            <a:r>
              <a:rPr lang="en" sz="1200">
                <a:solidFill>
                  <a:schemeClr val="accent4"/>
                </a:solidFill>
                <a:highlight>
                  <a:srgbClr val="FEFEFE"/>
                </a:highlight>
              </a:rPr>
              <a:t>, extracting image patches from each of them </a:t>
            </a:r>
            <a:r>
              <a:rPr i="1" lang="en" sz="1200">
                <a:solidFill>
                  <a:schemeClr val="accent4"/>
                </a:solidFill>
                <a:highlight>
                  <a:srgbClr val="FEFEFE"/>
                </a:highlight>
              </a:rPr>
              <a:t>(middle)</a:t>
            </a:r>
            <a:r>
              <a:rPr lang="en" sz="1200">
                <a:solidFill>
                  <a:schemeClr val="accent4"/>
                </a:solidFill>
                <a:highlight>
                  <a:srgbClr val="FEFEFE"/>
                </a:highlight>
              </a:rPr>
              <a:t>, and then counting the number of times each visual word appears in the respective images </a:t>
            </a:r>
            <a:r>
              <a:rPr i="1" lang="en" sz="1200">
                <a:solidFill>
                  <a:schemeClr val="accent4"/>
                </a:solidFill>
                <a:highlight>
                  <a:srgbClr val="FEFEFE"/>
                </a:highlight>
              </a:rPr>
              <a:t>(bottom)</a:t>
            </a:r>
            <a:r>
              <a:rPr lang="en" sz="1200">
                <a:solidFill>
                  <a:schemeClr val="accent4"/>
                </a:solidFill>
                <a:highlight>
                  <a:srgbClr val="FEFEFE"/>
                </a:highlight>
              </a:rPr>
              <a:t>.</a:t>
            </a:r>
            <a:endParaRPr>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2980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40000"/>
              </a:lnSpc>
              <a:spcBef>
                <a:spcPts val="0"/>
              </a:spcBef>
              <a:spcAft>
                <a:spcPts val="0"/>
              </a:spcAft>
              <a:buNone/>
            </a:pPr>
            <a:r>
              <a:rPr b="1" lang="en" sz="2300">
                <a:solidFill>
                  <a:srgbClr val="051E50"/>
                </a:solidFill>
                <a:highlight>
                  <a:srgbClr val="FEFEFE"/>
                </a:highlight>
                <a:latin typeface="Arial"/>
                <a:ea typeface="Arial"/>
                <a:cs typeface="Arial"/>
                <a:sym typeface="Arial"/>
              </a:rPr>
              <a:t>Building a bag of visual words</a:t>
            </a:r>
            <a:endParaRPr b="1" sz="2300">
              <a:solidFill>
                <a:srgbClr val="051E50"/>
              </a:solidFill>
              <a:highlight>
                <a:srgbClr val="FEFEFE"/>
              </a:highlight>
              <a:latin typeface="Arial"/>
              <a:ea typeface="Arial"/>
              <a:cs typeface="Arial"/>
              <a:sym typeface="Arial"/>
            </a:endParaRPr>
          </a:p>
          <a:p>
            <a:pPr indent="0" lvl="0" marL="0" rtl="0" algn="l">
              <a:spcBef>
                <a:spcPts val="600"/>
              </a:spcBef>
              <a:spcAft>
                <a:spcPts val="0"/>
              </a:spcAft>
              <a:buNone/>
            </a:pPr>
            <a:r>
              <a:t/>
            </a:r>
            <a:endParaRPr/>
          </a:p>
        </p:txBody>
      </p:sp>
      <p:sp>
        <p:nvSpPr>
          <p:cNvPr id="88" name="Google Shape;88;p17"/>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AutoNum type="arabicPeriod"/>
            </a:pPr>
            <a:r>
              <a:rPr lang="en" sz="1700">
                <a:solidFill>
                  <a:srgbClr val="333333"/>
                </a:solidFill>
                <a:highlight>
                  <a:srgbClr val="FCFCFC"/>
                </a:highlight>
                <a:latin typeface="Georgia"/>
                <a:ea typeface="Georgia"/>
                <a:cs typeface="Georgia"/>
                <a:sym typeface="Georgia"/>
              </a:rPr>
              <a:t>L</a:t>
            </a:r>
            <a:r>
              <a:rPr lang="en" sz="1700">
                <a:solidFill>
                  <a:srgbClr val="333333"/>
                </a:solidFill>
                <a:highlight>
                  <a:srgbClr val="FCFCFC"/>
                </a:highlight>
                <a:latin typeface="Georgia"/>
                <a:ea typeface="Georgia"/>
                <a:cs typeface="Georgia"/>
                <a:sym typeface="Georgia"/>
              </a:rPr>
              <a:t>ocal features are extracted by detecting keypoints and their corresponding descriptors are computed. </a:t>
            </a:r>
            <a:r>
              <a:rPr lang="en" sz="1700">
                <a:solidFill>
                  <a:srgbClr val="292929"/>
                </a:solidFill>
                <a:highlight>
                  <a:srgbClr val="FFFFFF"/>
                </a:highlight>
                <a:latin typeface="Georgia"/>
                <a:ea typeface="Georgia"/>
                <a:cs typeface="Georgia"/>
                <a:sym typeface="Georgia"/>
              </a:rPr>
              <a:t>We extracted local features from several images using SIFT.</a:t>
            </a:r>
            <a:endParaRPr sz="1700">
              <a:solidFill>
                <a:srgbClr val="333333"/>
              </a:solidFill>
              <a:highlight>
                <a:srgbClr val="FCFCFC"/>
              </a:highlight>
              <a:latin typeface="Georgia"/>
              <a:ea typeface="Georgia"/>
              <a:cs typeface="Georgia"/>
              <a:sym typeface="Georgia"/>
            </a:endParaRPr>
          </a:p>
          <a:p>
            <a:pPr indent="0" lvl="0" marL="457200" rtl="0" algn="l">
              <a:spcBef>
                <a:spcPts val="1200"/>
              </a:spcBef>
              <a:spcAft>
                <a:spcPts val="1200"/>
              </a:spcAft>
              <a:buNone/>
            </a:pPr>
            <a:r>
              <a:t/>
            </a:r>
            <a:endParaRPr/>
          </a:p>
        </p:txBody>
      </p:sp>
      <p:pic>
        <p:nvPicPr>
          <p:cNvPr id="89" name="Google Shape;89;p17"/>
          <p:cNvPicPr preferRelativeResize="0"/>
          <p:nvPr/>
        </p:nvPicPr>
        <p:blipFill>
          <a:blip r:embed="rId3">
            <a:alphaModFix/>
          </a:blip>
          <a:stretch>
            <a:fillRect/>
          </a:stretch>
        </p:blipFill>
        <p:spPr>
          <a:xfrm>
            <a:off x="436246" y="2002050"/>
            <a:ext cx="3598400" cy="2047875"/>
          </a:xfrm>
          <a:prstGeom prst="rect">
            <a:avLst/>
          </a:prstGeom>
          <a:noFill/>
          <a:ln>
            <a:noFill/>
          </a:ln>
        </p:spPr>
      </p:pic>
      <p:pic>
        <p:nvPicPr>
          <p:cNvPr id="90" name="Google Shape;90;p17"/>
          <p:cNvPicPr preferRelativeResize="0"/>
          <p:nvPr/>
        </p:nvPicPr>
        <p:blipFill>
          <a:blip r:embed="rId4">
            <a:alphaModFix/>
          </a:blip>
          <a:stretch>
            <a:fillRect/>
          </a:stretch>
        </p:blipFill>
        <p:spPr>
          <a:xfrm>
            <a:off x="4445025" y="2091823"/>
            <a:ext cx="4254401" cy="1849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164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6" name="Google Shape;96;p18"/>
          <p:cNvSpPr txBox="1"/>
          <p:nvPr>
            <p:ph idx="1" type="body"/>
          </p:nvPr>
        </p:nvSpPr>
        <p:spPr>
          <a:xfrm>
            <a:off x="311700" y="801575"/>
            <a:ext cx="8520600" cy="407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a:t>
            </a:r>
            <a:r>
              <a:rPr lang="en" sz="1600">
                <a:solidFill>
                  <a:srgbClr val="292929"/>
                </a:solidFill>
                <a:highlight>
                  <a:srgbClr val="FFFFFF"/>
                </a:highlight>
                <a:latin typeface="Georgia"/>
                <a:ea typeface="Georgia"/>
                <a:cs typeface="Georgia"/>
                <a:sym typeface="Georgia"/>
              </a:rPr>
              <a:t> </a:t>
            </a:r>
            <a:r>
              <a:rPr lang="en" sz="1700">
                <a:solidFill>
                  <a:srgbClr val="292929"/>
                </a:solidFill>
                <a:highlight>
                  <a:srgbClr val="FFFFFF"/>
                </a:highlight>
                <a:latin typeface="Georgia"/>
                <a:ea typeface="Georgia"/>
                <a:cs typeface="Georgia"/>
                <a:sym typeface="Georgia"/>
              </a:rPr>
              <a:t>Quantize the feature space. Make this operation via clustering algorithms such as K-means. The center points, that we get from the clustering algorithm, are our visual words.</a:t>
            </a:r>
            <a:endParaRPr sz="1700">
              <a:solidFill>
                <a:srgbClr val="292929"/>
              </a:solidFill>
              <a:highlight>
                <a:srgbClr val="FFFFFF"/>
              </a:highlight>
              <a:latin typeface="Georgia"/>
              <a:ea typeface="Georgia"/>
              <a:cs typeface="Georgia"/>
              <a:sym typeface="Georgia"/>
            </a:endParaRPr>
          </a:p>
          <a:p>
            <a:pPr indent="0" lvl="0" marL="0" rtl="0" algn="l">
              <a:spcBef>
                <a:spcPts val="1200"/>
              </a:spcBef>
              <a:spcAft>
                <a:spcPts val="1200"/>
              </a:spcAft>
              <a:buNone/>
            </a:pPr>
            <a:r>
              <a:t/>
            </a:r>
            <a:endParaRPr sz="1600">
              <a:solidFill>
                <a:srgbClr val="292929"/>
              </a:solidFill>
              <a:highlight>
                <a:srgbClr val="FFFFFF"/>
              </a:highlight>
              <a:latin typeface="Georgia"/>
              <a:ea typeface="Georgia"/>
              <a:cs typeface="Georgia"/>
              <a:sym typeface="Georgia"/>
            </a:endParaRPr>
          </a:p>
        </p:txBody>
      </p:sp>
      <p:pic>
        <p:nvPicPr>
          <p:cNvPr id="97" name="Google Shape;97;p18"/>
          <p:cNvPicPr preferRelativeResize="0"/>
          <p:nvPr/>
        </p:nvPicPr>
        <p:blipFill>
          <a:blip r:embed="rId3">
            <a:alphaModFix/>
          </a:blip>
          <a:stretch>
            <a:fillRect/>
          </a:stretch>
        </p:blipFill>
        <p:spPr>
          <a:xfrm>
            <a:off x="1719275" y="1763475"/>
            <a:ext cx="5705475" cy="2952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177825"/>
            <a:ext cx="8520600" cy="263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3" name="Google Shape;103;p19"/>
          <p:cNvSpPr txBox="1"/>
          <p:nvPr>
            <p:ph idx="1" type="body"/>
          </p:nvPr>
        </p:nvSpPr>
        <p:spPr>
          <a:xfrm>
            <a:off x="311700" y="360725"/>
            <a:ext cx="8520600" cy="4221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740">
                <a:solidFill>
                  <a:srgbClr val="292929"/>
                </a:solidFill>
                <a:highlight>
                  <a:srgbClr val="FFFFFF"/>
                </a:highlight>
                <a:latin typeface="Georgia"/>
                <a:ea typeface="Georgia"/>
                <a:cs typeface="Georgia"/>
                <a:sym typeface="Georgia"/>
              </a:rPr>
              <a:t>3. Extract local features and compare these features with visual words to create histograms for each image both for the test and train dataset.</a:t>
            </a:r>
            <a:endParaRPr sz="1740">
              <a:solidFill>
                <a:srgbClr val="292929"/>
              </a:solidFill>
              <a:highlight>
                <a:srgbClr val="FFFFFF"/>
              </a:highlight>
              <a:latin typeface="Georgia"/>
              <a:ea typeface="Georgia"/>
              <a:cs typeface="Georgia"/>
              <a:sym typeface="Georgia"/>
            </a:endParaRPr>
          </a:p>
          <a:p>
            <a:pPr indent="0" lvl="0" marL="0" rtl="0" algn="l">
              <a:lnSpc>
                <a:spcPct val="95000"/>
              </a:lnSpc>
              <a:spcBef>
                <a:spcPts val="1200"/>
              </a:spcBef>
              <a:spcAft>
                <a:spcPts val="0"/>
              </a:spcAft>
              <a:buSzPts val="852"/>
              <a:buNone/>
            </a:pPr>
            <a:r>
              <a:t/>
            </a:r>
            <a:endParaRPr sz="1740">
              <a:solidFill>
                <a:srgbClr val="292929"/>
              </a:solidFill>
              <a:highlight>
                <a:srgbClr val="FFFFFF"/>
              </a:highlight>
              <a:latin typeface="Georgia"/>
              <a:ea typeface="Georgia"/>
              <a:cs typeface="Georgia"/>
              <a:sym typeface="Georgia"/>
            </a:endParaRPr>
          </a:p>
          <a:p>
            <a:pPr indent="0" lvl="0" marL="0" rtl="0" algn="l">
              <a:lnSpc>
                <a:spcPct val="95000"/>
              </a:lnSpc>
              <a:spcBef>
                <a:spcPts val="1200"/>
              </a:spcBef>
              <a:spcAft>
                <a:spcPts val="0"/>
              </a:spcAft>
              <a:buSzPts val="852"/>
              <a:buNone/>
            </a:pPr>
            <a:r>
              <a:t/>
            </a:r>
            <a:endParaRPr sz="1740">
              <a:solidFill>
                <a:srgbClr val="292929"/>
              </a:solidFill>
              <a:highlight>
                <a:srgbClr val="FFFFFF"/>
              </a:highlight>
              <a:latin typeface="Georgia"/>
              <a:ea typeface="Georgia"/>
              <a:cs typeface="Georgia"/>
              <a:sym typeface="Georgia"/>
            </a:endParaRPr>
          </a:p>
          <a:p>
            <a:pPr indent="0" lvl="0" marL="0" rtl="0" algn="l">
              <a:lnSpc>
                <a:spcPct val="95000"/>
              </a:lnSpc>
              <a:spcBef>
                <a:spcPts val="1200"/>
              </a:spcBef>
              <a:spcAft>
                <a:spcPts val="0"/>
              </a:spcAft>
              <a:buSzPts val="852"/>
              <a:buNone/>
            </a:pPr>
            <a:r>
              <a:t/>
            </a:r>
            <a:endParaRPr sz="1740">
              <a:solidFill>
                <a:srgbClr val="292929"/>
              </a:solidFill>
              <a:highlight>
                <a:srgbClr val="FFFFFF"/>
              </a:highlight>
              <a:latin typeface="Georgia"/>
              <a:ea typeface="Georgia"/>
              <a:cs typeface="Georgia"/>
              <a:sym typeface="Georgia"/>
            </a:endParaRPr>
          </a:p>
          <a:p>
            <a:pPr indent="0" lvl="0" marL="0" rtl="0" algn="l">
              <a:lnSpc>
                <a:spcPct val="95000"/>
              </a:lnSpc>
              <a:spcBef>
                <a:spcPts val="1200"/>
              </a:spcBef>
              <a:spcAft>
                <a:spcPts val="0"/>
              </a:spcAft>
              <a:buSzPts val="852"/>
              <a:buNone/>
            </a:pPr>
            <a:r>
              <a:t/>
            </a:r>
            <a:endParaRPr sz="1740">
              <a:solidFill>
                <a:srgbClr val="292929"/>
              </a:solidFill>
              <a:highlight>
                <a:srgbClr val="FFFFFF"/>
              </a:highlight>
              <a:latin typeface="Georgia"/>
              <a:ea typeface="Georgia"/>
              <a:cs typeface="Georgia"/>
              <a:sym typeface="Georgia"/>
            </a:endParaRPr>
          </a:p>
          <a:p>
            <a:pPr indent="0" lvl="0" marL="0" rtl="0" algn="l">
              <a:lnSpc>
                <a:spcPct val="95000"/>
              </a:lnSpc>
              <a:spcBef>
                <a:spcPts val="1200"/>
              </a:spcBef>
              <a:spcAft>
                <a:spcPts val="0"/>
              </a:spcAft>
              <a:buSzPts val="852"/>
              <a:buNone/>
            </a:pPr>
            <a:r>
              <a:t/>
            </a:r>
            <a:endParaRPr sz="1740">
              <a:solidFill>
                <a:srgbClr val="292929"/>
              </a:solidFill>
              <a:highlight>
                <a:srgbClr val="FFFFFF"/>
              </a:highlight>
              <a:latin typeface="Georgia"/>
              <a:ea typeface="Georgia"/>
              <a:cs typeface="Georgia"/>
              <a:sym typeface="Georgia"/>
            </a:endParaRPr>
          </a:p>
          <a:p>
            <a:pPr indent="0" lvl="0" marL="0" rtl="0" algn="l">
              <a:lnSpc>
                <a:spcPct val="95000"/>
              </a:lnSpc>
              <a:spcBef>
                <a:spcPts val="1200"/>
              </a:spcBef>
              <a:spcAft>
                <a:spcPts val="0"/>
              </a:spcAft>
              <a:buSzPts val="852"/>
              <a:buNone/>
            </a:pPr>
            <a:r>
              <a:t/>
            </a:r>
            <a:endParaRPr sz="1740">
              <a:solidFill>
                <a:srgbClr val="292929"/>
              </a:solidFill>
              <a:highlight>
                <a:srgbClr val="FFFFFF"/>
              </a:highlight>
              <a:latin typeface="Georgia"/>
              <a:ea typeface="Georgia"/>
              <a:cs typeface="Georgia"/>
              <a:sym typeface="Georgia"/>
            </a:endParaRPr>
          </a:p>
          <a:p>
            <a:pPr indent="0" lvl="0" marL="0" rtl="0" algn="l">
              <a:lnSpc>
                <a:spcPct val="95000"/>
              </a:lnSpc>
              <a:spcBef>
                <a:spcPts val="1200"/>
              </a:spcBef>
              <a:spcAft>
                <a:spcPts val="0"/>
              </a:spcAft>
              <a:buSzPts val="852"/>
              <a:buNone/>
            </a:pPr>
            <a:r>
              <a:t/>
            </a:r>
            <a:endParaRPr sz="1740">
              <a:solidFill>
                <a:srgbClr val="292929"/>
              </a:solidFill>
              <a:highlight>
                <a:srgbClr val="FFFFFF"/>
              </a:highlight>
              <a:latin typeface="Georgia"/>
              <a:ea typeface="Georgia"/>
              <a:cs typeface="Georgia"/>
              <a:sym typeface="Georgia"/>
            </a:endParaRPr>
          </a:p>
          <a:p>
            <a:pPr indent="0" lvl="0" marL="0" rtl="0" algn="l">
              <a:lnSpc>
                <a:spcPct val="95000"/>
              </a:lnSpc>
              <a:spcBef>
                <a:spcPts val="1200"/>
              </a:spcBef>
              <a:spcAft>
                <a:spcPts val="0"/>
              </a:spcAft>
              <a:buSzPts val="852"/>
              <a:buNone/>
            </a:pPr>
            <a:r>
              <a:rPr lang="en" sz="1740">
                <a:solidFill>
                  <a:srgbClr val="292929"/>
                </a:solidFill>
                <a:highlight>
                  <a:srgbClr val="FFFFFF"/>
                </a:highlight>
                <a:latin typeface="Georgia"/>
                <a:ea typeface="Georgia"/>
                <a:cs typeface="Georgia"/>
                <a:sym typeface="Georgia"/>
              </a:rPr>
              <a:t>4.Predict the class of test images comparing with each histogram of train images. We will use 1-NN to predict the class of each test image.</a:t>
            </a:r>
            <a:endParaRPr sz="1740">
              <a:solidFill>
                <a:srgbClr val="292929"/>
              </a:solidFill>
              <a:highlight>
                <a:srgbClr val="FFFFFF"/>
              </a:highlight>
              <a:latin typeface="Georgia"/>
              <a:ea typeface="Georgia"/>
              <a:cs typeface="Georgia"/>
              <a:sym typeface="Georgia"/>
            </a:endParaRPr>
          </a:p>
          <a:p>
            <a:pPr indent="0" lvl="0" marL="0" rtl="0" algn="l">
              <a:lnSpc>
                <a:spcPct val="95000"/>
              </a:lnSpc>
              <a:spcBef>
                <a:spcPts val="1200"/>
              </a:spcBef>
              <a:spcAft>
                <a:spcPts val="0"/>
              </a:spcAft>
              <a:buSzPts val="852"/>
              <a:buNone/>
            </a:pPr>
            <a:r>
              <a:t/>
            </a:r>
            <a:endParaRPr sz="1740">
              <a:solidFill>
                <a:srgbClr val="292929"/>
              </a:solidFill>
              <a:highlight>
                <a:srgbClr val="FFFFFF"/>
              </a:highlight>
              <a:latin typeface="Georgia"/>
              <a:ea typeface="Georgia"/>
              <a:cs typeface="Georgia"/>
              <a:sym typeface="Georgia"/>
            </a:endParaRPr>
          </a:p>
          <a:p>
            <a:pPr indent="0" lvl="0" marL="0" rtl="0" algn="l">
              <a:lnSpc>
                <a:spcPct val="95000"/>
              </a:lnSpc>
              <a:spcBef>
                <a:spcPts val="1200"/>
              </a:spcBef>
              <a:spcAft>
                <a:spcPts val="0"/>
              </a:spcAft>
              <a:buSzPts val="852"/>
              <a:buNone/>
            </a:pPr>
            <a:r>
              <a:t/>
            </a:r>
            <a:endParaRPr sz="1740">
              <a:solidFill>
                <a:srgbClr val="292929"/>
              </a:solidFill>
              <a:highlight>
                <a:srgbClr val="FFFFFF"/>
              </a:highlight>
              <a:latin typeface="Georgia"/>
              <a:ea typeface="Georgia"/>
              <a:cs typeface="Georgia"/>
              <a:sym typeface="Georgia"/>
            </a:endParaRPr>
          </a:p>
          <a:p>
            <a:pPr indent="0" lvl="0" marL="0" rtl="0" algn="l">
              <a:lnSpc>
                <a:spcPct val="95000"/>
              </a:lnSpc>
              <a:spcBef>
                <a:spcPts val="1200"/>
              </a:spcBef>
              <a:spcAft>
                <a:spcPts val="0"/>
              </a:spcAft>
              <a:buSzPts val="852"/>
              <a:buNone/>
            </a:pPr>
            <a:r>
              <a:t/>
            </a:r>
            <a:endParaRPr sz="1740">
              <a:solidFill>
                <a:srgbClr val="292929"/>
              </a:solidFill>
              <a:highlight>
                <a:srgbClr val="FFFFFF"/>
              </a:highlight>
              <a:latin typeface="Georgia"/>
              <a:ea typeface="Georgia"/>
              <a:cs typeface="Georgia"/>
              <a:sym typeface="Georgia"/>
            </a:endParaRPr>
          </a:p>
          <a:p>
            <a:pPr indent="0" lvl="0" marL="0" rtl="0" algn="l">
              <a:lnSpc>
                <a:spcPct val="95000"/>
              </a:lnSpc>
              <a:spcBef>
                <a:spcPts val="1200"/>
              </a:spcBef>
              <a:spcAft>
                <a:spcPts val="0"/>
              </a:spcAft>
              <a:buSzPts val="852"/>
              <a:buNone/>
            </a:pPr>
            <a:r>
              <a:t/>
            </a:r>
            <a:endParaRPr sz="1740">
              <a:solidFill>
                <a:srgbClr val="292929"/>
              </a:solidFill>
              <a:highlight>
                <a:srgbClr val="FFFFFF"/>
              </a:highlight>
              <a:latin typeface="Georgia"/>
              <a:ea typeface="Georgia"/>
              <a:cs typeface="Georgia"/>
              <a:sym typeface="Georgia"/>
            </a:endParaRPr>
          </a:p>
          <a:p>
            <a:pPr indent="0" lvl="0" marL="0" rtl="0" algn="l">
              <a:lnSpc>
                <a:spcPct val="95000"/>
              </a:lnSpc>
              <a:spcBef>
                <a:spcPts val="1200"/>
              </a:spcBef>
              <a:spcAft>
                <a:spcPts val="0"/>
              </a:spcAft>
              <a:buSzPts val="852"/>
              <a:buNone/>
            </a:pPr>
            <a:r>
              <a:t/>
            </a:r>
            <a:endParaRPr sz="1740">
              <a:solidFill>
                <a:srgbClr val="292929"/>
              </a:solidFill>
              <a:highlight>
                <a:srgbClr val="FFFFFF"/>
              </a:highlight>
              <a:latin typeface="Georgia"/>
              <a:ea typeface="Georgia"/>
              <a:cs typeface="Georgia"/>
              <a:sym typeface="Georgia"/>
            </a:endParaRPr>
          </a:p>
          <a:p>
            <a:pPr indent="0" lvl="0" marL="0" rtl="0" algn="l">
              <a:lnSpc>
                <a:spcPct val="95000"/>
              </a:lnSpc>
              <a:spcBef>
                <a:spcPts val="1200"/>
              </a:spcBef>
              <a:spcAft>
                <a:spcPts val="0"/>
              </a:spcAft>
              <a:buSzPts val="852"/>
              <a:buNone/>
            </a:pPr>
            <a:r>
              <a:t/>
            </a:r>
            <a:endParaRPr sz="1740">
              <a:solidFill>
                <a:srgbClr val="292929"/>
              </a:solidFill>
              <a:highlight>
                <a:srgbClr val="FFFFFF"/>
              </a:highlight>
              <a:latin typeface="Georgia"/>
              <a:ea typeface="Georgia"/>
              <a:cs typeface="Georgia"/>
              <a:sym typeface="Georgia"/>
            </a:endParaRPr>
          </a:p>
          <a:p>
            <a:pPr indent="0" lvl="0" marL="0" rtl="0" algn="l">
              <a:lnSpc>
                <a:spcPct val="95000"/>
              </a:lnSpc>
              <a:spcBef>
                <a:spcPts val="1200"/>
              </a:spcBef>
              <a:spcAft>
                <a:spcPts val="0"/>
              </a:spcAft>
              <a:buSzPts val="852"/>
              <a:buNone/>
            </a:pPr>
            <a:r>
              <a:t/>
            </a:r>
            <a:endParaRPr sz="1740">
              <a:solidFill>
                <a:srgbClr val="292929"/>
              </a:solidFill>
              <a:highlight>
                <a:srgbClr val="FFFFFF"/>
              </a:highlight>
              <a:latin typeface="Georgia"/>
              <a:ea typeface="Georgia"/>
              <a:cs typeface="Georgia"/>
              <a:sym typeface="Georgia"/>
            </a:endParaRPr>
          </a:p>
          <a:p>
            <a:pPr indent="0" lvl="0" marL="0" rtl="0" algn="l">
              <a:lnSpc>
                <a:spcPct val="95000"/>
              </a:lnSpc>
              <a:spcBef>
                <a:spcPts val="1200"/>
              </a:spcBef>
              <a:spcAft>
                <a:spcPts val="0"/>
              </a:spcAft>
              <a:buSzPts val="852"/>
              <a:buNone/>
            </a:pPr>
            <a:r>
              <a:t/>
            </a:r>
            <a:endParaRPr sz="1740">
              <a:solidFill>
                <a:srgbClr val="292929"/>
              </a:solidFill>
              <a:highlight>
                <a:srgbClr val="FFFFFF"/>
              </a:highlight>
              <a:latin typeface="Georgia"/>
              <a:ea typeface="Georgia"/>
              <a:cs typeface="Georgia"/>
              <a:sym typeface="Georgia"/>
            </a:endParaRPr>
          </a:p>
          <a:p>
            <a:pPr indent="0" lvl="0" marL="0" rtl="0" algn="l">
              <a:lnSpc>
                <a:spcPct val="95000"/>
              </a:lnSpc>
              <a:spcBef>
                <a:spcPts val="1200"/>
              </a:spcBef>
              <a:spcAft>
                <a:spcPts val="1200"/>
              </a:spcAft>
              <a:buSzPts val="852"/>
              <a:buNone/>
            </a:pPr>
            <a:r>
              <a:t/>
            </a:r>
            <a:endParaRPr sz="1740">
              <a:solidFill>
                <a:srgbClr val="292929"/>
              </a:solidFill>
              <a:highlight>
                <a:srgbClr val="FFFFFF"/>
              </a:highlight>
              <a:latin typeface="Georgia"/>
              <a:ea typeface="Georgia"/>
              <a:cs typeface="Georgia"/>
              <a:sym typeface="Georgia"/>
            </a:endParaRPr>
          </a:p>
        </p:txBody>
      </p:sp>
      <p:pic>
        <p:nvPicPr>
          <p:cNvPr id="104" name="Google Shape;104;p19"/>
          <p:cNvPicPr preferRelativeResize="0"/>
          <p:nvPr/>
        </p:nvPicPr>
        <p:blipFill>
          <a:blip r:embed="rId3">
            <a:alphaModFix/>
          </a:blip>
          <a:stretch>
            <a:fillRect/>
          </a:stretch>
        </p:blipFill>
        <p:spPr>
          <a:xfrm>
            <a:off x="1594250" y="1326425"/>
            <a:ext cx="5715000" cy="2290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510450" y="2418100"/>
            <a:ext cx="8633400" cy="77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i="1" lang="en" sz="3538">
                <a:solidFill>
                  <a:srgbClr val="292929"/>
                </a:solidFill>
                <a:highlight>
                  <a:srgbClr val="FFFFFF"/>
                </a:highlight>
                <a:latin typeface="Arial"/>
                <a:ea typeface="Arial"/>
                <a:cs typeface="Arial"/>
                <a:sym typeface="Arial"/>
              </a:rPr>
              <a:t>Implementation of BOVWs </a:t>
            </a:r>
            <a:endParaRPr b="1" i="1" sz="3822"/>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217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5" name="Google Shape;115;p21"/>
          <p:cNvSpPr txBox="1"/>
          <p:nvPr>
            <p:ph idx="1" type="body"/>
          </p:nvPr>
        </p:nvSpPr>
        <p:spPr>
          <a:xfrm>
            <a:off x="311700" y="360725"/>
            <a:ext cx="8520600" cy="44622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0"/>
              </a:spcAft>
              <a:buNone/>
            </a:pPr>
            <a:r>
              <a:rPr b="1" lang="en" sz="1700">
                <a:solidFill>
                  <a:srgbClr val="222222"/>
                </a:solidFill>
                <a:highlight>
                  <a:srgbClr val="FFFFFF"/>
                </a:highlight>
                <a:latin typeface="Arial"/>
                <a:ea typeface="Arial"/>
                <a:cs typeface="Arial"/>
                <a:sym typeface="Arial"/>
              </a:rPr>
              <a:t>We used : Opencv (3.x), sklearn (0.17), Caltech101 dataset( trimmed version)</a:t>
            </a:r>
            <a:endParaRPr b="1" sz="1700">
              <a:solidFill>
                <a:srgbClr val="222222"/>
              </a:solidFill>
              <a:highlight>
                <a:srgbClr val="FFFFFF"/>
              </a:highlight>
              <a:latin typeface="Arial"/>
              <a:ea typeface="Arial"/>
              <a:cs typeface="Arial"/>
              <a:sym typeface="Arial"/>
            </a:endParaRPr>
          </a:p>
          <a:p>
            <a:pPr indent="-336550" lvl="0" marL="457200" rtl="0" algn="l">
              <a:lnSpc>
                <a:spcPct val="115000"/>
              </a:lnSpc>
              <a:spcBef>
                <a:spcPts val="1400"/>
              </a:spcBef>
              <a:spcAft>
                <a:spcPts val="0"/>
              </a:spcAft>
              <a:buClr>
                <a:srgbClr val="292929"/>
              </a:buClr>
              <a:buSzPts val="1700"/>
              <a:buFont typeface="Arial"/>
              <a:buAutoNum type="arabicPeriod"/>
            </a:pPr>
            <a:r>
              <a:rPr lang="en" sz="1700">
                <a:solidFill>
                  <a:srgbClr val="292929"/>
                </a:solidFill>
                <a:highlight>
                  <a:srgbClr val="FFFFFF"/>
                </a:highlight>
                <a:latin typeface="Arial"/>
                <a:ea typeface="Arial"/>
                <a:cs typeface="Arial"/>
                <a:sym typeface="Arial"/>
              </a:rPr>
              <a:t>Load train and test images into dictionaries. </a:t>
            </a:r>
            <a:endParaRPr sz="1700">
              <a:solidFill>
                <a:srgbClr val="292929"/>
              </a:solidFill>
              <a:highlight>
                <a:srgbClr val="FFFFFF"/>
              </a:highlight>
              <a:latin typeface="Arial"/>
              <a:ea typeface="Arial"/>
              <a:cs typeface="Arial"/>
              <a:sym typeface="Arial"/>
            </a:endParaRPr>
          </a:p>
          <a:p>
            <a:pPr indent="-336550" lvl="0" marL="457200" rtl="0" algn="l">
              <a:lnSpc>
                <a:spcPct val="115000"/>
              </a:lnSpc>
              <a:spcBef>
                <a:spcPts val="0"/>
              </a:spcBef>
              <a:spcAft>
                <a:spcPts val="0"/>
              </a:spcAft>
              <a:buClr>
                <a:srgbClr val="292929"/>
              </a:buClr>
              <a:buSzPts val="1700"/>
              <a:buFont typeface="Arial"/>
              <a:buAutoNum type="arabicPeriod"/>
            </a:pPr>
            <a:r>
              <a:rPr lang="en" sz="1700">
                <a:solidFill>
                  <a:srgbClr val="292929"/>
                </a:solidFill>
                <a:highlight>
                  <a:srgbClr val="FFFFFF"/>
                </a:highlight>
                <a:latin typeface="Arial"/>
                <a:ea typeface="Arial"/>
                <a:cs typeface="Arial"/>
                <a:sym typeface="Arial"/>
              </a:rPr>
              <a:t>Extracts local features from images using SIFT. The function returns an array whose first index holds a list that holds all local features from all images without an order. This is our visual dictionary. And the second index holds the sift vectors dictionary which holds the descriptors but this is separated class by class.</a:t>
            </a:r>
            <a:endParaRPr sz="1700">
              <a:solidFill>
                <a:srgbClr val="292929"/>
              </a:solidFill>
              <a:highlight>
                <a:srgbClr val="FFFFFF"/>
              </a:highlight>
              <a:latin typeface="Arial"/>
              <a:ea typeface="Arial"/>
              <a:cs typeface="Arial"/>
              <a:sym typeface="Arial"/>
            </a:endParaRPr>
          </a:p>
          <a:p>
            <a:pPr indent="-342900" lvl="0" marL="457200" rtl="0" algn="l">
              <a:lnSpc>
                <a:spcPct val="115000"/>
              </a:lnSpc>
              <a:spcBef>
                <a:spcPts val="0"/>
              </a:spcBef>
              <a:spcAft>
                <a:spcPts val="0"/>
              </a:spcAft>
              <a:buClr>
                <a:srgbClr val="292929"/>
              </a:buClr>
              <a:buSzPts val="1800"/>
              <a:buFont typeface="Arial"/>
              <a:buAutoNum type="arabicPeriod"/>
            </a:pPr>
            <a:r>
              <a:rPr lang="en" sz="1700">
                <a:solidFill>
                  <a:srgbClr val="292929"/>
                </a:solidFill>
                <a:highlight>
                  <a:srgbClr val="FFFFFF"/>
                </a:highlight>
                <a:latin typeface="Arial"/>
                <a:ea typeface="Arial"/>
                <a:cs typeface="Arial"/>
                <a:sym typeface="Arial"/>
              </a:rPr>
              <a:t>Send the visual dictionary to the k-means clustering algorithm and find the visual words which are center points.</a:t>
            </a:r>
            <a:endParaRPr sz="1700">
              <a:solidFill>
                <a:srgbClr val="292929"/>
              </a:solidFill>
              <a:highlight>
                <a:srgbClr val="FFFFFF"/>
              </a:highlight>
              <a:latin typeface="Arial"/>
              <a:ea typeface="Arial"/>
              <a:cs typeface="Arial"/>
              <a:sym typeface="Arial"/>
            </a:endParaRPr>
          </a:p>
          <a:p>
            <a:pPr indent="-342900" lvl="0" marL="457200" rtl="0" algn="l">
              <a:lnSpc>
                <a:spcPct val="115000"/>
              </a:lnSpc>
              <a:spcBef>
                <a:spcPts val="0"/>
              </a:spcBef>
              <a:spcAft>
                <a:spcPts val="0"/>
              </a:spcAft>
              <a:buClr>
                <a:srgbClr val="292929"/>
              </a:buClr>
              <a:buSzPts val="1800"/>
              <a:buFont typeface="Arial"/>
              <a:buAutoNum type="arabicPeriod"/>
            </a:pPr>
            <a:r>
              <a:rPr lang="en" sz="1700">
                <a:solidFill>
                  <a:srgbClr val="292929"/>
                </a:solidFill>
                <a:highlight>
                  <a:srgbClr val="FFFFFF"/>
                </a:highlight>
                <a:latin typeface="Arial"/>
                <a:ea typeface="Arial"/>
                <a:cs typeface="Arial"/>
                <a:sym typeface="Arial"/>
              </a:rPr>
              <a:t>Create histograms for both test and train images.</a:t>
            </a:r>
            <a:endParaRPr sz="1700">
              <a:solidFill>
                <a:srgbClr val="292929"/>
              </a:solidFill>
              <a:highlight>
                <a:srgbClr val="FFFFFF"/>
              </a:highlight>
              <a:latin typeface="Arial"/>
              <a:ea typeface="Arial"/>
              <a:cs typeface="Arial"/>
              <a:sym typeface="Arial"/>
            </a:endParaRPr>
          </a:p>
          <a:p>
            <a:pPr indent="-342900" lvl="0" marL="457200" rtl="0" algn="l">
              <a:lnSpc>
                <a:spcPct val="115000"/>
              </a:lnSpc>
              <a:spcBef>
                <a:spcPts val="0"/>
              </a:spcBef>
              <a:spcAft>
                <a:spcPts val="0"/>
              </a:spcAft>
              <a:buClr>
                <a:srgbClr val="292929"/>
              </a:buClr>
              <a:buSzPts val="1800"/>
              <a:buFont typeface="Georgia"/>
              <a:buAutoNum type="arabicPeriod"/>
            </a:pPr>
            <a:r>
              <a:rPr lang="en" sz="1700">
                <a:solidFill>
                  <a:srgbClr val="292929"/>
                </a:solidFill>
                <a:highlight>
                  <a:srgbClr val="FFFFFF"/>
                </a:highlight>
                <a:latin typeface="Arial"/>
                <a:ea typeface="Arial"/>
                <a:cs typeface="Arial"/>
                <a:sym typeface="Arial"/>
              </a:rPr>
              <a:t>Predict classes of the test images with k-NN function. “k” is 1 in this case. </a:t>
            </a:r>
            <a:endParaRPr sz="1700">
              <a:solidFill>
                <a:srgbClr val="000000"/>
              </a:solidFill>
              <a:highlight>
                <a:srgbClr val="FFFFFF"/>
              </a:highlight>
              <a:latin typeface="Arial"/>
              <a:ea typeface="Arial"/>
              <a:cs typeface="Arial"/>
              <a:sym typeface="Arial"/>
            </a:endParaRPr>
          </a:p>
          <a:p>
            <a:pPr indent="-349765" lvl="0" marL="457200" rtl="0" algn="l">
              <a:lnSpc>
                <a:spcPct val="115000"/>
              </a:lnSpc>
              <a:spcBef>
                <a:spcPts val="0"/>
              </a:spcBef>
              <a:spcAft>
                <a:spcPts val="0"/>
              </a:spcAft>
              <a:buClr>
                <a:srgbClr val="292929"/>
              </a:buClr>
              <a:buSzPts val="1908"/>
              <a:buFont typeface="Arial"/>
              <a:buAutoNum type="arabicPeriod"/>
            </a:pPr>
            <a:r>
              <a:rPr lang="en" sz="1808">
                <a:solidFill>
                  <a:srgbClr val="292929"/>
                </a:solidFill>
                <a:highlight>
                  <a:srgbClr val="FFFFFF"/>
                </a:highlight>
                <a:latin typeface="Arial"/>
                <a:ea typeface="Arial"/>
                <a:cs typeface="Arial"/>
                <a:sym typeface="Arial"/>
              </a:rPr>
              <a:t>Calculate the accuracy.</a:t>
            </a:r>
            <a:endParaRPr sz="1908">
              <a:solidFill>
                <a:srgbClr val="292929"/>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