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57" r:id="rId6"/>
    <p:sldId id="258" r:id="rId7"/>
    <p:sldId id="259" r:id="rId8"/>
    <p:sldId id="263" r:id="rId9"/>
    <p:sldId id="264" r:id="rId10"/>
    <p:sldId id="265" r:id="rId11"/>
    <p:sldId id="266" r:id="rId12"/>
    <p:sldId id="267" r:id="rId13"/>
    <p:sldId id="260" r:id="rId14"/>
    <p:sldId id="261" r:id="rId15"/>
    <p:sldId id="262"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C6D36F-E53C-091A-0779-A97217DAABE3}" v="17" dt="2024-01-07T22:44:08.013"/>
    <p1510:client id="{984461CB-DA7A-4329-A2DC-7023C8ADA1CA}" vWet="4" dt="2024-01-07T10:53:22.637"/>
    <p1510:client id="{B7FE0401-E6B1-49B2-9B05-1211103B3296}" v="679" dt="2024-01-07T11:09:16.315"/>
    <p1510:client id="{DB349912-36FF-4DCF-A669-5BB4A60BD144}" v="64" dt="2024-01-07T23:57:17.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F67ED-534D-47C4-9A14-DA0C0206F2F8}" type="datetimeFigureOut">
              <a:rPr lang="en-GB" smtClean="0"/>
              <a:t>08/01/2024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F0A13F-C95F-4C6B-947D-939BD1F2DBC6}" type="slidenum">
              <a:rPr lang="en-GB" smtClean="0"/>
              <a:t>‹#›</a:t>
            </a:fld>
            <a:endParaRPr lang="en-GB"/>
          </a:p>
        </p:txBody>
      </p:sp>
    </p:spTree>
    <p:extLst>
      <p:ext uri="{BB962C8B-B14F-4D97-AF65-F5344CB8AC3E}">
        <p14:creationId xmlns:p14="http://schemas.microsoft.com/office/powerpoint/2010/main" val="231951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0F0A13F-C95F-4C6B-947D-939BD1F2DBC6}" type="slidenum">
              <a:rPr lang="en-GB" smtClean="0"/>
              <a:t>10</a:t>
            </a:fld>
            <a:endParaRPr lang="en-GB"/>
          </a:p>
        </p:txBody>
      </p:sp>
    </p:spTree>
    <p:extLst>
      <p:ext uri="{BB962C8B-B14F-4D97-AF65-F5344CB8AC3E}">
        <p14:creationId xmlns:p14="http://schemas.microsoft.com/office/powerpoint/2010/main" val="4255939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 </a:t>
            </a:r>
            <a:r>
              <a:rPr lang="en-GB" b="0">
                <a:solidFill>
                  <a:srgbClr val="6A9955"/>
                </a:solidFill>
                <a:effectLst/>
                <a:latin typeface="Consolas" panose="020B0609020204030204" pitchFamily="49" charset="0"/>
              </a:rPr>
              <a:t>Convert '</a:t>
            </a:r>
            <a:r>
              <a:rPr lang="en-GB" b="0" err="1">
                <a:solidFill>
                  <a:srgbClr val="6A9955"/>
                </a:solidFill>
                <a:effectLst/>
                <a:latin typeface="Consolas" panose="020B0609020204030204" pitchFamily="49" charset="0"/>
              </a:rPr>
              <a:t>CustomerDOB</a:t>
            </a:r>
            <a:r>
              <a:rPr lang="en-GB" b="0">
                <a:solidFill>
                  <a:srgbClr val="6A9955"/>
                </a:solidFill>
                <a:effectLst/>
                <a:latin typeface="Consolas" panose="020B0609020204030204" pitchFamily="49" charset="0"/>
              </a:rPr>
              <a:t>', '</a:t>
            </a:r>
            <a:r>
              <a:rPr lang="en-GB" b="0" err="1">
                <a:solidFill>
                  <a:srgbClr val="6A9955"/>
                </a:solidFill>
                <a:effectLst/>
                <a:latin typeface="Consolas" panose="020B0609020204030204" pitchFamily="49" charset="0"/>
              </a:rPr>
              <a:t>TransactionDate</a:t>
            </a:r>
            <a:r>
              <a:rPr lang="en-GB" b="0">
                <a:solidFill>
                  <a:srgbClr val="6A9955"/>
                </a:solidFill>
                <a:effectLst/>
                <a:latin typeface="Consolas" panose="020B0609020204030204" pitchFamily="49" charset="0"/>
              </a:rPr>
              <a:t>', and '</a:t>
            </a:r>
            <a:r>
              <a:rPr lang="en-GB" b="0" err="1">
                <a:solidFill>
                  <a:srgbClr val="6A9955"/>
                </a:solidFill>
                <a:effectLst/>
                <a:latin typeface="Consolas" panose="020B0609020204030204" pitchFamily="49" charset="0"/>
              </a:rPr>
              <a:t>TransactionTime</a:t>
            </a:r>
            <a:r>
              <a:rPr lang="en-GB" b="0">
                <a:solidFill>
                  <a:srgbClr val="6A9955"/>
                </a:solidFill>
                <a:effectLst/>
                <a:latin typeface="Consolas" panose="020B0609020204030204" pitchFamily="49" charset="0"/>
              </a:rPr>
              <a:t>' to datetime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a:solidFill>
                <a:srgbClr val="CCCCCC"/>
              </a:solidFill>
              <a:effectLst/>
              <a:latin typeface="Consolas" panose="020B0609020204030204" pitchFamily="49" charset="0"/>
            </a:endParaRPr>
          </a:p>
          <a:p>
            <a:r>
              <a:rPr lang="en-GB"/>
              <a:t>- </a:t>
            </a:r>
            <a:r>
              <a:rPr lang="en-GB" b="0" i="0">
                <a:solidFill>
                  <a:srgbClr val="374151"/>
                </a:solidFill>
                <a:effectLst/>
                <a:latin typeface="Söhne"/>
              </a:rPr>
              <a:t>Log transformation has normalized the right-skewed distribution of both account balances and transaction amounts, enhancing the validity of statistical analysis.</a:t>
            </a:r>
          </a:p>
          <a:p>
            <a:br>
              <a:rPr lang="en-GB"/>
            </a:br>
            <a:r>
              <a:rPr lang="en-GB"/>
              <a:t>-</a:t>
            </a:r>
            <a:r>
              <a:rPr lang="en-GB" b="0" i="0">
                <a:solidFill>
                  <a:srgbClr val="374151"/>
                </a:solidFill>
                <a:effectLst/>
                <a:latin typeface="Söhne"/>
              </a:rPr>
              <a:t>The boxplot shows steady median account balances across age groups with notable variation within; those aged 50-69 have larger balances, while younger groups make more high-value transactions</a:t>
            </a:r>
          </a:p>
          <a:p>
            <a:br>
              <a:rPr lang="en-GB"/>
            </a:br>
            <a:r>
              <a:rPr lang="en-GB"/>
              <a:t>-</a:t>
            </a:r>
            <a:r>
              <a:rPr lang="en-GB" b="0" i="0">
                <a:solidFill>
                  <a:srgbClr val="374151"/>
                </a:solidFill>
                <a:effectLst/>
                <a:latin typeface="Söhne"/>
              </a:rPr>
              <a:t>The 2016 data shows daily transaction volumes and amounts varied greatly, with a significant surge in July indicating an unusual event disrupting the regular financial activity pattern.</a:t>
            </a:r>
          </a:p>
        </p:txBody>
      </p:sp>
      <p:sp>
        <p:nvSpPr>
          <p:cNvPr id="4" name="Slide Number Placeholder 3"/>
          <p:cNvSpPr>
            <a:spLocks noGrp="1"/>
          </p:cNvSpPr>
          <p:nvPr>
            <p:ph type="sldNum" sz="quarter" idx="5"/>
          </p:nvPr>
        </p:nvSpPr>
        <p:spPr/>
        <p:txBody>
          <a:bodyPr/>
          <a:lstStyle/>
          <a:p>
            <a:fld id="{B0F0A13F-C95F-4C6B-947D-939BD1F2DBC6}" type="slidenum">
              <a:rPr lang="en-GB" smtClean="0"/>
              <a:t>11</a:t>
            </a:fld>
            <a:endParaRPr lang="en-GB"/>
          </a:p>
        </p:txBody>
      </p:sp>
    </p:spTree>
    <p:extLst>
      <p:ext uri="{BB962C8B-B14F-4D97-AF65-F5344CB8AC3E}">
        <p14:creationId xmlns:p14="http://schemas.microsoft.com/office/powerpoint/2010/main" val="19703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34886-AB5D-F198-B689-8A1E29DB72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4DE4715-FD59-4B80-B0D6-703C09FFE9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AB8241-A6EA-234D-2C4E-2A63EDF50132}"/>
              </a:ext>
            </a:extLst>
          </p:cNvPr>
          <p:cNvSpPr>
            <a:spLocks noGrp="1"/>
          </p:cNvSpPr>
          <p:nvPr>
            <p:ph type="dt" sz="half" idx="10"/>
          </p:nvPr>
        </p:nvSpPr>
        <p:spPr/>
        <p:txBody>
          <a:bodyPr/>
          <a:lstStyle/>
          <a:p>
            <a:fld id="{548CFCC5-211E-4B5D-83F6-94A82B6D7332}" type="datetimeFigureOut">
              <a:rPr lang="en-GB" smtClean="0"/>
              <a:t>08/01/2024</a:t>
            </a:fld>
            <a:endParaRPr lang="en-GB"/>
          </a:p>
        </p:txBody>
      </p:sp>
      <p:sp>
        <p:nvSpPr>
          <p:cNvPr id="5" name="Footer Placeholder 4">
            <a:extLst>
              <a:ext uri="{FF2B5EF4-FFF2-40B4-BE49-F238E27FC236}">
                <a16:creationId xmlns:a16="http://schemas.microsoft.com/office/drawing/2014/main" id="{F95A5D10-6926-77FD-1FF1-C028473061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E0C989-E841-AAC7-FC62-F3D03DD1685F}"/>
              </a:ext>
            </a:extLst>
          </p:cNvPr>
          <p:cNvSpPr>
            <a:spLocks noGrp="1"/>
          </p:cNvSpPr>
          <p:nvPr>
            <p:ph type="sldNum" sz="quarter" idx="12"/>
          </p:nvPr>
        </p:nvSpPr>
        <p:spPr/>
        <p:txBody>
          <a:bodyPr/>
          <a:lstStyle/>
          <a:p>
            <a:fld id="{DA9B90DB-0A46-43BD-8450-49292337CC7E}" type="slidenum">
              <a:rPr lang="en-GB" smtClean="0"/>
              <a:t>‹#›</a:t>
            </a:fld>
            <a:endParaRPr lang="en-GB"/>
          </a:p>
        </p:txBody>
      </p:sp>
    </p:spTree>
    <p:extLst>
      <p:ext uri="{BB962C8B-B14F-4D97-AF65-F5344CB8AC3E}">
        <p14:creationId xmlns:p14="http://schemas.microsoft.com/office/powerpoint/2010/main" val="320824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C9D2-B7E8-F084-004B-A37F2F85758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1D6D58-E29A-A5AB-18F1-F1D2E65484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D0B315-E160-3F64-DE8C-6C5C89EE880E}"/>
              </a:ext>
            </a:extLst>
          </p:cNvPr>
          <p:cNvSpPr>
            <a:spLocks noGrp="1"/>
          </p:cNvSpPr>
          <p:nvPr>
            <p:ph type="dt" sz="half" idx="10"/>
          </p:nvPr>
        </p:nvSpPr>
        <p:spPr/>
        <p:txBody>
          <a:bodyPr/>
          <a:lstStyle/>
          <a:p>
            <a:fld id="{548CFCC5-211E-4B5D-83F6-94A82B6D7332}" type="datetimeFigureOut">
              <a:rPr lang="en-GB" smtClean="0"/>
              <a:t>08/01/2024</a:t>
            </a:fld>
            <a:endParaRPr lang="en-GB"/>
          </a:p>
        </p:txBody>
      </p:sp>
      <p:sp>
        <p:nvSpPr>
          <p:cNvPr id="5" name="Footer Placeholder 4">
            <a:extLst>
              <a:ext uri="{FF2B5EF4-FFF2-40B4-BE49-F238E27FC236}">
                <a16:creationId xmlns:a16="http://schemas.microsoft.com/office/drawing/2014/main" id="{1FD11D85-2F3F-19BF-6D65-6712A28E7F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28B06D-0CC7-CFA0-51B9-4A08AB088F3A}"/>
              </a:ext>
            </a:extLst>
          </p:cNvPr>
          <p:cNvSpPr>
            <a:spLocks noGrp="1"/>
          </p:cNvSpPr>
          <p:nvPr>
            <p:ph type="sldNum" sz="quarter" idx="12"/>
          </p:nvPr>
        </p:nvSpPr>
        <p:spPr/>
        <p:txBody>
          <a:bodyPr/>
          <a:lstStyle/>
          <a:p>
            <a:fld id="{DA9B90DB-0A46-43BD-8450-49292337CC7E}" type="slidenum">
              <a:rPr lang="en-GB" smtClean="0"/>
              <a:t>‹#›</a:t>
            </a:fld>
            <a:endParaRPr lang="en-GB"/>
          </a:p>
        </p:txBody>
      </p:sp>
    </p:spTree>
    <p:extLst>
      <p:ext uri="{BB962C8B-B14F-4D97-AF65-F5344CB8AC3E}">
        <p14:creationId xmlns:p14="http://schemas.microsoft.com/office/powerpoint/2010/main" val="426090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F103E9-CCE3-02D3-3983-8F55F85C5E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E4DFF5-6F9E-7006-5C21-63891B8890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79EF0D-4B78-5C92-3296-6948DE2EC853}"/>
              </a:ext>
            </a:extLst>
          </p:cNvPr>
          <p:cNvSpPr>
            <a:spLocks noGrp="1"/>
          </p:cNvSpPr>
          <p:nvPr>
            <p:ph type="dt" sz="half" idx="10"/>
          </p:nvPr>
        </p:nvSpPr>
        <p:spPr/>
        <p:txBody>
          <a:bodyPr/>
          <a:lstStyle/>
          <a:p>
            <a:fld id="{548CFCC5-211E-4B5D-83F6-94A82B6D7332}" type="datetimeFigureOut">
              <a:rPr lang="en-GB" smtClean="0"/>
              <a:t>08/01/2024</a:t>
            </a:fld>
            <a:endParaRPr lang="en-GB"/>
          </a:p>
        </p:txBody>
      </p:sp>
      <p:sp>
        <p:nvSpPr>
          <p:cNvPr id="5" name="Footer Placeholder 4">
            <a:extLst>
              <a:ext uri="{FF2B5EF4-FFF2-40B4-BE49-F238E27FC236}">
                <a16:creationId xmlns:a16="http://schemas.microsoft.com/office/drawing/2014/main" id="{20C4FE23-E0B7-F9BA-4854-49B66BB6B8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0350B4-5E38-26AF-9B0B-52BB91DF4FEF}"/>
              </a:ext>
            </a:extLst>
          </p:cNvPr>
          <p:cNvSpPr>
            <a:spLocks noGrp="1"/>
          </p:cNvSpPr>
          <p:nvPr>
            <p:ph type="sldNum" sz="quarter" idx="12"/>
          </p:nvPr>
        </p:nvSpPr>
        <p:spPr/>
        <p:txBody>
          <a:bodyPr/>
          <a:lstStyle/>
          <a:p>
            <a:fld id="{DA9B90DB-0A46-43BD-8450-49292337CC7E}" type="slidenum">
              <a:rPr lang="en-GB" smtClean="0"/>
              <a:t>‹#›</a:t>
            </a:fld>
            <a:endParaRPr lang="en-GB"/>
          </a:p>
        </p:txBody>
      </p:sp>
    </p:spTree>
    <p:extLst>
      <p:ext uri="{BB962C8B-B14F-4D97-AF65-F5344CB8AC3E}">
        <p14:creationId xmlns:p14="http://schemas.microsoft.com/office/powerpoint/2010/main" val="1128127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09C2-37C7-CA81-A695-6A5D8A8847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0F1FD7-DBFC-E4E6-B5CB-00E5584235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7EF19C-2390-D96F-CBF5-7BCF584D714C}"/>
              </a:ext>
            </a:extLst>
          </p:cNvPr>
          <p:cNvSpPr>
            <a:spLocks noGrp="1"/>
          </p:cNvSpPr>
          <p:nvPr>
            <p:ph type="dt" sz="half" idx="10"/>
          </p:nvPr>
        </p:nvSpPr>
        <p:spPr/>
        <p:txBody>
          <a:bodyPr/>
          <a:lstStyle/>
          <a:p>
            <a:fld id="{548CFCC5-211E-4B5D-83F6-94A82B6D7332}" type="datetimeFigureOut">
              <a:rPr lang="en-GB" smtClean="0"/>
              <a:t>08/01/2024</a:t>
            </a:fld>
            <a:endParaRPr lang="en-GB"/>
          </a:p>
        </p:txBody>
      </p:sp>
      <p:sp>
        <p:nvSpPr>
          <p:cNvPr id="5" name="Footer Placeholder 4">
            <a:extLst>
              <a:ext uri="{FF2B5EF4-FFF2-40B4-BE49-F238E27FC236}">
                <a16:creationId xmlns:a16="http://schemas.microsoft.com/office/drawing/2014/main" id="{AC39FA2D-7DBD-FCEE-11CE-FAE0E1FE5E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92A75F-391A-DC82-A0E1-6312DD68C983}"/>
              </a:ext>
            </a:extLst>
          </p:cNvPr>
          <p:cNvSpPr>
            <a:spLocks noGrp="1"/>
          </p:cNvSpPr>
          <p:nvPr>
            <p:ph type="sldNum" sz="quarter" idx="12"/>
          </p:nvPr>
        </p:nvSpPr>
        <p:spPr/>
        <p:txBody>
          <a:bodyPr/>
          <a:lstStyle/>
          <a:p>
            <a:fld id="{DA9B90DB-0A46-43BD-8450-49292337CC7E}" type="slidenum">
              <a:rPr lang="en-GB" smtClean="0"/>
              <a:t>‹#›</a:t>
            </a:fld>
            <a:endParaRPr lang="en-GB"/>
          </a:p>
        </p:txBody>
      </p:sp>
    </p:spTree>
    <p:extLst>
      <p:ext uri="{BB962C8B-B14F-4D97-AF65-F5344CB8AC3E}">
        <p14:creationId xmlns:p14="http://schemas.microsoft.com/office/powerpoint/2010/main" val="57768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7F49-12F5-FDFD-0D57-3320B21272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4FF24A1-A16B-1C2C-A90E-6C6C098558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28CEDD-182F-21C5-A678-BC40FA9A9001}"/>
              </a:ext>
            </a:extLst>
          </p:cNvPr>
          <p:cNvSpPr>
            <a:spLocks noGrp="1"/>
          </p:cNvSpPr>
          <p:nvPr>
            <p:ph type="dt" sz="half" idx="10"/>
          </p:nvPr>
        </p:nvSpPr>
        <p:spPr/>
        <p:txBody>
          <a:bodyPr/>
          <a:lstStyle/>
          <a:p>
            <a:fld id="{548CFCC5-211E-4B5D-83F6-94A82B6D7332}" type="datetimeFigureOut">
              <a:rPr lang="en-GB" smtClean="0"/>
              <a:t>08/01/2024</a:t>
            </a:fld>
            <a:endParaRPr lang="en-GB"/>
          </a:p>
        </p:txBody>
      </p:sp>
      <p:sp>
        <p:nvSpPr>
          <p:cNvPr id="5" name="Footer Placeholder 4">
            <a:extLst>
              <a:ext uri="{FF2B5EF4-FFF2-40B4-BE49-F238E27FC236}">
                <a16:creationId xmlns:a16="http://schemas.microsoft.com/office/drawing/2014/main" id="{F266C877-AB1B-6D6C-4E0B-1E86F3CA14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A7B02D-3CDC-A8A9-8B1F-2CDE37CCE7E6}"/>
              </a:ext>
            </a:extLst>
          </p:cNvPr>
          <p:cNvSpPr>
            <a:spLocks noGrp="1"/>
          </p:cNvSpPr>
          <p:nvPr>
            <p:ph type="sldNum" sz="quarter" idx="12"/>
          </p:nvPr>
        </p:nvSpPr>
        <p:spPr/>
        <p:txBody>
          <a:bodyPr/>
          <a:lstStyle/>
          <a:p>
            <a:fld id="{DA9B90DB-0A46-43BD-8450-49292337CC7E}" type="slidenum">
              <a:rPr lang="en-GB" smtClean="0"/>
              <a:t>‹#›</a:t>
            </a:fld>
            <a:endParaRPr lang="en-GB"/>
          </a:p>
        </p:txBody>
      </p:sp>
    </p:spTree>
    <p:extLst>
      <p:ext uri="{BB962C8B-B14F-4D97-AF65-F5344CB8AC3E}">
        <p14:creationId xmlns:p14="http://schemas.microsoft.com/office/powerpoint/2010/main" val="293465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6D0AA-43AF-3D15-6923-5B0E948EE68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6C452F-B3C8-5F78-FCA5-20697ACC64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1E2FC26-BF4E-8BC0-E4C1-6083CB383F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9132DE9-D788-60B5-4449-0EF34FB61FAE}"/>
              </a:ext>
            </a:extLst>
          </p:cNvPr>
          <p:cNvSpPr>
            <a:spLocks noGrp="1"/>
          </p:cNvSpPr>
          <p:nvPr>
            <p:ph type="dt" sz="half" idx="10"/>
          </p:nvPr>
        </p:nvSpPr>
        <p:spPr/>
        <p:txBody>
          <a:bodyPr/>
          <a:lstStyle/>
          <a:p>
            <a:fld id="{548CFCC5-211E-4B5D-83F6-94A82B6D7332}" type="datetimeFigureOut">
              <a:rPr lang="en-GB" smtClean="0"/>
              <a:t>08/01/2024</a:t>
            </a:fld>
            <a:endParaRPr lang="en-GB"/>
          </a:p>
        </p:txBody>
      </p:sp>
      <p:sp>
        <p:nvSpPr>
          <p:cNvPr id="6" name="Footer Placeholder 5">
            <a:extLst>
              <a:ext uri="{FF2B5EF4-FFF2-40B4-BE49-F238E27FC236}">
                <a16:creationId xmlns:a16="http://schemas.microsoft.com/office/drawing/2014/main" id="{AB8D7A7F-5AB8-CE8E-B843-5153684C0AC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F23974-723F-B426-E607-340E697D51BB}"/>
              </a:ext>
            </a:extLst>
          </p:cNvPr>
          <p:cNvSpPr>
            <a:spLocks noGrp="1"/>
          </p:cNvSpPr>
          <p:nvPr>
            <p:ph type="sldNum" sz="quarter" idx="12"/>
          </p:nvPr>
        </p:nvSpPr>
        <p:spPr/>
        <p:txBody>
          <a:bodyPr/>
          <a:lstStyle/>
          <a:p>
            <a:fld id="{DA9B90DB-0A46-43BD-8450-49292337CC7E}" type="slidenum">
              <a:rPr lang="en-GB" smtClean="0"/>
              <a:t>‹#›</a:t>
            </a:fld>
            <a:endParaRPr lang="en-GB"/>
          </a:p>
        </p:txBody>
      </p:sp>
    </p:spTree>
    <p:extLst>
      <p:ext uri="{BB962C8B-B14F-4D97-AF65-F5344CB8AC3E}">
        <p14:creationId xmlns:p14="http://schemas.microsoft.com/office/powerpoint/2010/main" val="2434900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B9AE-753D-4548-CFC0-598C7778424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037B49-74CC-496B-158C-BA4580657F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5B96EB-7983-21E4-5106-C2F0C34789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671CE0E-86AB-45A4-3FF6-EC066BD05F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ED90B0-497D-FFFF-AD18-A4DFD97A44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4B98D6A-78E2-78F8-AC24-F14CB2F6E18D}"/>
              </a:ext>
            </a:extLst>
          </p:cNvPr>
          <p:cNvSpPr>
            <a:spLocks noGrp="1"/>
          </p:cNvSpPr>
          <p:nvPr>
            <p:ph type="dt" sz="half" idx="10"/>
          </p:nvPr>
        </p:nvSpPr>
        <p:spPr/>
        <p:txBody>
          <a:bodyPr/>
          <a:lstStyle/>
          <a:p>
            <a:fld id="{548CFCC5-211E-4B5D-83F6-94A82B6D7332}" type="datetimeFigureOut">
              <a:rPr lang="en-GB" smtClean="0"/>
              <a:t>08/01/2024</a:t>
            </a:fld>
            <a:endParaRPr lang="en-GB"/>
          </a:p>
        </p:txBody>
      </p:sp>
      <p:sp>
        <p:nvSpPr>
          <p:cNvPr id="8" name="Footer Placeholder 7">
            <a:extLst>
              <a:ext uri="{FF2B5EF4-FFF2-40B4-BE49-F238E27FC236}">
                <a16:creationId xmlns:a16="http://schemas.microsoft.com/office/drawing/2014/main" id="{8E5E98FE-F47B-B9C3-73BB-A03BC6803E1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6482749-2DAB-7B91-11E2-1DB8B66B8733}"/>
              </a:ext>
            </a:extLst>
          </p:cNvPr>
          <p:cNvSpPr>
            <a:spLocks noGrp="1"/>
          </p:cNvSpPr>
          <p:nvPr>
            <p:ph type="sldNum" sz="quarter" idx="12"/>
          </p:nvPr>
        </p:nvSpPr>
        <p:spPr/>
        <p:txBody>
          <a:bodyPr/>
          <a:lstStyle/>
          <a:p>
            <a:fld id="{DA9B90DB-0A46-43BD-8450-49292337CC7E}" type="slidenum">
              <a:rPr lang="en-GB" smtClean="0"/>
              <a:t>‹#›</a:t>
            </a:fld>
            <a:endParaRPr lang="en-GB"/>
          </a:p>
        </p:txBody>
      </p:sp>
    </p:spTree>
    <p:extLst>
      <p:ext uri="{BB962C8B-B14F-4D97-AF65-F5344CB8AC3E}">
        <p14:creationId xmlns:p14="http://schemas.microsoft.com/office/powerpoint/2010/main" val="323153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0CA8-0077-BCC7-9321-CBA1941A96A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36C5F2-73CF-20A8-0AE0-9E258FDECBE7}"/>
              </a:ext>
            </a:extLst>
          </p:cNvPr>
          <p:cNvSpPr>
            <a:spLocks noGrp="1"/>
          </p:cNvSpPr>
          <p:nvPr>
            <p:ph type="dt" sz="half" idx="10"/>
          </p:nvPr>
        </p:nvSpPr>
        <p:spPr/>
        <p:txBody>
          <a:bodyPr/>
          <a:lstStyle/>
          <a:p>
            <a:fld id="{548CFCC5-211E-4B5D-83F6-94A82B6D7332}" type="datetimeFigureOut">
              <a:rPr lang="en-GB" smtClean="0"/>
              <a:t>08/01/2024</a:t>
            </a:fld>
            <a:endParaRPr lang="en-GB"/>
          </a:p>
        </p:txBody>
      </p:sp>
      <p:sp>
        <p:nvSpPr>
          <p:cNvPr id="4" name="Footer Placeholder 3">
            <a:extLst>
              <a:ext uri="{FF2B5EF4-FFF2-40B4-BE49-F238E27FC236}">
                <a16:creationId xmlns:a16="http://schemas.microsoft.com/office/drawing/2014/main" id="{30A4998E-C69D-ABB8-08E9-58EBF91008B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9859228-8121-A1B5-6C61-98E2ECAF1150}"/>
              </a:ext>
            </a:extLst>
          </p:cNvPr>
          <p:cNvSpPr>
            <a:spLocks noGrp="1"/>
          </p:cNvSpPr>
          <p:nvPr>
            <p:ph type="sldNum" sz="quarter" idx="12"/>
          </p:nvPr>
        </p:nvSpPr>
        <p:spPr/>
        <p:txBody>
          <a:bodyPr/>
          <a:lstStyle/>
          <a:p>
            <a:fld id="{DA9B90DB-0A46-43BD-8450-49292337CC7E}" type="slidenum">
              <a:rPr lang="en-GB" smtClean="0"/>
              <a:t>‹#›</a:t>
            </a:fld>
            <a:endParaRPr lang="en-GB"/>
          </a:p>
        </p:txBody>
      </p:sp>
    </p:spTree>
    <p:extLst>
      <p:ext uri="{BB962C8B-B14F-4D97-AF65-F5344CB8AC3E}">
        <p14:creationId xmlns:p14="http://schemas.microsoft.com/office/powerpoint/2010/main" val="292233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24C84B-1E98-0B7D-0053-B8B3197C65FE}"/>
              </a:ext>
            </a:extLst>
          </p:cNvPr>
          <p:cNvSpPr>
            <a:spLocks noGrp="1"/>
          </p:cNvSpPr>
          <p:nvPr>
            <p:ph type="dt" sz="half" idx="10"/>
          </p:nvPr>
        </p:nvSpPr>
        <p:spPr/>
        <p:txBody>
          <a:bodyPr/>
          <a:lstStyle/>
          <a:p>
            <a:fld id="{548CFCC5-211E-4B5D-83F6-94A82B6D7332}" type="datetimeFigureOut">
              <a:rPr lang="en-GB" smtClean="0"/>
              <a:t>08/01/2024</a:t>
            </a:fld>
            <a:endParaRPr lang="en-GB"/>
          </a:p>
        </p:txBody>
      </p:sp>
      <p:sp>
        <p:nvSpPr>
          <p:cNvPr id="3" name="Footer Placeholder 2">
            <a:extLst>
              <a:ext uri="{FF2B5EF4-FFF2-40B4-BE49-F238E27FC236}">
                <a16:creationId xmlns:a16="http://schemas.microsoft.com/office/drawing/2014/main" id="{67EA8A27-2DA5-E5BF-FF34-B20DD022F72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30F2DB0-DAC6-81C8-22B4-FF25FA7187F6}"/>
              </a:ext>
            </a:extLst>
          </p:cNvPr>
          <p:cNvSpPr>
            <a:spLocks noGrp="1"/>
          </p:cNvSpPr>
          <p:nvPr>
            <p:ph type="sldNum" sz="quarter" idx="12"/>
          </p:nvPr>
        </p:nvSpPr>
        <p:spPr/>
        <p:txBody>
          <a:bodyPr/>
          <a:lstStyle/>
          <a:p>
            <a:fld id="{DA9B90DB-0A46-43BD-8450-49292337CC7E}" type="slidenum">
              <a:rPr lang="en-GB" smtClean="0"/>
              <a:t>‹#›</a:t>
            </a:fld>
            <a:endParaRPr lang="en-GB"/>
          </a:p>
        </p:txBody>
      </p:sp>
    </p:spTree>
    <p:extLst>
      <p:ext uri="{BB962C8B-B14F-4D97-AF65-F5344CB8AC3E}">
        <p14:creationId xmlns:p14="http://schemas.microsoft.com/office/powerpoint/2010/main" val="2799663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FD9C-2AB8-1D2B-6C4B-7B25508B7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FA9D18-13B7-AA76-B283-18D5EB32D9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5A20D2B-1A75-8C9D-B2F5-32D8D69D6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F179B7-42BA-50A5-AD6F-9B9B34B1CC5B}"/>
              </a:ext>
            </a:extLst>
          </p:cNvPr>
          <p:cNvSpPr>
            <a:spLocks noGrp="1"/>
          </p:cNvSpPr>
          <p:nvPr>
            <p:ph type="dt" sz="half" idx="10"/>
          </p:nvPr>
        </p:nvSpPr>
        <p:spPr/>
        <p:txBody>
          <a:bodyPr/>
          <a:lstStyle/>
          <a:p>
            <a:fld id="{548CFCC5-211E-4B5D-83F6-94A82B6D7332}" type="datetimeFigureOut">
              <a:rPr lang="en-GB" smtClean="0"/>
              <a:t>08/01/2024</a:t>
            </a:fld>
            <a:endParaRPr lang="en-GB"/>
          </a:p>
        </p:txBody>
      </p:sp>
      <p:sp>
        <p:nvSpPr>
          <p:cNvPr id="6" name="Footer Placeholder 5">
            <a:extLst>
              <a:ext uri="{FF2B5EF4-FFF2-40B4-BE49-F238E27FC236}">
                <a16:creationId xmlns:a16="http://schemas.microsoft.com/office/drawing/2014/main" id="{0E6E02A9-EBA8-1B7F-90BD-0DAFE8AF08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E0BDF3-D039-64D9-5E76-25E9F8A4F5B5}"/>
              </a:ext>
            </a:extLst>
          </p:cNvPr>
          <p:cNvSpPr>
            <a:spLocks noGrp="1"/>
          </p:cNvSpPr>
          <p:nvPr>
            <p:ph type="sldNum" sz="quarter" idx="12"/>
          </p:nvPr>
        </p:nvSpPr>
        <p:spPr/>
        <p:txBody>
          <a:bodyPr/>
          <a:lstStyle/>
          <a:p>
            <a:fld id="{DA9B90DB-0A46-43BD-8450-49292337CC7E}" type="slidenum">
              <a:rPr lang="en-GB" smtClean="0"/>
              <a:t>‹#›</a:t>
            </a:fld>
            <a:endParaRPr lang="en-GB"/>
          </a:p>
        </p:txBody>
      </p:sp>
    </p:spTree>
    <p:extLst>
      <p:ext uri="{BB962C8B-B14F-4D97-AF65-F5344CB8AC3E}">
        <p14:creationId xmlns:p14="http://schemas.microsoft.com/office/powerpoint/2010/main" val="238593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7322-9BAF-CBEE-CB61-AD585EE55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5A5E13-3FB0-88CF-D63A-6FC65E6FC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E44DEF-7190-25BE-EA55-D6A0160B9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75A940-79C8-CE9D-5191-060F8AF1B694}"/>
              </a:ext>
            </a:extLst>
          </p:cNvPr>
          <p:cNvSpPr>
            <a:spLocks noGrp="1"/>
          </p:cNvSpPr>
          <p:nvPr>
            <p:ph type="dt" sz="half" idx="10"/>
          </p:nvPr>
        </p:nvSpPr>
        <p:spPr/>
        <p:txBody>
          <a:bodyPr/>
          <a:lstStyle/>
          <a:p>
            <a:fld id="{548CFCC5-211E-4B5D-83F6-94A82B6D7332}" type="datetimeFigureOut">
              <a:rPr lang="en-GB" smtClean="0"/>
              <a:t>08/01/2024</a:t>
            </a:fld>
            <a:endParaRPr lang="en-GB"/>
          </a:p>
        </p:txBody>
      </p:sp>
      <p:sp>
        <p:nvSpPr>
          <p:cNvPr id="6" name="Footer Placeholder 5">
            <a:extLst>
              <a:ext uri="{FF2B5EF4-FFF2-40B4-BE49-F238E27FC236}">
                <a16:creationId xmlns:a16="http://schemas.microsoft.com/office/drawing/2014/main" id="{023BB39E-B03F-6016-6C40-8095C67C09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DB7525-08A7-7ED5-0F0B-F88EF8D0A2F5}"/>
              </a:ext>
            </a:extLst>
          </p:cNvPr>
          <p:cNvSpPr>
            <a:spLocks noGrp="1"/>
          </p:cNvSpPr>
          <p:nvPr>
            <p:ph type="sldNum" sz="quarter" idx="12"/>
          </p:nvPr>
        </p:nvSpPr>
        <p:spPr/>
        <p:txBody>
          <a:bodyPr/>
          <a:lstStyle/>
          <a:p>
            <a:fld id="{DA9B90DB-0A46-43BD-8450-49292337CC7E}" type="slidenum">
              <a:rPr lang="en-GB" smtClean="0"/>
              <a:t>‹#›</a:t>
            </a:fld>
            <a:endParaRPr lang="en-GB"/>
          </a:p>
        </p:txBody>
      </p:sp>
    </p:spTree>
    <p:extLst>
      <p:ext uri="{BB962C8B-B14F-4D97-AF65-F5344CB8AC3E}">
        <p14:creationId xmlns:p14="http://schemas.microsoft.com/office/powerpoint/2010/main" val="253790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E19201-CE68-A486-AEED-6F96D27C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E01D09-9AF3-DFF0-9BDC-96CF55F3E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949819-F581-406C-FBF2-DEEBD2ECC6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CFCC5-211E-4B5D-83F6-94A82B6D7332}" type="datetimeFigureOut">
              <a:rPr lang="en-GB" smtClean="0"/>
              <a:t>08/01/2024</a:t>
            </a:fld>
            <a:endParaRPr lang="en-GB"/>
          </a:p>
        </p:txBody>
      </p:sp>
      <p:sp>
        <p:nvSpPr>
          <p:cNvPr id="5" name="Footer Placeholder 4">
            <a:extLst>
              <a:ext uri="{FF2B5EF4-FFF2-40B4-BE49-F238E27FC236}">
                <a16:creationId xmlns:a16="http://schemas.microsoft.com/office/drawing/2014/main" id="{860E627D-0939-E884-1DF3-707F2ADCD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73058A6-7757-DD30-8365-CF876A33E4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B90DB-0A46-43BD-8450-49292337CC7E}" type="slidenum">
              <a:rPr lang="en-GB" smtClean="0"/>
              <a:t>‹#›</a:t>
            </a:fld>
            <a:endParaRPr lang="en-GB"/>
          </a:p>
        </p:txBody>
      </p:sp>
    </p:spTree>
    <p:extLst>
      <p:ext uri="{BB962C8B-B14F-4D97-AF65-F5344CB8AC3E}">
        <p14:creationId xmlns:p14="http://schemas.microsoft.com/office/powerpoint/2010/main" val="1777148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aph on document with pen">
            <a:extLst>
              <a:ext uri="{FF2B5EF4-FFF2-40B4-BE49-F238E27FC236}">
                <a16:creationId xmlns:a16="http://schemas.microsoft.com/office/drawing/2014/main" id="{91FBB3FA-F81E-8D5D-C4C9-E1053AFC00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07" t="4743" r="18966"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578E0-EFC5-5ED2-5F9A-3DA53E6624D1}"/>
              </a:ext>
            </a:extLst>
          </p:cNvPr>
          <p:cNvSpPr>
            <a:spLocks noGrp="1"/>
          </p:cNvSpPr>
          <p:nvPr>
            <p:ph type="ctrTitle"/>
          </p:nvPr>
        </p:nvSpPr>
        <p:spPr>
          <a:xfrm>
            <a:off x="477981" y="1122363"/>
            <a:ext cx="4914634" cy="3204134"/>
          </a:xfrm>
        </p:spPr>
        <p:txBody>
          <a:bodyPr anchor="b">
            <a:normAutofit/>
          </a:bodyPr>
          <a:lstStyle/>
          <a:p>
            <a:pPr algn="l"/>
            <a:r>
              <a:rPr lang="en-GB" sz="4800"/>
              <a:t>Final Assignment: AI methods </a:t>
            </a:r>
          </a:p>
        </p:txBody>
      </p:sp>
      <p:sp>
        <p:nvSpPr>
          <p:cNvPr id="3" name="Subtitle 2">
            <a:extLst>
              <a:ext uri="{FF2B5EF4-FFF2-40B4-BE49-F238E27FC236}">
                <a16:creationId xmlns:a16="http://schemas.microsoft.com/office/drawing/2014/main" id="{87C428E2-1085-2281-DD0E-D998409EE8B2}"/>
              </a:ext>
            </a:extLst>
          </p:cNvPr>
          <p:cNvSpPr>
            <a:spLocks noGrp="1"/>
          </p:cNvSpPr>
          <p:nvPr>
            <p:ph type="subTitle" idx="1"/>
          </p:nvPr>
        </p:nvSpPr>
        <p:spPr>
          <a:xfrm>
            <a:off x="477980" y="4872922"/>
            <a:ext cx="4472711" cy="1208141"/>
          </a:xfrm>
        </p:spPr>
        <p:txBody>
          <a:bodyPr>
            <a:normAutofit/>
          </a:bodyPr>
          <a:lstStyle/>
          <a:p>
            <a:pPr algn="l" rtl="0" fontAlgn="base"/>
            <a:r>
              <a:rPr lang="en-US" sz="1600" b="0" i="0" u="none" strike="noStrike">
                <a:effectLst/>
                <a:latin typeface="Calibri" panose="020F0502020204030204" pitchFamily="34" charset="0"/>
              </a:rPr>
              <a:t>Group 8: </a:t>
            </a:r>
            <a:r>
              <a:rPr lang="en-US" sz="1600" b="0" i="1" u="none" strike="noStrike">
                <a:effectLst/>
                <a:latin typeface="Calibri" panose="020F0502020204030204" pitchFamily="34" charset="0"/>
              </a:rPr>
              <a:t>Lars Keupe, Priyam Singh, </a:t>
            </a:r>
            <a:r>
              <a:rPr lang="en-US" sz="1600" b="0" i="1" u="none" strike="noStrike" err="1">
                <a:effectLst/>
                <a:latin typeface="Calibri" panose="020F0502020204030204" pitchFamily="34" charset="0"/>
              </a:rPr>
              <a:t>Yoawen</a:t>
            </a:r>
            <a:r>
              <a:rPr lang="en-US" sz="1600" b="0" i="1" u="none" strike="noStrike">
                <a:effectLst/>
                <a:latin typeface="Calibri" panose="020F0502020204030204" pitchFamily="34" charset="0"/>
              </a:rPr>
              <a:t> Zhang &amp; Rajiv Chhatta </a:t>
            </a:r>
            <a:r>
              <a:rPr lang="en-US" sz="1600" b="0" i="0">
                <a:effectLst/>
                <a:latin typeface="Calibri" panose="020F0502020204030204" pitchFamily="34" charset="0"/>
              </a:rPr>
              <a:t>​</a:t>
            </a:r>
            <a:endParaRPr lang="en-US" sz="1600" b="0" i="0">
              <a:effectLst/>
              <a:latin typeface="Segoe UI" panose="020B0502040204020203" pitchFamily="34" charset="0"/>
            </a:endParaRPr>
          </a:p>
          <a:p>
            <a:pPr algn="l" rtl="0" fontAlgn="base"/>
            <a:r>
              <a:rPr lang="en-US" sz="1600" b="0" i="0" u="none" strike="noStrike">
                <a:effectLst/>
                <a:latin typeface="Calibri" panose="020F0502020204030204" pitchFamily="34" charset="0"/>
              </a:rPr>
              <a:t>Lecturers : </a:t>
            </a:r>
            <a:r>
              <a:rPr lang="en-US" sz="1600" b="0" i="1" u="none" strike="noStrike" err="1">
                <a:effectLst/>
                <a:latin typeface="Calibri" panose="020F0502020204030204" pitchFamily="34" charset="0"/>
              </a:rPr>
              <a:t>Debarati</a:t>
            </a:r>
            <a:r>
              <a:rPr lang="en-US" sz="1600" b="0" i="1" u="none" strike="noStrike">
                <a:effectLst/>
                <a:latin typeface="Calibri" panose="020F0502020204030204" pitchFamily="34" charset="0"/>
              </a:rPr>
              <a:t> Bhaumik </a:t>
            </a:r>
            <a:endParaRPr lang="nl-NL" sz="1600" b="0" i="0">
              <a:effectLst/>
              <a:latin typeface="Segoe UI" panose="020B0502040204020203" pitchFamily="34" charset="0"/>
            </a:endParaRP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947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5BCE-1F09-788F-6F7E-CB7A115CBD10}"/>
              </a:ext>
            </a:extLst>
          </p:cNvPr>
          <p:cNvSpPr>
            <a:spLocks noGrp="1"/>
          </p:cNvSpPr>
          <p:nvPr>
            <p:ph type="title"/>
          </p:nvPr>
        </p:nvSpPr>
        <p:spPr/>
        <p:txBody>
          <a:bodyPr/>
          <a:lstStyle/>
          <a:p>
            <a:r>
              <a:rPr lang="en-US"/>
              <a:t>Bank transaction dataset </a:t>
            </a:r>
          </a:p>
        </p:txBody>
      </p:sp>
      <p:sp>
        <p:nvSpPr>
          <p:cNvPr id="3" name="Content Placeholder 2">
            <a:extLst>
              <a:ext uri="{FF2B5EF4-FFF2-40B4-BE49-F238E27FC236}">
                <a16:creationId xmlns:a16="http://schemas.microsoft.com/office/drawing/2014/main" id="{F70B61A1-CE9D-3F78-093F-EACA331A5EC6}"/>
              </a:ext>
            </a:extLst>
          </p:cNvPr>
          <p:cNvSpPr>
            <a:spLocks noGrp="1"/>
          </p:cNvSpPr>
          <p:nvPr>
            <p:ph idx="1"/>
          </p:nvPr>
        </p:nvSpPr>
        <p:spPr/>
        <p:txBody>
          <a:bodyPr/>
          <a:lstStyle/>
          <a:p>
            <a:endParaRPr lang="en-GB" sz="1600"/>
          </a:p>
          <a:p>
            <a:r>
              <a:rPr lang="en-GB" sz="1600"/>
              <a:t>In this project, we employed exploratory data analysis and machine learning techniques, specifically PCA for dimensionality reduction and K-means clustering, to identify distinct behavioural patterns in bank transaction data. This enables us to provide actionable insights for banks to tailor customer engagement and enhance profitability.</a:t>
            </a:r>
            <a:endParaRPr lang="en-US" sz="1600" b="1"/>
          </a:p>
          <a:p>
            <a:pPr marL="0" indent="0">
              <a:buNone/>
            </a:pPr>
            <a:endParaRPr lang="en-US" sz="1600" b="1"/>
          </a:p>
          <a:p>
            <a:r>
              <a:rPr lang="en-US" sz="1600" b="1"/>
              <a:t>Primary business question:</a:t>
            </a:r>
          </a:p>
          <a:p>
            <a:pPr marL="0" indent="0">
              <a:buNone/>
            </a:pPr>
            <a:r>
              <a:rPr lang="en-GB" sz="1600" b="0">
                <a:effectLst/>
              </a:rPr>
              <a:t>"How can a bank optimize its customer engagement and marketing strategies to enhance customer satisfaction and profitability based on transactional behaviours?“</a:t>
            </a:r>
          </a:p>
          <a:p>
            <a:r>
              <a:rPr lang="en-US" sz="1600" b="1"/>
              <a:t>Sub questions:</a:t>
            </a:r>
          </a:p>
          <a:p>
            <a:pPr marL="0" indent="0">
              <a:buNone/>
            </a:pPr>
            <a:r>
              <a:rPr lang="en-GB" sz="1100" b="0" i="0">
                <a:solidFill>
                  <a:srgbClr val="374151"/>
                </a:solidFill>
                <a:effectLst/>
                <a:latin typeface="Söhne"/>
              </a:rPr>
              <a:t>1. What patterns and anomalies in transaction volumes and amounts across different demographics and time periods can be identified to tailor customer engagement?</a:t>
            </a:r>
          </a:p>
          <a:p>
            <a:pPr marL="0" indent="0">
              <a:buNone/>
            </a:pPr>
            <a:r>
              <a:rPr lang="en-GB" sz="1100" b="1">
                <a:solidFill>
                  <a:srgbClr val="374151"/>
                </a:solidFill>
                <a:latin typeface="Söhne"/>
              </a:rPr>
              <a:t>2. </a:t>
            </a:r>
            <a:r>
              <a:rPr lang="en-GB" sz="1100" b="0" i="0">
                <a:solidFill>
                  <a:srgbClr val="374151"/>
                </a:solidFill>
                <a:effectLst/>
                <a:latin typeface="Söhne"/>
              </a:rPr>
              <a:t>How can new features be engineered from the dataset to better understand customer </a:t>
            </a:r>
            <a:r>
              <a:rPr lang="en-GB" sz="1100" b="0" i="0" err="1">
                <a:solidFill>
                  <a:srgbClr val="374151"/>
                </a:solidFill>
                <a:effectLst/>
                <a:latin typeface="Söhne"/>
              </a:rPr>
              <a:t>behaviors</a:t>
            </a:r>
            <a:r>
              <a:rPr lang="en-GB" sz="1100" b="0" i="0">
                <a:solidFill>
                  <a:srgbClr val="374151"/>
                </a:solidFill>
                <a:effectLst/>
                <a:latin typeface="Söhne"/>
              </a:rPr>
              <a:t>?</a:t>
            </a:r>
          </a:p>
          <a:p>
            <a:pPr marL="0" indent="0">
              <a:buNone/>
            </a:pPr>
            <a:r>
              <a:rPr lang="en-GB" sz="1100" b="0" i="0">
                <a:solidFill>
                  <a:srgbClr val="374151"/>
                </a:solidFill>
                <a:effectLst/>
                <a:latin typeface="Söhne"/>
              </a:rPr>
              <a:t>3. what distinct customer segments can be identified using K-means clustering, and how do these segments differ in their transactional </a:t>
            </a:r>
            <a:r>
              <a:rPr lang="en-GB" sz="1100" b="0" i="0" err="1">
                <a:solidFill>
                  <a:srgbClr val="374151"/>
                </a:solidFill>
                <a:effectLst/>
                <a:latin typeface="Söhne"/>
              </a:rPr>
              <a:t>behavior</a:t>
            </a:r>
            <a:r>
              <a:rPr lang="en-GB" sz="1100" b="0" i="0">
                <a:solidFill>
                  <a:srgbClr val="374151"/>
                </a:solidFill>
                <a:effectLst/>
                <a:latin typeface="Söhne"/>
              </a:rPr>
              <a:t>?</a:t>
            </a:r>
            <a:endParaRPr lang="en-GB" sz="1100">
              <a:solidFill>
                <a:srgbClr val="374151"/>
              </a:solidFill>
              <a:latin typeface="Söhne"/>
            </a:endParaRPr>
          </a:p>
          <a:p>
            <a:pPr marL="0" indent="0">
              <a:buNone/>
            </a:pPr>
            <a:r>
              <a:rPr lang="en-GB" sz="1100" b="0" i="0">
                <a:solidFill>
                  <a:srgbClr val="374151"/>
                </a:solidFill>
                <a:effectLst/>
                <a:latin typeface="Söhne"/>
              </a:rPr>
              <a:t>4. Based on the interpretation of the transactional behaviour of each customer cluster, what targeted strategies can be developed to enhance customer satisfaction and profitability?</a:t>
            </a:r>
            <a:endParaRPr lang="en-US" sz="1600" b="1"/>
          </a:p>
        </p:txBody>
      </p:sp>
    </p:spTree>
    <p:extLst>
      <p:ext uri="{BB962C8B-B14F-4D97-AF65-F5344CB8AC3E}">
        <p14:creationId xmlns:p14="http://schemas.microsoft.com/office/powerpoint/2010/main" val="3875720774"/>
      </p:ext>
    </p:extLst>
  </p:cSld>
  <p:clrMapOvr>
    <a:masterClrMapping/>
  </p:clrMapOvr>
  <mc:AlternateContent xmlns:mc="http://schemas.openxmlformats.org/markup-compatibility/2006">
    <mc:Choice xmlns:p14="http://schemas.microsoft.com/office/powerpoint/2010/main" Requires="p14">
      <p:transition spd="slow" p14:dur="2000" advTm="33619"/>
    </mc:Choice>
    <mc:Fallback>
      <p:transition spd="slow" advTm="3361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3645-68B3-66EA-977B-C2499C7E16EB}"/>
              </a:ext>
            </a:extLst>
          </p:cNvPr>
          <p:cNvSpPr>
            <a:spLocks noGrp="1"/>
          </p:cNvSpPr>
          <p:nvPr>
            <p:ph type="title"/>
          </p:nvPr>
        </p:nvSpPr>
        <p:spPr/>
        <p:txBody>
          <a:bodyPr/>
          <a:lstStyle/>
          <a:p>
            <a:r>
              <a:rPr lang="en-US"/>
              <a:t>Data cleaning and EDA</a:t>
            </a:r>
          </a:p>
        </p:txBody>
      </p:sp>
      <p:sp>
        <p:nvSpPr>
          <p:cNvPr id="3" name="Content Placeholder 2">
            <a:extLst>
              <a:ext uri="{FF2B5EF4-FFF2-40B4-BE49-F238E27FC236}">
                <a16:creationId xmlns:a16="http://schemas.microsoft.com/office/drawing/2014/main" id="{2C75F09C-1AF1-0AA3-5A22-7709328550C3}"/>
              </a:ext>
            </a:extLst>
          </p:cNvPr>
          <p:cNvSpPr>
            <a:spLocks noGrp="1"/>
          </p:cNvSpPr>
          <p:nvPr>
            <p:ph idx="1"/>
          </p:nvPr>
        </p:nvSpPr>
        <p:spPr/>
        <p:txBody>
          <a:bodyPr/>
          <a:lstStyle/>
          <a:p>
            <a:r>
              <a:rPr lang="en-US"/>
              <a:t>Cleaning missing values </a:t>
            </a:r>
          </a:p>
          <a:p>
            <a:r>
              <a:rPr lang="en-US"/>
              <a:t>Removal “T” in </a:t>
            </a:r>
            <a:r>
              <a:rPr lang="en-US" err="1"/>
              <a:t>GustGender</a:t>
            </a:r>
            <a:endParaRPr lang="en-US"/>
          </a:p>
          <a:p>
            <a:r>
              <a:rPr lang="en-US"/>
              <a:t>Convert variables to date time  </a:t>
            </a:r>
          </a:p>
          <a:p>
            <a:r>
              <a:rPr lang="en-US"/>
              <a:t>EDA:</a:t>
            </a:r>
          </a:p>
          <a:p>
            <a:pPr marL="0" indent="0">
              <a:buNone/>
            </a:pPr>
            <a:r>
              <a:rPr lang="en-US"/>
              <a:t>-Daily transaction variation</a:t>
            </a:r>
          </a:p>
          <a:p>
            <a:pPr marL="0" indent="0">
              <a:buNone/>
            </a:pPr>
            <a:r>
              <a:rPr lang="en-US"/>
              <a:t>-Transaction peak in July</a:t>
            </a:r>
          </a:p>
        </p:txBody>
      </p:sp>
      <p:pic>
        <p:nvPicPr>
          <p:cNvPr id="5" name="Picture 4">
            <a:extLst>
              <a:ext uri="{FF2B5EF4-FFF2-40B4-BE49-F238E27FC236}">
                <a16:creationId xmlns:a16="http://schemas.microsoft.com/office/drawing/2014/main" id="{73D98F55-3C05-169C-B9C8-AA1D7F01EC28}"/>
              </a:ext>
            </a:extLst>
          </p:cNvPr>
          <p:cNvPicPr>
            <a:picLocks noChangeAspect="1"/>
          </p:cNvPicPr>
          <p:nvPr/>
        </p:nvPicPr>
        <p:blipFill>
          <a:blip r:embed="rId3"/>
          <a:stretch>
            <a:fillRect/>
          </a:stretch>
        </p:blipFill>
        <p:spPr>
          <a:xfrm>
            <a:off x="6300537" y="1027906"/>
            <a:ext cx="5053263" cy="1988616"/>
          </a:xfrm>
          <a:prstGeom prst="rect">
            <a:avLst/>
          </a:prstGeom>
        </p:spPr>
      </p:pic>
      <p:sp>
        <p:nvSpPr>
          <p:cNvPr id="6" name="TextBox 5">
            <a:extLst>
              <a:ext uri="{FF2B5EF4-FFF2-40B4-BE49-F238E27FC236}">
                <a16:creationId xmlns:a16="http://schemas.microsoft.com/office/drawing/2014/main" id="{33494712-519F-5326-D8A0-7DE94639D809}"/>
              </a:ext>
            </a:extLst>
          </p:cNvPr>
          <p:cNvSpPr txBox="1"/>
          <p:nvPr/>
        </p:nvSpPr>
        <p:spPr>
          <a:xfrm>
            <a:off x="6471098" y="3035091"/>
            <a:ext cx="2710610" cy="215444"/>
          </a:xfrm>
          <a:prstGeom prst="rect">
            <a:avLst/>
          </a:prstGeom>
          <a:noFill/>
          <a:ln>
            <a:solidFill>
              <a:schemeClr val="tx1"/>
            </a:solidFill>
          </a:ln>
        </p:spPr>
        <p:txBody>
          <a:bodyPr wrap="square" rtlCol="0">
            <a:spAutoFit/>
          </a:bodyPr>
          <a:lstStyle/>
          <a:p>
            <a:r>
              <a:rPr lang="en-GB" sz="800"/>
              <a:t>Figure 1: Customer account balance &amp; transaction amount  </a:t>
            </a:r>
          </a:p>
        </p:txBody>
      </p:sp>
      <p:pic>
        <p:nvPicPr>
          <p:cNvPr id="8" name="Picture 7">
            <a:extLst>
              <a:ext uri="{FF2B5EF4-FFF2-40B4-BE49-F238E27FC236}">
                <a16:creationId xmlns:a16="http://schemas.microsoft.com/office/drawing/2014/main" id="{CA2E94B2-3559-A45C-EBC3-166081892CA4}"/>
              </a:ext>
            </a:extLst>
          </p:cNvPr>
          <p:cNvPicPr>
            <a:picLocks noChangeAspect="1"/>
          </p:cNvPicPr>
          <p:nvPr/>
        </p:nvPicPr>
        <p:blipFill>
          <a:blip r:embed="rId4"/>
          <a:stretch>
            <a:fillRect/>
          </a:stretch>
        </p:blipFill>
        <p:spPr>
          <a:xfrm>
            <a:off x="4928832" y="3443251"/>
            <a:ext cx="3466460" cy="2243003"/>
          </a:xfrm>
          <a:prstGeom prst="rect">
            <a:avLst/>
          </a:prstGeom>
        </p:spPr>
      </p:pic>
      <p:pic>
        <p:nvPicPr>
          <p:cNvPr id="10" name="Picture 9">
            <a:extLst>
              <a:ext uri="{FF2B5EF4-FFF2-40B4-BE49-F238E27FC236}">
                <a16:creationId xmlns:a16="http://schemas.microsoft.com/office/drawing/2014/main" id="{604FBAB1-E253-BF2A-C183-43BA4DD8A6E3}"/>
              </a:ext>
            </a:extLst>
          </p:cNvPr>
          <p:cNvPicPr>
            <a:picLocks noChangeAspect="1"/>
          </p:cNvPicPr>
          <p:nvPr/>
        </p:nvPicPr>
        <p:blipFill>
          <a:blip r:embed="rId5"/>
          <a:stretch>
            <a:fillRect/>
          </a:stretch>
        </p:blipFill>
        <p:spPr>
          <a:xfrm>
            <a:off x="8395292" y="3443251"/>
            <a:ext cx="3367582" cy="2179023"/>
          </a:xfrm>
          <a:prstGeom prst="rect">
            <a:avLst/>
          </a:prstGeom>
        </p:spPr>
      </p:pic>
      <p:sp>
        <p:nvSpPr>
          <p:cNvPr id="11" name="TextBox 10">
            <a:extLst>
              <a:ext uri="{FF2B5EF4-FFF2-40B4-BE49-F238E27FC236}">
                <a16:creationId xmlns:a16="http://schemas.microsoft.com/office/drawing/2014/main" id="{4A391BAB-E2BF-640C-E215-7534ECBFADE4}"/>
              </a:ext>
            </a:extLst>
          </p:cNvPr>
          <p:cNvSpPr txBox="1"/>
          <p:nvPr/>
        </p:nvSpPr>
        <p:spPr>
          <a:xfrm>
            <a:off x="5156461" y="5716164"/>
            <a:ext cx="4157221" cy="215444"/>
          </a:xfrm>
          <a:prstGeom prst="rect">
            <a:avLst/>
          </a:prstGeom>
          <a:noFill/>
          <a:ln>
            <a:solidFill>
              <a:schemeClr val="tx1"/>
            </a:solidFill>
          </a:ln>
        </p:spPr>
        <p:txBody>
          <a:bodyPr wrap="square" rtlCol="0">
            <a:spAutoFit/>
          </a:bodyPr>
          <a:lstStyle/>
          <a:p>
            <a:r>
              <a:rPr lang="en-GB" sz="800"/>
              <a:t>Figure 2: Age Group vs Account Balance and Age group vs Transaction Amount </a:t>
            </a:r>
          </a:p>
        </p:txBody>
      </p:sp>
    </p:spTree>
    <p:extLst>
      <p:ext uri="{BB962C8B-B14F-4D97-AF65-F5344CB8AC3E}">
        <p14:creationId xmlns:p14="http://schemas.microsoft.com/office/powerpoint/2010/main" val="1147899946"/>
      </p:ext>
    </p:extLst>
  </p:cSld>
  <p:clrMapOvr>
    <a:masterClrMapping/>
  </p:clrMapOvr>
  <mc:AlternateContent xmlns:mc="http://schemas.openxmlformats.org/markup-compatibility/2006">
    <mc:Choice xmlns:p14="http://schemas.microsoft.com/office/powerpoint/2010/main" Requires="p14">
      <p:transition spd="slow" p14:dur="2000" advTm="64528"/>
    </mc:Choice>
    <mc:Fallback>
      <p:transition spd="slow" advTm="6452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2CDD-BFF3-A5B4-37B6-112D45A40353}"/>
              </a:ext>
            </a:extLst>
          </p:cNvPr>
          <p:cNvSpPr>
            <a:spLocks noGrp="1"/>
          </p:cNvSpPr>
          <p:nvPr>
            <p:ph type="title"/>
          </p:nvPr>
        </p:nvSpPr>
        <p:spPr/>
        <p:txBody>
          <a:bodyPr/>
          <a:lstStyle/>
          <a:p>
            <a:r>
              <a:rPr lang="en-US"/>
              <a:t>Feature engineering </a:t>
            </a:r>
          </a:p>
        </p:txBody>
      </p:sp>
      <p:sp>
        <p:nvSpPr>
          <p:cNvPr id="3" name="Content Placeholder 2">
            <a:extLst>
              <a:ext uri="{FF2B5EF4-FFF2-40B4-BE49-F238E27FC236}">
                <a16:creationId xmlns:a16="http://schemas.microsoft.com/office/drawing/2014/main" id="{B02CAB32-9782-1786-2102-3D790C0EA064}"/>
              </a:ext>
            </a:extLst>
          </p:cNvPr>
          <p:cNvSpPr>
            <a:spLocks noGrp="1"/>
          </p:cNvSpPr>
          <p:nvPr>
            <p:ph idx="1"/>
          </p:nvPr>
        </p:nvSpPr>
        <p:spPr/>
        <p:txBody>
          <a:bodyPr vert="horz" lIns="91440" tIns="45720" rIns="91440" bIns="45720" rtlCol="0" anchor="t">
            <a:normAutofit/>
          </a:bodyPr>
          <a:lstStyle/>
          <a:p>
            <a:r>
              <a:rPr lang="en-GB" sz="1300" dirty="0">
                <a:cs typeface="Calibri"/>
              </a:rPr>
              <a:t>Transformation of skewed data</a:t>
            </a:r>
            <a:endParaRPr lang="en-GB" sz="1300" dirty="0"/>
          </a:p>
          <a:p>
            <a:r>
              <a:rPr lang="en-GB" sz="1300" b="0" dirty="0">
                <a:effectLst/>
              </a:rPr>
              <a:t>Age Group: Categorize customers into different age groups.</a:t>
            </a:r>
            <a:endParaRPr lang="en-GB" dirty="0"/>
          </a:p>
          <a:p>
            <a:r>
              <a:rPr lang="en-GB" sz="1300" b="0" dirty="0">
                <a:effectLst/>
              </a:rPr>
              <a:t>Transaction Volume: Count the number of transactions per customer.</a:t>
            </a:r>
            <a:endParaRPr lang="en-GB" sz="1300" b="0" dirty="0">
              <a:effectLst/>
              <a:cs typeface="Calibri"/>
            </a:endParaRPr>
          </a:p>
          <a:p>
            <a:r>
              <a:rPr lang="en-GB" sz="1300" b="0" dirty="0">
                <a:effectLst/>
              </a:rPr>
              <a:t>Average Transaction Amount: Calculate the average transaction amount per customer.</a:t>
            </a:r>
            <a:endParaRPr lang="en-GB" sz="1300" b="0" dirty="0">
              <a:effectLst/>
              <a:cs typeface="Calibri"/>
            </a:endParaRPr>
          </a:p>
          <a:p>
            <a:r>
              <a:rPr lang="en-GB" sz="1300" b="0" dirty="0">
                <a:effectLst/>
              </a:rPr>
              <a:t>Transaction Frequency: Determine the frequency of transactions (e.g., average number of transactions per month).</a:t>
            </a:r>
            <a:endParaRPr lang="en-GB" sz="1300" b="0" dirty="0">
              <a:effectLst/>
              <a:cs typeface="Calibri"/>
            </a:endParaRPr>
          </a:p>
          <a:p>
            <a:r>
              <a:rPr lang="en-GB" sz="1300" b="0" dirty="0">
                <a:effectLst/>
              </a:rPr>
              <a:t>Day of Week Analysis: Create features to </a:t>
            </a:r>
            <a:r>
              <a:rPr lang="en-GB" sz="1300" b="0" err="1">
                <a:effectLst/>
              </a:rPr>
              <a:t>analyze</a:t>
            </a:r>
            <a:r>
              <a:rPr lang="en-GB" sz="1300" b="0" dirty="0">
                <a:effectLst/>
              </a:rPr>
              <a:t> transaction patterns by day of the week.</a:t>
            </a:r>
            <a:endParaRPr lang="en-GB" sz="1300" b="0" dirty="0">
              <a:effectLst/>
              <a:cs typeface="Calibri"/>
            </a:endParaRPr>
          </a:p>
          <a:p>
            <a:endParaRPr lang="en-GB" sz="1300" dirty="0">
              <a:cs typeface="Calibri"/>
            </a:endParaRPr>
          </a:p>
          <a:p>
            <a:endParaRPr lang="en-US">
              <a:cs typeface="Calibri" panose="020F0502020204030204"/>
            </a:endParaRPr>
          </a:p>
        </p:txBody>
      </p:sp>
    </p:spTree>
    <p:extLst>
      <p:ext uri="{BB962C8B-B14F-4D97-AF65-F5344CB8AC3E}">
        <p14:creationId xmlns:p14="http://schemas.microsoft.com/office/powerpoint/2010/main" val="192263773"/>
      </p:ext>
    </p:extLst>
  </p:cSld>
  <p:clrMapOvr>
    <a:masterClrMapping/>
  </p:clrMapOvr>
  <mc:AlternateContent xmlns:mc="http://schemas.openxmlformats.org/markup-compatibility/2006">
    <mc:Choice xmlns:p14="http://schemas.microsoft.com/office/powerpoint/2010/main" Requires="p14">
      <p:transition spd="slow" p14:dur="2000" advTm="32149"/>
    </mc:Choice>
    <mc:Fallback>
      <p:transition spd="slow" advTm="3214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048C-7C8F-8AB9-50B6-1098C995F81E}"/>
              </a:ext>
            </a:extLst>
          </p:cNvPr>
          <p:cNvSpPr>
            <a:spLocks noGrp="1"/>
          </p:cNvSpPr>
          <p:nvPr>
            <p:ph type="title"/>
          </p:nvPr>
        </p:nvSpPr>
        <p:spPr/>
        <p:txBody>
          <a:bodyPr/>
          <a:lstStyle/>
          <a:p>
            <a:r>
              <a:rPr lang="en-GB"/>
              <a:t>PCA</a:t>
            </a:r>
          </a:p>
        </p:txBody>
      </p:sp>
      <p:pic>
        <p:nvPicPr>
          <p:cNvPr id="102" name="Picture 101">
            <a:extLst>
              <a:ext uri="{FF2B5EF4-FFF2-40B4-BE49-F238E27FC236}">
                <a16:creationId xmlns:a16="http://schemas.microsoft.com/office/drawing/2014/main" id="{A2F124DD-D141-A6C7-A69D-B8E4CE301BAE}"/>
              </a:ext>
            </a:extLst>
          </p:cNvPr>
          <p:cNvPicPr>
            <a:picLocks noChangeAspect="1"/>
          </p:cNvPicPr>
          <p:nvPr/>
        </p:nvPicPr>
        <p:blipFill>
          <a:blip r:embed="rId2"/>
          <a:stretch>
            <a:fillRect/>
          </a:stretch>
        </p:blipFill>
        <p:spPr>
          <a:xfrm>
            <a:off x="308113" y="2190865"/>
            <a:ext cx="5089191" cy="2476270"/>
          </a:xfrm>
          <a:prstGeom prst="rect">
            <a:avLst/>
          </a:prstGeom>
        </p:spPr>
      </p:pic>
      <p:pic>
        <p:nvPicPr>
          <p:cNvPr id="104" name="Picture 103">
            <a:extLst>
              <a:ext uri="{FF2B5EF4-FFF2-40B4-BE49-F238E27FC236}">
                <a16:creationId xmlns:a16="http://schemas.microsoft.com/office/drawing/2014/main" id="{C46DAF92-30F0-97C1-59A2-8FAB3093DF65}"/>
              </a:ext>
            </a:extLst>
          </p:cNvPr>
          <p:cNvPicPr>
            <a:picLocks noChangeAspect="1"/>
          </p:cNvPicPr>
          <p:nvPr/>
        </p:nvPicPr>
        <p:blipFill>
          <a:blip r:embed="rId3"/>
          <a:stretch>
            <a:fillRect/>
          </a:stretch>
        </p:blipFill>
        <p:spPr>
          <a:xfrm>
            <a:off x="5555934" y="2730672"/>
            <a:ext cx="6496957" cy="1486107"/>
          </a:xfrm>
          <a:prstGeom prst="rect">
            <a:avLst/>
          </a:prstGeom>
        </p:spPr>
      </p:pic>
    </p:spTree>
    <p:extLst>
      <p:ext uri="{BB962C8B-B14F-4D97-AF65-F5344CB8AC3E}">
        <p14:creationId xmlns:p14="http://schemas.microsoft.com/office/powerpoint/2010/main" val="3645590155"/>
      </p:ext>
    </p:extLst>
  </p:cSld>
  <p:clrMapOvr>
    <a:masterClrMapping/>
  </p:clrMapOvr>
  <mc:AlternateContent xmlns:mc="http://schemas.openxmlformats.org/markup-compatibility/2006">
    <mc:Choice xmlns:p14="http://schemas.microsoft.com/office/powerpoint/2010/main" Requires="p14">
      <p:transition spd="slow" p14:dur="2000" advTm="21243"/>
    </mc:Choice>
    <mc:Fallback>
      <p:transition spd="slow" advTm="2124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C4A8-5829-4637-63D0-444769C960A1}"/>
              </a:ext>
            </a:extLst>
          </p:cNvPr>
          <p:cNvSpPr>
            <a:spLocks noGrp="1"/>
          </p:cNvSpPr>
          <p:nvPr>
            <p:ph type="title"/>
          </p:nvPr>
        </p:nvSpPr>
        <p:spPr/>
        <p:txBody>
          <a:bodyPr/>
          <a:lstStyle/>
          <a:p>
            <a:r>
              <a:rPr lang="en-GB"/>
              <a:t>K-means clustering</a:t>
            </a:r>
          </a:p>
        </p:txBody>
      </p:sp>
      <p:pic>
        <p:nvPicPr>
          <p:cNvPr id="88" name="Picture 87">
            <a:extLst>
              <a:ext uri="{FF2B5EF4-FFF2-40B4-BE49-F238E27FC236}">
                <a16:creationId xmlns:a16="http://schemas.microsoft.com/office/drawing/2014/main" id="{E7B52757-47CA-C271-01BB-44D7C0D27A1A}"/>
              </a:ext>
            </a:extLst>
          </p:cNvPr>
          <p:cNvPicPr>
            <a:picLocks noChangeAspect="1"/>
          </p:cNvPicPr>
          <p:nvPr/>
        </p:nvPicPr>
        <p:blipFill>
          <a:blip r:embed="rId2"/>
          <a:stretch>
            <a:fillRect/>
          </a:stretch>
        </p:blipFill>
        <p:spPr>
          <a:xfrm>
            <a:off x="3091071" y="1721861"/>
            <a:ext cx="5368786" cy="4570948"/>
          </a:xfrm>
          <a:prstGeom prst="rect">
            <a:avLst/>
          </a:prstGeom>
        </p:spPr>
      </p:pic>
    </p:spTree>
    <p:extLst>
      <p:ext uri="{BB962C8B-B14F-4D97-AF65-F5344CB8AC3E}">
        <p14:creationId xmlns:p14="http://schemas.microsoft.com/office/powerpoint/2010/main" val="2789742750"/>
      </p:ext>
    </p:extLst>
  </p:cSld>
  <p:clrMapOvr>
    <a:masterClrMapping/>
  </p:clrMapOvr>
  <mc:AlternateContent xmlns:mc="http://schemas.openxmlformats.org/markup-compatibility/2006">
    <mc:Choice xmlns:p14="http://schemas.microsoft.com/office/powerpoint/2010/main" Requires="p14">
      <p:transition spd="slow" p14:dur="2000" advTm="26716"/>
    </mc:Choice>
    <mc:Fallback>
      <p:transition spd="slow" advTm="2671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A38D-C877-8811-9B34-A7136FF81BDE}"/>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59C6DC43-05EC-142C-8C56-781E6387FBA0}"/>
              </a:ext>
            </a:extLst>
          </p:cNvPr>
          <p:cNvSpPr>
            <a:spLocks noGrp="1"/>
          </p:cNvSpPr>
          <p:nvPr>
            <p:ph idx="1"/>
          </p:nvPr>
        </p:nvSpPr>
        <p:spPr/>
        <p:txBody>
          <a:bodyPr>
            <a:normAutofit/>
          </a:bodyPr>
          <a:lstStyle/>
          <a:p>
            <a:pPr marL="0" indent="0">
              <a:buNone/>
            </a:pPr>
            <a:r>
              <a:rPr lang="en-GB" sz="2400" b="1" dirty="0"/>
              <a:t>Targeted Strategies for different identified customer segments (clusters):</a:t>
            </a:r>
          </a:p>
          <a:p>
            <a:r>
              <a:rPr lang="en-US" sz="2000" dirty="0"/>
              <a:t>For the first cluster, banks can offer savings programs or micro-investment products to help them grow their wealth.</a:t>
            </a:r>
          </a:p>
          <a:p>
            <a:r>
              <a:rPr lang="en-US" sz="2000" dirty="0"/>
              <a:t>For the second, diverse cluster, personalized financial advice and a range of product offerings could cater to their varied needs.</a:t>
            </a:r>
          </a:p>
          <a:p>
            <a:r>
              <a:rPr lang="en-US" sz="2000" dirty="0"/>
              <a:t>The third cluster could benefit from loyalty programs and regular engagement strategies to encourage consistent transaction behaviors.</a:t>
            </a:r>
          </a:p>
          <a:p>
            <a:r>
              <a:rPr lang="en-US" sz="2000" dirty="0"/>
              <a:t>The fourth cluster may be targeted with premium services, high-value investment options, and exclusive benefits to enhance satisfaction and retain their business.</a:t>
            </a:r>
            <a:endParaRPr lang="en-GB" sz="2000" dirty="0"/>
          </a:p>
          <a:p>
            <a:endParaRPr lang="en-GB" dirty="0"/>
          </a:p>
        </p:txBody>
      </p:sp>
    </p:spTree>
    <p:extLst>
      <p:ext uri="{BB962C8B-B14F-4D97-AF65-F5344CB8AC3E}">
        <p14:creationId xmlns:p14="http://schemas.microsoft.com/office/powerpoint/2010/main" val="2866807147"/>
      </p:ext>
    </p:extLst>
  </p:cSld>
  <p:clrMapOvr>
    <a:masterClrMapping/>
  </p:clrMapOvr>
  <mc:AlternateContent xmlns:mc="http://schemas.openxmlformats.org/markup-compatibility/2006">
    <mc:Choice xmlns:p14="http://schemas.microsoft.com/office/powerpoint/2010/main" Requires="p14">
      <p:transition spd="slow" p14:dur="2000" advTm="23335"/>
    </mc:Choice>
    <mc:Fallback>
      <p:transition spd="slow" advTm="2333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27FD-17A4-9B1B-A81D-3F1A45A4D3BF}"/>
              </a:ext>
            </a:extLst>
          </p:cNvPr>
          <p:cNvSpPr>
            <a:spLocks noGrp="1"/>
          </p:cNvSpPr>
          <p:nvPr>
            <p:ph type="title"/>
          </p:nvPr>
        </p:nvSpPr>
        <p:spPr/>
        <p:txBody>
          <a:bodyPr/>
          <a:lstStyle/>
          <a:p>
            <a:r>
              <a:rPr lang="en-GB"/>
              <a:t>Contents </a:t>
            </a:r>
          </a:p>
        </p:txBody>
      </p:sp>
      <p:sp>
        <p:nvSpPr>
          <p:cNvPr id="3" name="Content Placeholder 2">
            <a:extLst>
              <a:ext uri="{FF2B5EF4-FFF2-40B4-BE49-F238E27FC236}">
                <a16:creationId xmlns:a16="http://schemas.microsoft.com/office/drawing/2014/main" id="{4598CF7F-FF62-E0C3-C5DE-DED50A13A480}"/>
              </a:ext>
            </a:extLst>
          </p:cNvPr>
          <p:cNvSpPr>
            <a:spLocks noGrp="1"/>
          </p:cNvSpPr>
          <p:nvPr>
            <p:ph idx="1"/>
          </p:nvPr>
        </p:nvSpPr>
        <p:spPr/>
        <p:txBody>
          <a:bodyPr vert="horz" lIns="91440" tIns="45720" rIns="91440" bIns="45720" rtlCol="0" anchor="t">
            <a:normAutofit fontScale="92500" lnSpcReduction="20000"/>
          </a:bodyPr>
          <a:lstStyle/>
          <a:p>
            <a:pPr>
              <a:buFont typeface="Calibri" panose="020B0604020202020204" pitchFamily="34" charset="0"/>
              <a:buChar char="-"/>
            </a:pPr>
            <a:r>
              <a:rPr lang="en-GB" sz="2000"/>
              <a:t>Car auction dataset </a:t>
            </a:r>
            <a:endParaRPr lang="en-US"/>
          </a:p>
          <a:p>
            <a:pPr marL="0" indent="0">
              <a:buNone/>
            </a:pPr>
            <a:r>
              <a:rPr lang="en-GB" sz="1600"/>
              <a:t>- EDA</a:t>
            </a:r>
            <a:endParaRPr lang="en-GB" sz="1600">
              <a:cs typeface="Calibri"/>
            </a:endParaRPr>
          </a:p>
          <a:p>
            <a:pPr marL="0" indent="0">
              <a:buNone/>
            </a:pPr>
            <a:r>
              <a:rPr lang="en-GB" sz="1600"/>
              <a:t>- Feature engineering </a:t>
            </a:r>
          </a:p>
          <a:p>
            <a:pPr marL="0" indent="0">
              <a:buNone/>
            </a:pPr>
            <a:r>
              <a:rPr lang="en-GB" sz="1600"/>
              <a:t>- Dataset generation</a:t>
            </a:r>
            <a:endParaRPr lang="en-GB" sz="1600">
              <a:cs typeface="Calibri"/>
            </a:endParaRPr>
          </a:p>
          <a:p>
            <a:pPr marL="0" indent="0">
              <a:buNone/>
            </a:pPr>
            <a:r>
              <a:rPr lang="en-GB" sz="1600"/>
              <a:t>-Model fitting </a:t>
            </a:r>
            <a:endParaRPr lang="en-GB" sz="1600">
              <a:cs typeface="Calibri"/>
            </a:endParaRPr>
          </a:p>
          <a:p>
            <a:pPr marL="0" indent="0">
              <a:buNone/>
            </a:pPr>
            <a:r>
              <a:rPr lang="en-GB" sz="1600"/>
              <a:t>-Model evaluation</a:t>
            </a:r>
            <a:endParaRPr lang="en-GB" sz="1600">
              <a:cs typeface="Calibri"/>
            </a:endParaRPr>
          </a:p>
          <a:p>
            <a:pPr marL="0" indent="0">
              <a:buNone/>
            </a:pPr>
            <a:r>
              <a:rPr lang="en-GB" sz="1600"/>
              <a:t>-Model selection</a:t>
            </a:r>
            <a:endParaRPr lang="en-GB" sz="1600">
              <a:cs typeface="Calibri"/>
            </a:endParaRPr>
          </a:p>
          <a:p>
            <a:pPr marL="0" indent="0">
              <a:buNone/>
            </a:pPr>
            <a:r>
              <a:rPr lang="en-GB" sz="1600"/>
              <a:t>- Conclusion</a:t>
            </a:r>
            <a:endParaRPr lang="en-GB" sz="1600">
              <a:cs typeface="Calibri"/>
            </a:endParaRPr>
          </a:p>
          <a:p>
            <a:pPr>
              <a:buFont typeface="Calibri" panose="020B0604020202020204" pitchFamily="34" charset="0"/>
              <a:buChar char="-"/>
            </a:pPr>
            <a:r>
              <a:rPr lang="en-GB" sz="2000"/>
              <a:t>Bank transaction dataset </a:t>
            </a:r>
            <a:endParaRPr lang="en-GB" sz="2000">
              <a:cs typeface="Calibri" panose="020F0502020204030204"/>
            </a:endParaRPr>
          </a:p>
          <a:p>
            <a:pPr marL="0" indent="0">
              <a:buNone/>
            </a:pPr>
            <a:r>
              <a:rPr lang="en-GB" sz="2000"/>
              <a:t>- </a:t>
            </a:r>
            <a:r>
              <a:rPr lang="en-GB" sz="1600"/>
              <a:t>EDA</a:t>
            </a:r>
            <a:endParaRPr lang="en-GB" sz="1600">
              <a:cs typeface="Calibri"/>
            </a:endParaRPr>
          </a:p>
          <a:p>
            <a:pPr marL="0" indent="0">
              <a:buNone/>
            </a:pPr>
            <a:r>
              <a:rPr lang="en-GB" sz="1600"/>
              <a:t>- Feature engineering</a:t>
            </a:r>
            <a:endParaRPr lang="en-GB" sz="1600">
              <a:cs typeface="Calibri"/>
            </a:endParaRPr>
          </a:p>
          <a:p>
            <a:pPr marL="0" indent="0">
              <a:buNone/>
            </a:pPr>
            <a:r>
              <a:rPr lang="en-GB" sz="1600"/>
              <a:t>-PCA </a:t>
            </a:r>
            <a:endParaRPr lang="en-GB" sz="1600">
              <a:cs typeface="Calibri" panose="020F0502020204030204"/>
            </a:endParaRPr>
          </a:p>
          <a:p>
            <a:pPr marL="0" indent="0">
              <a:buNone/>
            </a:pPr>
            <a:r>
              <a:rPr lang="en-GB" sz="1600"/>
              <a:t>- Clustering</a:t>
            </a:r>
            <a:endParaRPr lang="en-GB" sz="1600">
              <a:cs typeface="Calibri"/>
            </a:endParaRPr>
          </a:p>
          <a:p>
            <a:pPr marL="0" indent="0">
              <a:buNone/>
            </a:pPr>
            <a:r>
              <a:rPr lang="en-GB" sz="1600"/>
              <a:t>- Conclusion  </a:t>
            </a:r>
            <a:endParaRPr lang="en-GB" sz="2000"/>
          </a:p>
        </p:txBody>
      </p:sp>
    </p:spTree>
    <p:extLst>
      <p:ext uri="{BB962C8B-B14F-4D97-AF65-F5344CB8AC3E}">
        <p14:creationId xmlns:p14="http://schemas.microsoft.com/office/powerpoint/2010/main" val="34579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4D30-566A-0A8E-502A-DC63CA2D9A5D}"/>
              </a:ext>
            </a:extLst>
          </p:cNvPr>
          <p:cNvSpPr>
            <a:spLocks noGrp="1"/>
          </p:cNvSpPr>
          <p:nvPr>
            <p:ph type="title"/>
          </p:nvPr>
        </p:nvSpPr>
        <p:spPr/>
        <p:txBody>
          <a:bodyPr>
            <a:normAutofit/>
          </a:bodyPr>
          <a:lstStyle/>
          <a:p>
            <a:r>
              <a:rPr lang="en-GB" sz="4000">
                <a:latin typeface="Calibri"/>
                <a:ea typeface="Calibri"/>
                <a:cs typeface="Calibri"/>
              </a:rPr>
              <a:t>Car auction dataset</a:t>
            </a:r>
            <a:endParaRPr lang="en-US" sz="4000">
              <a:ea typeface="Calibri Light"/>
              <a:cs typeface="Calibri Light"/>
            </a:endParaRPr>
          </a:p>
        </p:txBody>
      </p:sp>
      <p:sp>
        <p:nvSpPr>
          <p:cNvPr id="3" name="Content Placeholder 2">
            <a:extLst>
              <a:ext uri="{FF2B5EF4-FFF2-40B4-BE49-F238E27FC236}">
                <a16:creationId xmlns:a16="http://schemas.microsoft.com/office/drawing/2014/main" id="{8F38BB3C-759E-D182-81E6-A6FD053B72AA}"/>
              </a:ext>
            </a:extLst>
          </p:cNvPr>
          <p:cNvSpPr>
            <a:spLocks noGrp="1"/>
          </p:cNvSpPr>
          <p:nvPr>
            <p:ph idx="1"/>
          </p:nvPr>
        </p:nvSpPr>
        <p:spPr/>
        <p:txBody>
          <a:bodyPr vert="horz" lIns="91440" tIns="45720" rIns="91440" bIns="45720" rtlCol="0" anchor="t">
            <a:normAutofit/>
          </a:bodyPr>
          <a:lstStyle/>
          <a:p>
            <a:r>
              <a:rPr lang="en-US" sz="1200">
                <a:ea typeface="+mn-lt"/>
                <a:cs typeface="+mn-lt"/>
              </a:rPr>
              <a:t>In this project, we delve into the complex world of used car data, leveraging the prowess of machine learning to unearth pivotal insights. The heart of our analysis lies in two sophisticated models: Random Forest and Neural Network, each chosen for their unique strengths in handling diverse and intricate data landscapes like those found in the used car market.</a:t>
            </a:r>
          </a:p>
          <a:p>
            <a:pPr marL="0" indent="0">
              <a:buNone/>
            </a:pPr>
            <a:r>
              <a:rPr lang="en-US" sz="1400" b="1">
                <a:ea typeface="+mn-lt"/>
                <a:cs typeface="+mn-lt"/>
              </a:rPr>
              <a:t>Primary business question</a:t>
            </a:r>
          </a:p>
          <a:p>
            <a:r>
              <a:rPr lang="en-US" sz="1200">
                <a:ea typeface="+mn-lt"/>
                <a:cs typeface="+mn-lt"/>
              </a:rPr>
              <a:t>"What factors most significantly impact the resale value of used cars in auctions, and how can car dealerships leverage this information to maximize their profits?"</a:t>
            </a:r>
          </a:p>
          <a:p>
            <a:pPr marL="0" indent="0">
              <a:buNone/>
            </a:pPr>
            <a:r>
              <a:rPr lang="en-US" sz="1400" b="1">
                <a:ea typeface="+mn-lt"/>
                <a:cs typeface="+mn-lt"/>
              </a:rPr>
              <a:t>Sub question</a:t>
            </a:r>
          </a:p>
          <a:p>
            <a:r>
              <a:rPr lang="en-US" sz="1200">
                <a:ea typeface="+mn-lt"/>
                <a:cs typeface="+mn-lt"/>
              </a:rPr>
              <a:t>How does the make and body of a car affect its resale value in auctions?</a:t>
            </a:r>
            <a:endParaRPr lang="en-US" sz="1200">
              <a:ea typeface="Calibri" panose="020F0502020204030204"/>
              <a:cs typeface="Calibri" panose="020F0502020204030204"/>
            </a:endParaRPr>
          </a:p>
          <a:p>
            <a:r>
              <a:rPr lang="en-US" sz="1200">
                <a:ea typeface="+mn-lt"/>
                <a:cs typeface="+mn-lt"/>
              </a:rPr>
              <a:t>How does the age of a car impact its selling price?</a:t>
            </a:r>
            <a:endParaRPr lang="en-US"/>
          </a:p>
          <a:p>
            <a:r>
              <a:rPr lang="en-US" sz="1200">
                <a:ea typeface="+mn-lt"/>
                <a:cs typeface="+mn-lt"/>
              </a:rPr>
              <a:t>How do the condition and mileage (odometer reading) of a car correlate with its selling price in auctions?</a:t>
            </a:r>
            <a:endParaRPr lang="en-US"/>
          </a:p>
          <a:p>
            <a:r>
              <a:rPr lang="en-US" sz="1200">
                <a:ea typeface="+mn-lt"/>
                <a:cs typeface="+mn-lt"/>
              </a:rPr>
              <a:t>Are there any geographical trends in the resale value of cars, based on the state where the auction is held?</a:t>
            </a:r>
            <a:endParaRPr lang="en-US"/>
          </a:p>
        </p:txBody>
      </p:sp>
    </p:spTree>
    <p:extLst>
      <p:ext uri="{BB962C8B-B14F-4D97-AF65-F5344CB8AC3E}">
        <p14:creationId xmlns:p14="http://schemas.microsoft.com/office/powerpoint/2010/main" val="3685678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A3438-AD3E-D2B9-6FEB-29FAE2B4A072}"/>
              </a:ext>
            </a:extLst>
          </p:cNvPr>
          <p:cNvSpPr>
            <a:spLocks noGrp="1"/>
          </p:cNvSpPr>
          <p:nvPr>
            <p:ph type="title"/>
          </p:nvPr>
        </p:nvSpPr>
        <p:spPr/>
        <p:txBody>
          <a:bodyPr/>
          <a:lstStyle/>
          <a:p>
            <a:r>
              <a:rPr lang="en-US">
                <a:ea typeface="Calibri Light"/>
                <a:cs typeface="Calibri Light"/>
              </a:rPr>
              <a:t>Data Cleaning and EDA analysis</a:t>
            </a:r>
            <a:endParaRPr lang="en-US"/>
          </a:p>
        </p:txBody>
      </p:sp>
      <p:sp>
        <p:nvSpPr>
          <p:cNvPr id="3" name="Content Placeholder 2">
            <a:extLst>
              <a:ext uri="{FF2B5EF4-FFF2-40B4-BE49-F238E27FC236}">
                <a16:creationId xmlns:a16="http://schemas.microsoft.com/office/drawing/2014/main" id="{D7834848-26F9-557D-28D5-3E650C08C9B3}"/>
              </a:ext>
            </a:extLst>
          </p:cNvPr>
          <p:cNvSpPr>
            <a:spLocks noGrp="1"/>
          </p:cNvSpPr>
          <p:nvPr>
            <p:ph idx="1"/>
          </p:nvPr>
        </p:nvSpPr>
        <p:spPr>
          <a:xfrm>
            <a:off x="838200" y="1290167"/>
            <a:ext cx="10515600" cy="4886796"/>
          </a:xfrm>
        </p:spPr>
        <p:txBody>
          <a:bodyPr vert="horz" lIns="91440" tIns="45720" rIns="91440" bIns="45720" rtlCol="0" anchor="t">
            <a:normAutofit/>
          </a:bodyPr>
          <a:lstStyle/>
          <a:p>
            <a:r>
              <a:rPr lang="en-US">
                <a:ea typeface="Calibri"/>
                <a:cs typeface="Calibri"/>
              </a:rPr>
              <a:t>Missing values removal</a:t>
            </a:r>
          </a:p>
          <a:p>
            <a:r>
              <a:rPr lang="en-US">
                <a:ea typeface="Calibri"/>
                <a:cs typeface="Calibri"/>
              </a:rPr>
              <a:t>Outliers removal with different methods</a:t>
            </a:r>
          </a:p>
          <a:p>
            <a:r>
              <a:rPr lang="en-US">
                <a:ea typeface="Calibri"/>
                <a:cs typeface="Calibri"/>
              </a:rPr>
              <a:t>Checking the sale date and manufacture year</a:t>
            </a:r>
          </a:p>
          <a:p>
            <a:endParaRPr lang="en-US">
              <a:ea typeface="Calibri"/>
              <a:cs typeface="Calibri"/>
            </a:endParaRPr>
          </a:p>
          <a:p>
            <a:endParaRPr lang="en-US">
              <a:ea typeface="Calibri"/>
              <a:cs typeface="Calibri"/>
            </a:endParaRPr>
          </a:p>
        </p:txBody>
      </p:sp>
      <p:pic>
        <p:nvPicPr>
          <p:cNvPr id="4" name="Picture 3">
            <a:extLst>
              <a:ext uri="{FF2B5EF4-FFF2-40B4-BE49-F238E27FC236}">
                <a16:creationId xmlns:a16="http://schemas.microsoft.com/office/drawing/2014/main" id="{4E132BB0-C3AE-0677-1EAC-BAB243EA557D}"/>
              </a:ext>
            </a:extLst>
          </p:cNvPr>
          <p:cNvPicPr>
            <a:picLocks noChangeAspect="1"/>
          </p:cNvPicPr>
          <p:nvPr/>
        </p:nvPicPr>
        <p:blipFill>
          <a:blip r:embed="rId2"/>
          <a:stretch>
            <a:fillRect/>
          </a:stretch>
        </p:blipFill>
        <p:spPr>
          <a:xfrm>
            <a:off x="876777" y="2835189"/>
            <a:ext cx="5571256" cy="3700162"/>
          </a:xfrm>
          <a:prstGeom prst="rect">
            <a:avLst/>
          </a:prstGeom>
        </p:spPr>
      </p:pic>
      <p:pic>
        <p:nvPicPr>
          <p:cNvPr id="6" name="Picture 5" descr="A screenshot of a graph&#10;&#10;Description automatically generated">
            <a:extLst>
              <a:ext uri="{FF2B5EF4-FFF2-40B4-BE49-F238E27FC236}">
                <a16:creationId xmlns:a16="http://schemas.microsoft.com/office/drawing/2014/main" id="{85359990-DD5E-CDB5-050D-9FC4DC30E52A}"/>
              </a:ext>
            </a:extLst>
          </p:cNvPr>
          <p:cNvPicPr>
            <a:picLocks noChangeAspect="1"/>
          </p:cNvPicPr>
          <p:nvPr/>
        </p:nvPicPr>
        <p:blipFill>
          <a:blip r:embed="rId3"/>
          <a:stretch>
            <a:fillRect/>
          </a:stretch>
        </p:blipFill>
        <p:spPr>
          <a:xfrm>
            <a:off x="6767898" y="2880969"/>
            <a:ext cx="4340311" cy="3752765"/>
          </a:xfrm>
          <a:prstGeom prst="rect">
            <a:avLst/>
          </a:prstGeom>
        </p:spPr>
      </p:pic>
    </p:spTree>
    <p:extLst>
      <p:ext uri="{BB962C8B-B14F-4D97-AF65-F5344CB8AC3E}">
        <p14:creationId xmlns:p14="http://schemas.microsoft.com/office/powerpoint/2010/main" val="352413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D3D2-7F0C-235E-7543-50291EAAA435}"/>
              </a:ext>
            </a:extLst>
          </p:cNvPr>
          <p:cNvSpPr>
            <a:spLocks noGrp="1"/>
          </p:cNvSpPr>
          <p:nvPr>
            <p:ph type="title"/>
          </p:nvPr>
        </p:nvSpPr>
        <p:spPr/>
        <p:txBody>
          <a:bodyPr>
            <a:normAutofit/>
          </a:bodyPr>
          <a:lstStyle/>
          <a:p>
            <a:r>
              <a:rPr lang="en-US">
                <a:ea typeface="+mj-lt"/>
                <a:cs typeface="+mj-lt"/>
              </a:rPr>
              <a:t>Feature engineering and Dataset generation </a:t>
            </a:r>
            <a:endParaRPr lang="en-US"/>
          </a:p>
        </p:txBody>
      </p:sp>
      <p:sp>
        <p:nvSpPr>
          <p:cNvPr id="3" name="Content Placeholder 2">
            <a:extLst>
              <a:ext uri="{FF2B5EF4-FFF2-40B4-BE49-F238E27FC236}">
                <a16:creationId xmlns:a16="http://schemas.microsoft.com/office/drawing/2014/main" id="{BBD0CACC-F731-209B-019E-6FC5A126B8D2}"/>
              </a:ext>
            </a:extLst>
          </p:cNvPr>
          <p:cNvSpPr>
            <a:spLocks noGrp="1"/>
          </p:cNvSpPr>
          <p:nvPr>
            <p:ph idx="1"/>
          </p:nvPr>
        </p:nvSpPr>
        <p:spPr>
          <a:xfrm>
            <a:off x="838200" y="1434328"/>
            <a:ext cx="10515600" cy="4742635"/>
          </a:xfrm>
        </p:spPr>
        <p:txBody>
          <a:bodyPr vert="horz" lIns="91440" tIns="45720" rIns="91440" bIns="45720" rtlCol="0" anchor="t">
            <a:normAutofit/>
          </a:bodyPr>
          <a:lstStyle/>
          <a:p>
            <a:r>
              <a:rPr lang="en-US">
                <a:ea typeface="+mn-lt"/>
                <a:cs typeface="+mn-lt"/>
              </a:rPr>
              <a:t>Creation of Combined Features</a:t>
            </a:r>
          </a:p>
          <a:p>
            <a:r>
              <a:rPr lang="en-US">
                <a:ea typeface="+mn-lt"/>
                <a:cs typeface="+mn-lt"/>
              </a:rPr>
              <a:t>New Feature for Price Difference</a:t>
            </a:r>
          </a:p>
          <a:p>
            <a:r>
              <a:rPr lang="en-US">
                <a:ea typeface="+mn-lt"/>
                <a:cs typeface="+mn-lt"/>
              </a:rPr>
              <a:t>Transformation of Skewed Data</a:t>
            </a:r>
          </a:p>
          <a:p>
            <a:r>
              <a:rPr lang="en-US">
                <a:ea typeface="+mn-lt"/>
                <a:cs typeface="+mn-lt"/>
              </a:rPr>
              <a:t>Numerical and Categorical Pipeline</a:t>
            </a:r>
          </a:p>
          <a:p>
            <a:r>
              <a:rPr lang="en-US">
                <a:ea typeface="+mn-lt"/>
                <a:cs typeface="+mn-lt"/>
              </a:rPr>
              <a:t>Preprocessor and Data Transformation</a:t>
            </a:r>
          </a:p>
          <a:p>
            <a:r>
              <a:rPr lang="en-US">
                <a:ea typeface="+mn-lt"/>
                <a:cs typeface="+mn-lt"/>
              </a:rPr>
              <a:t>Training and Test Split</a:t>
            </a:r>
          </a:p>
          <a:p>
            <a:r>
              <a:rPr lang="en-US">
                <a:ea typeface="+mn-lt"/>
                <a:cs typeface="+mn-lt"/>
              </a:rPr>
              <a:t>Training and Validation Split</a:t>
            </a:r>
            <a:endParaRPr lang="en-US">
              <a:ea typeface="Calibri"/>
              <a:cs typeface="Calibri"/>
            </a:endParaRPr>
          </a:p>
        </p:txBody>
      </p:sp>
    </p:spTree>
    <p:extLst>
      <p:ext uri="{BB962C8B-B14F-4D97-AF65-F5344CB8AC3E}">
        <p14:creationId xmlns:p14="http://schemas.microsoft.com/office/powerpoint/2010/main" val="109098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17260-7B34-A3FE-90C4-26204B7EACA6}"/>
              </a:ext>
            </a:extLst>
          </p:cNvPr>
          <p:cNvSpPr>
            <a:spLocks noGrp="1"/>
          </p:cNvSpPr>
          <p:nvPr>
            <p:ph type="title"/>
          </p:nvPr>
        </p:nvSpPr>
        <p:spPr>
          <a:xfrm>
            <a:off x="838200" y="365125"/>
            <a:ext cx="10515600" cy="1009780"/>
          </a:xfrm>
        </p:spPr>
        <p:txBody>
          <a:bodyPr/>
          <a:lstStyle/>
          <a:p>
            <a:r>
              <a:rPr lang="en-US">
                <a:ea typeface="+mj-lt"/>
                <a:cs typeface="+mj-lt"/>
              </a:rPr>
              <a:t>Model fitting</a:t>
            </a:r>
            <a:endParaRPr lang="en-US"/>
          </a:p>
        </p:txBody>
      </p:sp>
      <p:sp>
        <p:nvSpPr>
          <p:cNvPr id="3" name="Content Placeholder 2">
            <a:extLst>
              <a:ext uri="{FF2B5EF4-FFF2-40B4-BE49-F238E27FC236}">
                <a16:creationId xmlns:a16="http://schemas.microsoft.com/office/drawing/2014/main" id="{6D1A5F40-E2F4-EE80-72DF-E4E84C01CEA1}"/>
              </a:ext>
            </a:extLst>
          </p:cNvPr>
          <p:cNvSpPr>
            <a:spLocks noGrp="1"/>
          </p:cNvSpPr>
          <p:nvPr>
            <p:ph idx="1"/>
          </p:nvPr>
        </p:nvSpPr>
        <p:spPr>
          <a:xfrm>
            <a:off x="838200" y="1276436"/>
            <a:ext cx="10515600" cy="4900527"/>
          </a:xfrm>
        </p:spPr>
        <p:txBody>
          <a:bodyPr vert="horz" lIns="91440" tIns="45720" rIns="91440" bIns="45720" rtlCol="0" anchor="t">
            <a:normAutofit/>
          </a:bodyPr>
          <a:lstStyle/>
          <a:p>
            <a:r>
              <a:rPr lang="en-US">
                <a:ea typeface="+mn-lt"/>
                <a:cs typeface="+mn-lt"/>
              </a:rPr>
              <a:t>Hyperparameter Tuning with </a:t>
            </a:r>
            <a:r>
              <a:rPr lang="en-US" err="1">
                <a:ea typeface="+mn-lt"/>
                <a:cs typeface="+mn-lt"/>
              </a:rPr>
              <a:t>GridSearchCV</a:t>
            </a:r>
          </a:p>
          <a:p>
            <a:r>
              <a:rPr lang="en-US">
                <a:ea typeface="+mn-lt"/>
                <a:cs typeface="+mn-lt"/>
              </a:rPr>
              <a:t>Cross-Validation for Model Evaluation</a:t>
            </a:r>
          </a:p>
          <a:p>
            <a:r>
              <a:rPr lang="en-US">
                <a:ea typeface="+mn-lt"/>
                <a:cs typeface="+mn-lt"/>
              </a:rPr>
              <a:t>Results and Best Parameters</a:t>
            </a:r>
          </a:p>
          <a:p>
            <a:endParaRPr lang="en-US">
              <a:ea typeface="Calibri"/>
              <a:cs typeface="Calibri"/>
            </a:endParaRPr>
          </a:p>
        </p:txBody>
      </p:sp>
      <p:pic>
        <p:nvPicPr>
          <p:cNvPr id="5" name="Picture 4" descr="A screen shot of a computer code&#10;&#10;Description automatically generated">
            <a:extLst>
              <a:ext uri="{FF2B5EF4-FFF2-40B4-BE49-F238E27FC236}">
                <a16:creationId xmlns:a16="http://schemas.microsoft.com/office/drawing/2014/main" id="{8E721F54-A9FF-5F09-0750-3EC9DEFBD4FE}"/>
              </a:ext>
            </a:extLst>
          </p:cNvPr>
          <p:cNvPicPr>
            <a:picLocks noChangeAspect="1"/>
          </p:cNvPicPr>
          <p:nvPr/>
        </p:nvPicPr>
        <p:blipFill>
          <a:blip r:embed="rId2"/>
          <a:stretch>
            <a:fillRect/>
          </a:stretch>
        </p:blipFill>
        <p:spPr>
          <a:xfrm>
            <a:off x="1166898" y="2904997"/>
            <a:ext cx="4153500" cy="2956439"/>
          </a:xfrm>
          <a:prstGeom prst="rect">
            <a:avLst/>
          </a:prstGeom>
        </p:spPr>
      </p:pic>
    </p:spTree>
    <p:extLst>
      <p:ext uri="{BB962C8B-B14F-4D97-AF65-F5344CB8AC3E}">
        <p14:creationId xmlns:p14="http://schemas.microsoft.com/office/powerpoint/2010/main" val="18640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D4CF-8D0A-E6F3-A9BF-724B09E00AA4}"/>
              </a:ext>
            </a:extLst>
          </p:cNvPr>
          <p:cNvSpPr>
            <a:spLocks noGrp="1"/>
          </p:cNvSpPr>
          <p:nvPr>
            <p:ph type="title"/>
          </p:nvPr>
        </p:nvSpPr>
        <p:spPr>
          <a:xfrm>
            <a:off x="838200" y="365125"/>
            <a:ext cx="10515600" cy="858753"/>
          </a:xfrm>
        </p:spPr>
        <p:txBody>
          <a:bodyPr/>
          <a:lstStyle/>
          <a:p>
            <a:r>
              <a:rPr lang="en-US">
                <a:ea typeface="Calibri Light"/>
                <a:cs typeface="Calibri Light"/>
              </a:rPr>
              <a:t>Model fitting</a:t>
            </a:r>
            <a:endParaRPr lang="en-US"/>
          </a:p>
        </p:txBody>
      </p:sp>
      <p:sp>
        <p:nvSpPr>
          <p:cNvPr id="3" name="Content Placeholder 2">
            <a:extLst>
              <a:ext uri="{FF2B5EF4-FFF2-40B4-BE49-F238E27FC236}">
                <a16:creationId xmlns:a16="http://schemas.microsoft.com/office/drawing/2014/main" id="{B0DB7F0D-CF3A-4D77-9BC5-B8F251282015}"/>
              </a:ext>
            </a:extLst>
          </p:cNvPr>
          <p:cNvSpPr>
            <a:spLocks noGrp="1"/>
          </p:cNvSpPr>
          <p:nvPr>
            <p:ph idx="1"/>
          </p:nvPr>
        </p:nvSpPr>
        <p:spPr>
          <a:xfrm>
            <a:off x="838200" y="1255842"/>
            <a:ext cx="10515600" cy="4921121"/>
          </a:xfrm>
        </p:spPr>
        <p:txBody>
          <a:bodyPr vert="horz" lIns="91440" tIns="45720" rIns="91440" bIns="45720" rtlCol="0" anchor="t">
            <a:normAutofit/>
          </a:bodyPr>
          <a:lstStyle/>
          <a:p>
            <a:r>
              <a:rPr lang="en-US">
                <a:ea typeface="+mn-lt"/>
                <a:cs typeface="+mn-lt"/>
              </a:rPr>
              <a:t>Model Architecture</a:t>
            </a:r>
          </a:p>
          <a:p>
            <a:r>
              <a:rPr lang="en-US">
                <a:ea typeface="+mn-lt"/>
                <a:cs typeface="+mn-lt"/>
              </a:rPr>
              <a:t>Callbacks for Early Stopping and Model Checkpointing</a:t>
            </a:r>
          </a:p>
          <a:p>
            <a:r>
              <a:rPr lang="en-US">
                <a:ea typeface="+mn-lt"/>
                <a:cs typeface="+mn-lt"/>
              </a:rPr>
              <a:t>Plotting the Loss Curve</a:t>
            </a:r>
          </a:p>
          <a:p>
            <a:r>
              <a:rPr lang="en-US">
                <a:ea typeface="+mn-lt"/>
                <a:cs typeface="+mn-lt"/>
              </a:rPr>
              <a:t>Observations</a:t>
            </a:r>
          </a:p>
          <a:p>
            <a:r>
              <a:rPr lang="en-US">
                <a:ea typeface="+mn-lt"/>
                <a:cs typeface="+mn-lt"/>
              </a:rPr>
              <a:t>Modifications</a:t>
            </a:r>
          </a:p>
          <a:p>
            <a:r>
              <a:rPr lang="en-US">
                <a:ea typeface="+mn-lt"/>
                <a:cs typeface="+mn-lt"/>
              </a:rPr>
              <a:t>Rationale for Changes</a:t>
            </a:r>
            <a:endParaRPr lang="en-US">
              <a:ea typeface="Calibri"/>
              <a:cs typeface="Calibri"/>
            </a:endParaRPr>
          </a:p>
        </p:txBody>
      </p:sp>
      <p:pic>
        <p:nvPicPr>
          <p:cNvPr id="4" name="Picture 3" descr="A graph with numbers and lines&#10;&#10;Description automatically generated">
            <a:extLst>
              <a:ext uri="{FF2B5EF4-FFF2-40B4-BE49-F238E27FC236}">
                <a16:creationId xmlns:a16="http://schemas.microsoft.com/office/drawing/2014/main" id="{910F13EF-C632-C445-C444-A8A6D1088065}"/>
              </a:ext>
            </a:extLst>
          </p:cNvPr>
          <p:cNvPicPr>
            <a:picLocks noChangeAspect="1"/>
          </p:cNvPicPr>
          <p:nvPr/>
        </p:nvPicPr>
        <p:blipFill>
          <a:blip r:embed="rId2"/>
          <a:stretch>
            <a:fillRect/>
          </a:stretch>
        </p:blipFill>
        <p:spPr>
          <a:xfrm>
            <a:off x="6134872" y="2280723"/>
            <a:ext cx="5276850" cy="4314825"/>
          </a:xfrm>
          <a:prstGeom prst="rect">
            <a:avLst/>
          </a:prstGeom>
        </p:spPr>
      </p:pic>
    </p:spTree>
    <p:extLst>
      <p:ext uri="{BB962C8B-B14F-4D97-AF65-F5344CB8AC3E}">
        <p14:creationId xmlns:p14="http://schemas.microsoft.com/office/powerpoint/2010/main" val="356773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AEC1-4D7C-9903-A755-66DE7948FB0C}"/>
              </a:ext>
            </a:extLst>
          </p:cNvPr>
          <p:cNvSpPr>
            <a:spLocks noGrp="1"/>
          </p:cNvSpPr>
          <p:nvPr>
            <p:ph type="title"/>
          </p:nvPr>
        </p:nvSpPr>
        <p:spPr/>
        <p:txBody>
          <a:bodyPr/>
          <a:lstStyle/>
          <a:p>
            <a:r>
              <a:rPr lang="en-US">
                <a:ea typeface="+mj-lt"/>
                <a:cs typeface="+mj-lt"/>
              </a:rPr>
              <a:t>Model evaluation and selection</a:t>
            </a:r>
            <a:endParaRPr lang="en-US"/>
          </a:p>
        </p:txBody>
      </p:sp>
      <p:sp>
        <p:nvSpPr>
          <p:cNvPr id="3" name="Content Placeholder 2">
            <a:extLst>
              <a:ext uri="{FF2B5EF4-FFF2-40B4-BE49-F238E27FC236}">
                <a16:creationId xmlns:a16="http://schemas.microsoft.com/office/drawing/2014/main" id="{CC1BC053-757A-EDC6-A9C5-66A2B13D3030}"/>
              </a:ext>
            </a:extLst>
          </p:cNvPr>
          <p:cNvSpPr>
            <a:spLocks noGrp="1"/>
          </p:cNvSpPr>
          <p:nvPr>
            <p:ph idx="1"/>
          </p:nvPr>
        </p:nvSpPr>
        <p:spPr/>
        <p:txBody>
          <a:bodyPr vert="horz" lIns="91440" tIns="45720" rIns="91440" bIns="45720" rtlCol="0" anchor="t">
            <a:normAutofit/>
          </a:bodyPr>
          <a:lstStyle/>
          <a:p>
            <a:r>
              <a:rPr lang="en-US">
                <a:ea typeface="+mn-lt"/>
                <a:cs typeface="+mn-lt"/>
              </a:rPr>
              <a:t>Performance Metrics</a:t>
            </a:r>
          </a:p>
          <a:p>
            <a:r>
              <a:rPr lang="en-US">
                <a:ea typeface="+mn-lt"/>
                <a:cs typeface="+mn-lt"/>
              </a:rPr>
              <a:t>Comparing Random Forest and Neural Network</a:t>
            </a:r>
            <a:endParaRPr lang="en-US">
              <a:ea typeface="Calibri"/>
              <a:cs typeface="Calibri"/>
            </a:endParaRPr>
          </a:p>
        </p:txBody>
      </p:sp>
      <p:pic>
        <p:nvPicPr>
          <p:cNvPr id="4" name="Picture 3" descr="A screen shot of a graph&#10;&#10;Description automatically generated">
            <a:extLst>
              <a:ext uri="{FF2B5EF4-FFF2-40B4-BE49-F238E27FC236}">
                <a16:creationId xmlns:a16="http://schemas.microsoft.com/office/drawing/2014/main" id="{FF7CB1D2-9EB0-3FB1-51FE-5198755E6701}"/>
              </a:ext>
            </a:extLst>
          </p:cNvPr>
          <p:cNvPicPr>
            <a:picLocks noChangeAspect="1"/>
          </p:cNvPicPr>
          <p:nvPr/>
        </p:nvPicPr>
        <p:blipFill>
          <a:blip r:embed="rId2"/>
          <a:stretch>
            <a:fillRect/>
          </a:stretch>
        </p:blipFill>
        <p:spPr>
          <a:xfrm>
            <a:off x="1153554" y="2857801"/>
            <a:ext cx="3548621" cy="3600021"/>
          </a:xfrm>
          <a:prstGeom prst="rect">
            <a:avLst/>
          </a:prstGeom>
        </p:spPr>
      </p:pic>
    </p:spTree>
    <p:extLst>
      <p:ext uri="{BB962C8B-B14F-4D97-AF65-F5344CB8AC3E}">
        <p14:creationId xmlns:p14="http://schemas.microsoft.com/office/powerpoint/2010/main" val="349949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A952-5302-6DB1-F2EC-15A7C0C3C428}"/>
              </a:ext>
            </a:extLst>
          </p:cNvPr>
          <p:cNvSpPr>
            <a:spLocks noGrp="1"/>
          </p:cNvSpPr>
          <p:nvPr>
            <p:ph type="title"/>
          </p:nvPr>
        </p:nvSpPr>
        <p:spPr/>
        <p:txBody>
          <a:bodyPr/>
          <a:lstStyle/>
          <a:p>
            <a:r>
              <a:rPr lang="en-US">
                <a:ea typeface="Calibri Light"/>
                <a:cs typeface="Calibri Light"/>
              </a:rPr>
              <a:t>Conclusion</a:t>
            </a:r>
            <a:endParaRPr lang="en-US"/>
          </a:p>
        </p:txBody>
      </p:sp>
      <p:sp>
        <p:nvSpPr>
          <p:cNvPr id="3" name="Content Placeholder 2">
            <a:extLst>
              <a:ext uri="{FF2B5EF4-FFF2-40B4-BE49-F238E27FC236}">
                <a16:creationId xmlns:a16="http://schemas.microsoft.com/office/drawing/2014/main" id="{B137D891-ED9A-8560-3C37-29AF0FFD6287}"/>
              </a:ext>
            </a:extLst>
          </p:cNvPr>
          <p:cNvSpPr>
            <a:spLocks noGrp="1"/>
          </p:cNvSpPr>
          <p:nvPr>
            <p:ph idx="1"/>
          </p:nvPr>
        </p:nvSpPr>
        <p:spPr/>
        <p:txBody>
          <a:bodyPr vert="horz" lIns="91440" tIns="45720" rIns="91440" bIns="45720" rtlCol="0" anchor="t">
            <a:normAutofit/>
          </a:bodyPr>
          <a:lstStyle/>
          <a:p>
            <a:r>
              <a:rPr lang="en-US">
                <a:ea typeface="+mn-lt"/>
                <a:cs typeface="+mn-lt"/>
              </a:rPr>
              <a:t>Make and Model</a:t>
            </a:r>
          </a:p>
          <a:p>
            <a:r>
              <a:rPr lang="en-US">
                <a:ea typeface="+mn-lt"/>
                <a:cs typeface="+mn-lt"/>
              </a:rPr>
              <a:t>Car Age</a:t>
            </a:r>
          </a:p>
          <a:p>
            <a:r>
              <a:rPr lang="en-US">
                <a:ea typeface="+mn-lt"/>
                <a:cs typeface="+mn-lt"/>
              </a:rPr>
              <a:t>Condition</a:t>
            </a:r>
          </a:p>
          <a:p>
            <a:r>
              <a:rPr lang="en-US">
                <a:ea typeface="+mn-lt"/>
                <a:cs typeface="+mn-lt"/>
              </a:rPr>
              <a:t>Mileage</a:t>
            </a:r>
          </a:p>
          <a:p>
            <a:r>
              <a:rPr lang="en-US">
                <a:ea typeface="+mn-lt"/>
                <a:cs typeface="+mn-lt"/>
              </a:rPr>
              <a:t>Geographic Location</a:t>
            </a:r>
          </a:p>
          <a:p>
            <a:r>
              <a:rPr lang="en-US">
                <a:ea typeface="+mn-lt"/>
                <a:cs typeface="+mn-lt"/>
              </a:rPr>
              <a:t>Utilizing the Insights</a:t>
            </a:r>
            <a:endParaRPr lang="en-US">
              <a:ea typeface="Calibri"/>
              <a:cs typeface="Calibri"/>
            </a:endParaRPr>
          </a:p>
        </p:txBody>
      </p:sp>
    </p:spTree>
    <p:extLst>
      <p:ext uri="{BB962C8B-B14F-4D97-AF65-F5344CB8AC3E}">
        <p14:creationId xmlns:p14="http://schemas.microsoft.com/office/powerpoint/2010/main" val="3768997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C162710621C0408DA65DB779610E52" ma:contentTypeVersion="7" ma:contentTypeDescription="Create a new document." ma:contentTypeScope="" ma:versionID="78d6e900ed7fc570fd745eb88c4f7a58">
  <xsd:schema xmlns:xsd="http://www.w3.org/2001/XMLSchema" xmlns:xs="http://www.w3.org/2001/XMLSchema" xmlns:p="http://schemas.microsoft.com/office/2006/metadata/properties" xmlns:ns3="7aedcad2-ffff-483f-ae46-c2f60d2fd1cb" xmlns:ns4="41d5492d-61fa-4e34-928c-b884196e55f4" targetNamespace="http://schemas.microsoft.com/office/2006/metadata/properties" ma:root="true" ma:fieldsID="37a3252a4d4574c65621377f41081e2c" ns3:_="" ns4:_="">
    <xsd:import namespace="7aedcad2-ffff-483f-ae46-c2f60d2fd1cb"/>
    <xsd:import namespace="41d5492d-61fa-4e34-928c-b884196e55f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edcad2-ffff-483f-ae46-c2f60d2fd1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1d5492d-61fa-4e34-928c-b884196e55f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aedcad2-ffff-483f-ae46-c2f60d2fd1cb" xsi:nil="true"/>
  </documentManagement>
</p:properties>
</file>

<file path=customXml/itemProps1.xml><?xml version="1.0" encoding="utf-8"?>
<ds:datastoreItem xmlns:ds="http://schemas.openxmlformats.org/officeDocument/2006/customXml" ds:itemID="{A461F74D-83D6-47F1-BB53-2C9807DCF9A9}">
  <ds:schemaRefs>
    <ds:schemaRef ds:uri="41d5492d-61fa-4e34-928c-b884196e55f4"/>
    <ds:schemaRef ds:uri="7aedcad2-ffff-483f-ae46-c2f60d2fd1c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2C10300-14F7-493E-BE8A-237E53B6E66B}">
  <ds:schemaRefs>
    <ds:schemaRef ds:uri="http://schemas.microsoft.com/sharepoint/v3/contenttype/forms"/>
  </ds:schemaRefs>
</ds:datastoreItem>
</file>

<file path=customXml/itemProps3.xml><?xml version="1.0" encoding="utf-8"?>
<ds:datastoreItem xmlns:ds="http://schemas.openxmlformats.org/officeDocument/2006/customXml" ds:itemID="{F83A333A-FA21-4A4D-86FA-66DBE2417D3E}">
  <ds:schemaRefs>
    <ds:schemaRef ds:uri="http://purl.org/dc/dcmitype/"/>
    <ds:schemaRef ds:uri="http://purl.org/dc/elements/1.1/"/>
    <ds:schemaRef ds:uri="http://schemas.microsoft.com/office/2006/metadata/properties"/>
    <ds:schemaRef ds:uri="http://schemas.microsoft.com/office/2006/documentManagement/types"/>
    <ds:schemaRef ds:uri="http://purl.org/dc/terms/"/>
    <ds:schemaRef ds:uri="41d5492d-61fa-4e34-928c-b884196e55f4"/>
    <ds:schemaRef ds:uri="http://schemas.microsoft.com/office/infopath/2007/PartnerControls"/>
    <ds:schemaRef ds:uri="http://schemas.openxmlformats.org/package/2006/metadata/core-properties"/>
    <ds:schemaRef ds:uri="7aedcad2-ffff-483f-ae46-c2f60d2fd1c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849</Words>
  <Application>Microsoft Office PowerPoint</Application>
  <PresentationFormat>Widescreen</PresentationFormat>
  <Paragraphs>102</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Segoe UI</vt:lpstr>
      <vt:lpstr>Söhne</vt:lpstr>
      <vt:lpstr>Office Theme</vt:lpstr>
      <vt:lpstr>Final Assignment: AI methods </vt:lpstr>
      <vt:lpstr>Contents </vt:lpstr>
      <vt:lpstr>Car auction dataset</vt:lpstr>
      <vt:lpstr>Data Cleaning and EDA analysis</vt:lpstr>
      <vt:lpstr>Feature engineering and Dataset generation </vt:lpstr>
      <vt:lpstr>Model fitting</vt:lpstr>
      <vt:lpstr>Model fitting</vt:lpstr>
      <vt:lpstr>Model evaluation and selection</vt:lpstr>
      <vt:lpstr>Conclusion</vt:lpstr>
      <vt:lpstr>Bank transaction dataset </vt:lpstr>
      <vt:lpstr>Data cleaning and EDA</vt:lpstr>
      <vt:lpstr>Feature engineering </vt:lpstr>
      <vt:lpstr>PCA</vt:lpstr>
      <vt:lpstr>K-means clustering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Assignment: AI methods</dc:title>
  <dc:creator>Lars Keupe Keupe</dc:creator>
  <cp:lastModifiedBy>Rajiv Chhatta</cp:lastModifiedBy>
  <cp:revision>7</cp:revision>
  <dcterms:created xsi:type="dcterms:W3CDTF">2024-01-05T11:26:53Z</dcterms:created>
  <dcterms:modified xsi:type="dcterms:W3CDTF">2024-01-08T00:35:18Z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0x01010019C162710621C0408DA65DB779610E52</vt:lpwstr>
  </property>
</Properties>
</file>