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38"/>
  </p:notesMasterIdLst>
  <p:sldIdLst>
    <p:sldId id="256" r:id="rId2"/>
    <p:sldId id="277" r:id="rId3"/>
    <p:sldId id="257" r:id="rId4"/>
    <p:sldId id="258" r:id="rId5"/>
    <p:sldId id="285" r:id="rId6"/>
    <p:sldId id="278" r:id="rId7"/>
    <p:sldId id="259" r:id="rId8"/>
    <p:sldId id="260" r:id="rId9"/>
    <p:sldId id="261" r:id="rId10"/>
    <p:sldId id="263" r:id="rId11"/>
    <p:sldId id="282" r:id="rId12"/>
    <p:sldId id="264" r:id="rId13"/>
    <p:sldId id="267" r:id="rId14"/>
    <p:sldId id="284" r:id="rId15"/>
    <p:sldId id="283" r:id="rId16"/>
    <p:sldId id="286" r:id="rId17"/>
    <p:sldId id="265" r:id="rId18"/>
    <p:sldId id="287" r:id="rId19"/>
    <p:sldId id="266" r:id="rId20"/>
    <p:sldId id="296" r:id="rId21"/>
    <p:sldId id="288" r:id="rId22"/>
    <p:sldId id="295" r:id="rId23"/>
    <p:sldId id="290" r:id="rId24"/>
    <p:sldId id="268" r:id="rId25"/>
    <p:sldId id="292" r:id="rId26"/>
    <p:sldId id="269" r:id="rId27"/>
    <p:sldId id="291" r:id="rId28"/>
    <p:sldId id="298" r:id="rId29"/>
    <p:sldId id="281" r:id="rId30"/>
    <p:sldId id="272" r:id="rId31"/>
    <p:sldId id="270" r:id="rId32"/>
    <p:sldId id="293" r:id="rId33"/>
    <p:sldId id="294" r:id="rId34"/>
    <p:sldId id="276" r:id="rId35"/>
    <p:sldId id="297" r:id="rId36"/>
    <p:sldId id="279"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939A6C-1A72-4322-A1E9-4C841DE7ABAD}" v="1" dt="2024-08-09T15:01:09.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napToGrid="0" snapToObjects="1">
      <p:cViewPr varScale="1">
        <p:scale>
          <a:sx n="59" d="100"/>
          <a:sy n="59" d="100"/>
        </p:scale>
        <p:origin x="1640"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AAF5F5-EAE1-4D31-8332-5DE19D9D0A9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378634A-A84C-41B9-BDC1-B76870450FDD}">
      <dgm:prSet/>
      <dgm:spPr/>
      <dgm:t>
        <a:bodyPr/>
        <a:lstStyle/>
        <a:p>
          <a:pPr>
            <a:lnSpc>
              <a:spcPct val="100000"/>
            </a:lnSpc>
          </a:pPr>
          <a:r>
            <a:rPr lang="en-US"/>
            <a:t>The rapid growth of data in online platforms has led to the widespread use of Recommender Systems (RS).</a:t>
          </a:r>
        </a:p>
      </dgm:t>
    </dgm:pt>
    <dgm:pt modelId="{29338B22-549B-4839-B12B-92F61017032E}" type="parTrans" cxnId="{D0E318B6-DD59-497E-93C2-633C0FDA91BB}">
      <dgm:prSet/>
      <dgm:spPr/>
      <dgm:t>
        <a:bodyPr/>
        <a:lstStyle/>
        <a:p>
          <a:endParaRPr lang="en-US"/>
        </a:p>
      </dgm:t>
    </dgm:pt>
    <dgm:pt modelId="{DB3BC67E-4C46-43C9-BDFC-215391EE6881}" type="sibTrans" cxnId="{D0E318B6-DD59-497E-93C2-633C0FDA91BB}">
      <dgm:prSet/>
      <dgm:spPr/>
      <dgm:t>
        <a:bodyPr/>
        <a:lstStyle/>
        <a:p>
          <a:endParaRPr lang="en-US"/>
        </a:p>
      </dgm:t>
    </dgm:pt>
    <dgm:pt modelId="{FADAD712-E4EC-4F1E-8769-60EAAA5E6F67}">
      <dgm:prSet/>
      <dgm:spPr/>
      <dgm:t>
        <a:bodyPr/>
        <a:lstStyle/>
        <a:p>
          <a:pPr rtl="0">
            <a:lnSpc>
              <a:spcPct val="100000"/>
            </a:lnSpc>
          </a:pPr>
          <a:r>
            <a:rPr lang="en-US"/>
            <a:t>This research focuses on evaluating the performance of</a:t>
          </a:r>
          <a:r>
            <a:rPr lang="en-US">
              <a:latin typeface="Calibri Light" panose="020F0302020204030204"/>
            </a:rPr>
            <a:t> different</a:t>
          </a:r>
          <a:r>
            <a:rPr lang="en-US"/>
            <a:t> databases in supporting RS.</a:t>
          </a:r>
        </a:p>
      </dgm:t>
    </dgm:pt>
    <dgm:pt modelId="{A3953765-28F0-44FA-82FA-F4397CC2D662}" type="parTrans" cxnId="{B4E4D162-79A9-4F0C-BBAD-402976EF93D2}">
      <dgm:prSet/>
      <dgm:spPr/>
      <dgm:t>
        <a:bodyPr/>
        <a:lstStyle/>
        <a:p>
          <a:endParaRPr lang="en-US"/>
        </a:p>
      </dgm:t>
    </dgm:pt>
    <dgm:pt modelId="{47F77F6E-1098-4D15-B2CF-4DAA29187D26}" type="sibTrans" cxnId="{B4E4D162-79A9-4F0C-BBAD-402976EF93D2}">
      <dgm:prSet/>
      <dgm:spPr/>
      <dgm:t>
        <a:bodyPr/>
        <a:lstStyle/>
        <a:p>
          <a:endParaRPr lang="en-US"/>
        </a:p>
      </dgm:t>
    </dgm:pt>
    <dgm:pt modelId="{2C38BC24-08AE-4986-8804-8A412DCA1652}">
      <dgm:prSet/>
      <dgm:spPr/>
      <dgm:t>
        <a:bodyPr/>
        <a:lstStyle/>
        <a:p>
          <a:pPr>
            <a:lnSpc>
              <a:spcPct val="100000"/>
            </a:lnSpc>
          </a:pPr>
          <a:r>
            <a:rPr lang="en-US"/>
            <a:t>The goal is to determine the most suitable database for AI Systems BV's requirements.</a:t>
          </a:r>
        </a:p>
      </dgm:t>
    </dgm:pt>
    <dgm:pt modelId="{F123BC70-58BF-4B49-8745-10CCD0636B9A}" type="parTrans" cxnId="{C8758F86-18DD-433E-9D69-3FF54D3F7145}">
      <dgm:prSet/>
      <dgm:spPr/>
      <dgm:t>
        <a:bodyPr/>
        <a:lstStyle/>
        <a:p>
          <a:endParaRPr lang="en-US"/>
        </a:p>
      </dgm:t>
    </dgm:pt>
    <dgm:pt modelId="{E6AB7BC2-19C2-4938-B51C-C8DFAFCB4572}" type="sibTrans" cxnId="{C8758F86-18DD-433E-9D69-3FF54D3F7145}">
      <dgm:prSet/>
      <dgm:spPr/>
      <dgm:t>
        <a:bodyPr/>
        <a:lstStyle/>
        <a:p>
          <a:endParaRPr lang="en-US"/>
        </a:p>
      </dgm:t>
    </dgm:pt>
    <dgm:pt modelId="{7978F9E0-8E87-47CD-9156-989CDF4BC333}" type="pres">
      <dgm:prSet presAssocID="{41AAF5F5-EAE1-4D31-8332-5DE19D9D0A93}" presName="root" presStyleCnt="0">
        <dgm:presLayoutVars>
          <dgm:dir/>
          <dgm:resizeHandles val="exact"/>
        </dgm:presLayoutVars>
      </dgm:prSet>
      <dgm:spPr/>
    </dgm:pt>
    <dgm:pt modelId="{AA3C3E24-4F8C-450D-A056-36035BAAF694}" type="pres">
      <dgm:prSet presAssocID="{4378634A-A84C-41B9-BDC1-B76870450FDD}" presName="compNode" presStyleCnt="0"/>
      <dgm:spPr/>
    </dgm:pt>
    <dgm:pt modelId="{4B1A86AC-EB13-431C-834D-DB6A09484D8A}" type="pres">
      <dgm:prSet presAssocID="{4378634A-A84C-41B9-BDC1-B76870450FDD}" presName="bgRect" presStyleLbl="bgShp" presStyleIdx="0" presStyleCnt="3"/>
      <dgm:spPr/>
    </dgm:pt>
    <dgm:pt modelId="{E10731CA-9D07-4D00-9777-AE4AE09949EF}" type="pres">
      <dgm:prSet presAssocID="{4378634A-A84C-41B9-BDC1-B76870450FD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BB350F1B-474B-43B4-BC1F-B56404019B26}" type="pres">
      <dgm:prSet presAssocID="{4378634A-A84C-41B9-BDC1-B76870450FDD}" presName="spaceRect" presStyleCnt="0"/>
      <dgm:spPr/>
    </dgm:pt>
    <dgm:pt modelId="{1F4DDC54-92B2-4934-BA02-0B1EA196913C}" type="pres">
      <dgm:prSet presAssocID="{4378634A-A84C-41B9-BDC1-B76870450FDD}" presName="parTx" presStyleLbl="revTx" presStyleIdx="0" presStyleCnt="3">
        <dgm:presLayoutVars>
          <dgm:chMax val="0"/>
          <dgm:chPref val="0"/>
        </dgm:presLayoutVars>
      </dgm:prSet>
      <dgm:spPr/>
    </dgm:pt>
    <dgm:pt modelId="{C1FEE6D7-A42B-43B5-ADE9-5F4DE08F0F5B}" type="pres">
      <dgm:prSet presAssocID="{DB3BC67E-4C46-43C9-BDFC-215391EE6881}" presName="sibTrans" presStyleCnt="0"/>
      <dgm:spPr/>
    </dgm:pt>
    <dgm:pt modelId="{91A95010-E5DD-4CBE-A5E4-146F3F972651}" type="pres">
      <dgm:prSet presAssocID="{FADAD712-E4EC-4F1E-8769-60EAAA5E6F67}" presName="compNode" presStyleCnt="0"/>
      <dgm:spPr/>
    </dgm:pt>
    <dgm:pt modelId="{230FA4E9-0611-4E30-8ADB-EE8E8C703C79}" type="pres">
      <dgm:prSet presAssocID="{FADAD712-E4EC-4F1E-8769-60EAAA5E6F67}" presName="bgRect" presStyleLbl="bgShp" presStyleIdx="1" presStyleCnt="3"/>
      <dgm:spPr/>
    </dgm:pt>
    <dgm:pt modelId="{BA873F94-1F0A-4D3C-97F1-7C4D3A5D9FFC}" type="pres">
      <dgm:prSet presAssocID="{FADAD712-E4EC-4F1E-8769-60EAAA5E6F6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B5354251-01DF-4095-B663-396CF2D44FE6}" type="pres">
      <dgm:prSet presAssocID="{FADAD712-E4EC-4F1E-8769-60EAAA5E6F67}" presName="spaceRect" presStyleCnt="0"/>
      <dgm:spPr/>
    </dgm:pt>
    <dgm:pt modelId="{B7D947E8-B34E-44AD-B495-D4E1F39FF91C}" type="pres">
      <dgm:prSet presAssocID="{FADAD712-E4EC-4F1E-8769-60EAAA5E6F67}" presName="parTx" presStyleLbl="revTx" presStyleIdx="1" presStyleCnt="3">
        <dgm:presLayoutVars>
          <dgm:chMax val="0"/>
          <dgm:chPref val="0"/>
        </dgm:presLayoutVars>
      </dgm:prSet>
      <dgm:spPr/>
    </dgm:pt>
    <dgm:pt modelId="{8B9A958A-2829-4EEA-A936-46720144E246}" type="pres">
      <dgm:prSet presAssocID="{47F77F6E-1098-4D15-B2CF-4DAA29187D26}" presName="sibTrans" presStyleCnt="0"/>
      <dgm:spPr/>
    </dgm:pt>
    <dgm:pt modelId="{5882943B-4D43-4FF7-A869-4AA46EEEF1BF}" type="pres">
      <dgm:prSet presAssocID="{2C38BC24-08AE-4986-8804-8A412DCA1652}" presName="compNode" presStyleCnt="0"/>
      <dgm:spPr/>
    </dgm:pt>
    <dgm:pt modelId="{B8080BD5-8DD8-48FA-87A9-067BA343418F}" type="pres">
      <dgm:prSet presAssocID="{2C38BC24-08AE-4986-8804-8A412DCA1652}" presName="bgRect" presStyleLbl="bgShp" presStyleIdx="2" presStyleCnt="3"/>
      <dgm:spPr/>
    </dgm:pt>
    <dgm:pt modelId="{53271A06-3321-4B90-92C0-C8DA489267F2}" type="pres">
      <dgm:prSet presAssocID="{2C38BC24-08AE-4986-8804-8A412DCA16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4EDDE516-926E-4C49-ABCD-E5D485611EBE}" type="pres">
      <dgm:prSet presAssocID="{2C38BC24-08AE-4986-8804-8A412DCA1652}" presName="spaceRect" presStyleCnt="0"/>
      <dgm:spPr/>
    </dgm:pt>
    <dgm:pt modelId="{EA8A93BE-29B0-4E6E-BED5-0C151CA10F51}" type="pres">
      <dgm:prSet presAssocID="{2C38BC24-08AE-4986-8804-8A412DCA1652}" presName="parTx" presStyleLbl="revTx" presStyleIdx="2" presStyleCnt="3">
        <dgm:presLayoutVars>
          <dgm:chMax val="0"/>
          <dgm:chPref val="0"/>
        </dgm:presLayoutVars>
      </dgm:prSet>
      <dgm:spPr/>
    </dgm:pt>
  </dgm:ptLst>
  <dgm:cxnLst>
    <dgm:cxn modelId="{B4B1DA02-333E-4DFC-A023-EB6FFDA74917}" type="presOf" srcId="{41AAF5F5-EAE1-4D31-8332-5DE19D9D0A93}" destId="{7978F9E0-8E87-47CD-9156-989CDF4BC333}" srcOrd="0" destOrd="0" presId="urn:microsoft.com/office/officeart/2018/2/layout/IconVerticalSolidList"/>
    <dgm:cxn modelId="{55485F1B-E5DE-4ABC-AEEE-8EC3E1453A74}" type="presOf" srcId="{FADAD712-E4EC-4F1E-8769-60EAAA5E6F67}" destId="{B7D947E8-B34E-44AD-B495-D4E1F39FF91C}" srcOrd="0" destOrd="0" presId="urn:microsoft.com/office/officeart/2018/2/layout/IconVerticalSolidList"/>
    <dgm:cxn modelId="{452DB92A-8BB0-4183-A1C5-89073CF87E04}" type="presOf" srcId="{2C38BC24-08AE-4986-8804-8A412DCA1652}" destId="{EA8A93BE-29B0-4E6E-BED5-0C151CA10F51}" srcOrd="0" destOrd="0" presId="urn:microsoft.com/office/officeart/2018/2/layout/IconVerticalSolidList"/>
    <dgm:cxn modelId="{B4E4D162-79A9-4F0C-BBAD-402976EF93D2}" srcId="{41AAF5F5-EAE1-4D31-8332-5DE19D9D0A93}" destId="{FADAD712-E4EC-4F1E-8769-60EAAA5E6F67}" srcOrd="1" destOrd="0" parTransId="{A3953765-28F0-44FA-82FA-F4397CC2D662}" sibTransId="{47F77F6E-1098-4D15-B2CF-4DAA29187D26}"/>
    <dgm:cxn modelId="{C8758F86-18DD-433E-9D69-3FF54D3F7145}" srcId="{41AAF5F5-EAE1-4D31-8332-5DE19D9D0A93}" destId="{2C38BC24-08AE-4986-8804-8A412DCA1652}" srcOrd="2" destOrd="0" parTransId="{F123BC70-58BF-4B49-8745-10CCD0636B9A}" sibTransId="{E6AB7BC2-19C2-4938-B51C-C8DFAFCB4572}"/>
    <dgm:cxn modelId="{08548A98-297E-467D-B53D-477339874B6F}" type="presOf" srcId="{4378634A-A84C-41B9-BDC1-B76870450FDD}" destId="{1F4DDC54-92B2-4934-BA02-0B1EA196913C}" srcOrd="0" destOrd="0" presId="urn:microsoft.com/office/officeart/2018/2/layout/IconVerticalSolidList"/>
    <dgm:cxn modelId="{D0E318B6-DD59-497E-93C2-633C0FDA91BB}" srcId="{41AAF5F5-EAE1-4D31-8332-5DE19D9D0A93}" destId="{4378634A-A84C-41B9-BDC1-B76870450FDD}" srcOrd="0" destOrd="0" parTransId="{29338B22-549B-4839-B12B-92F61017032E}" sibTransId="{DB3BC67E-4C46-43C9-BDFC-215391EE6881}"/>
    <dgm:cxn modelId="{3E175C63-DF1F-44A3-9E06-B88355A0B4E7}" type="presParOf" srcId="{7978F9E0-8E87-47CD-9156-989CDF4BC333}" destId="{AA3C3E24-4F8C-450D-A056-36035BAAF694}" srcOrd="0" destOrd="0" presId="urn:microsoft.com/office/officeart/2018/2/layout/IconVerticalSolidList"/>
    <dgm:cxn modelId="{1680B9DC-F752-4450-A4DC-249818E9252A}" type="presParOf" srcId="{AA3C3E24-4F8C-450D-A056-36035BAAF694}" destId="{4B1A86AC-EB13-431C-834D-DB6A09484D8A}" srcOrd="0" destOrd="0" presId="urn:microsoft.com/office/officeart/2018/2/layout/IconVerticalSolidList"/>
    <dgm:cxn modelId="{410C8ABA-F76C-4DDC-9453-8ECDAFB985D5}" type="presParOf" srcId="{AA3C3E24-4F8C-450D-A056-36035BAAF694}" destId="{E10731CA-9D07-4D00-9777-AE4AE09949EF}" srcOrd="1" destOrd="0" presId="urn:microsoft.com/office/officeart/2018/2/layout/IconVerticalSolidList"/>
    <dgm:cxn modelId="{EB0497C7-AC9D-4450-8C3A-151B43959371}" type="presParOf" srcId="{AA3C3E24-4F8C-450D-A056-36035BAAF694}" destId="{BB350F1B-474B-43B4-BC1F-B56404019B26}" srcOrd="2" destOrd="0" presId="urn:microsoft.com/office/officeart/2018/2/layout/IconVerticalSolidList"/>
    <dgm:cxn modelId="{8827F5EF-0647-4668-A86C-49A5561D0DD1}" type="presParOf" srcId="{AA3C3E24-4F8C-450D-A056-36035BAAF694}" destId="{1F4DDC54-92B2-4934-BA02-0B1EA196913C}" srcOrd="3" destOrd="0" presId="urn:microsoft.com/office/officeart/2018/2/layout/IconVerticalSolidList"/>
    <dgm:cxn modelId="{E8D89F5A-6753-42ED-AE1D-BA5AAE891BE9}" type="presParOf" srcId="{7978F9E0-8E87-47CD-9156-989CDF4BC333}" destId="{C1FEE6D7-A42B-43B5-ADE9-5F4DE08F0F5B}" srcOrd="1" destOrd="0" presId="urn:microsoft.com/office/officeart/2018/2/layout/IconVerticalSolidList"/>
    <dgm:cxn modelId="{57F9101B-C329-4EA5-92C6-E22B4F4A1D36}" type="presParOf" srcId="{7978F9E0-8E87-47CD-9156-989CDF4BC333}" destId="{91A95010-E5DD-4CBE-A5E4-146F3F972651}" srcOrd="2" destOrd="0" presId="urn:microsoft.com/office/officeart/2018/2/layout/IconVerticalSolidList"/>
    <dgm:cxn modelId="{162FCB82-AC22-4533-AD69-E2950BCDEDC7}" type="presParOf" srcId="{91A95010-E5DD-4CBE-A5E4-146F3F972651}" destId="{230FA4E9-0611-4E30-8ADB-EE8E8C703C79}" srcOrd="0" destOrd="0" presId="urn:microsoft.com/office/officeart/2018/2/layout/IconVerticalSolidList"/>
    <dgm:cxn modelId="{A9C60ACA-4976-4D5C-B679-751F4BED05AF}" type="presParOf" srcId="{91A95010-E5DD-4CBE-A5E4-146F3F972651}" destId="{BA873F94-1F0A-4D3C-97F1-7C4D3A5D9FFC}" srcOrd="1" destOrd="0" presId="urn:microsoft.com/office/officeart/2018/2/layout/IconVerticalSolidList"/>
    <dgm:cxn modelId="{09EC8325-EF30-4EEE-99CC-3F0C9643BE1E}" type="presParOf" srcId="{91A95010-E5DD-4CBE-A5E4-146F3F972651}" destId="{B5354251-01DF-4095-B663-396CF2D44FE6}" srcOrd="2" destOrd="0" presId="urn:microsoft.com/office/officeart/2018/2/layout/IconVerticalSolidList"/>
    <dgm:cxn modelId="{663991D9-CCEE-44CC-BF55-40CB3E807E4E}" type="presParOf" srcId="{91A95010-E5DD-4CBE-A5E4-146F3F972651}" destId="{B7D947E8-B34E-44AD-B495-D4E1F39FF91C}" srcOrd="3" destOrd="0" presId="urn:microsoft.com/office/officeart/2018/2/layout/IconVerticalSolidList"/>
    <dgm:cxn modelId="{9BAFA958-C6E9-4178-95C8-2358762A9C4D}" type="presParOf" srcId="{7978F9E0-8E87-47CD-9156-989CDF4BC333}" destId="{8B9A958A-2829-4EEA-A936-46720144E246}" srcOrd="3" destOrd="0" presId="urn:microsoft.com/office/officeart/2018/2/layout/IconVerticalSolidList"/>
    <dgm:cxn modelId="{FF1B9BC1-0352-470E-B6E0-617DB1F87B51}" type="presParOf" srcId="{7978F9E0-8E87-47CD-9156-989CDF4BC333}" destId="{5882943B-4D43-4FF7-A869-4AA46EEEF1BF}" srcOrd="4" destOrd="0" presId="urn:microsoft.com/office/officeart/2018/2/layout/IconVerticalSolidList"/>
    <dgm:cxn modelId="{83E5A6AB-1552-4FE4-A961-9F590BE0152E}" type="presParOf" srcId="{5882943B-4D43-4FF7-A869-4AA46EEEF1BF}" destId="{B8080BD5-8DD8-48FA-87A9-067BA343418F}" srcOrd="0" destOrd="0" presId="urn:microsoft.com/office/officeart/2018/2/layout/IconVerticalSolidList"/>
    <dgm:cxn modelId="{3E51CB52-33F1-43E9-BFE7-8F610258E296}" type="presParOf" srcId="{5882943B-4D43-4FF7-A869-4AA46EEEF1BF}" destId="{53271A06-3321-4B90-92C0-C8DA489267F2}" srcOrd="1" destOrd="0" presId="urn:microsoft.com/office/officeart/2018/2/layout/IconVerticalSolidList"/>
    <dgm:cxn modelId="{07D88A86-F872-45FE-A9C3-BD007083287D}" type="presParOf" srcId="{5882943B-4D43-4FF7-A869-4AA46EEEF1BF}" destId="{4EDDE516-926E-4C49-ABCD-E5D485611EBE}" srcOrd="2" destOrd="0" presId="urn:microsoft.com/office/officeart/2018/2/layout/IconVerticalSolidList"/>
    <dgm:cxn modelId="{433C9B7C-6FFA-42BA-8B71-E0425FB67373}" type="presParOf" srcId="{5882943B-4D43-4FF7-A869-4AA46EEEF1BF}" destId="{EA8A93BE-29B0-4E6E-BED5-0C151CA10F5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506090-B520-49D4-B4CC-BDAF407B8BB1}" type="doc">
      <dgm:prSet loTypeId="urn:microsoft.com/office/officeart/2016/7/layout/VerticalSolidActionList" loCatId="List" qsTypeId="urn:microsoft.com/office/officeart/2005/8/quickstyle/simple1" qsCatId="simple" csTypeId="urn:microsoft.com/office/officeart/2005/8/colors/accent1_2" csCatId="accent1" phldr="1"/>
      <dgm:spPr/>
      <dgm:t>
        <a:bodyPr/>
        <a:lstStyle/>
        <a:p>
          <a:endParaRPr lang="en-US"/>
        </a:p>
      </dgm:t>
    </dgm:pt>
    <dgm:pt modelId="{79839269-C62B-4582-8D73-F1A36A3B8432}">
      <dgm:prSet/>
      <dgm:spPr/>
      <dgm:t>
        <a:bodyPr/>
        <a:lstStyle/>
        <a:p>
          <a:r>
            <a:rPr lang="en-US"/>
            <a:t>Conduct</a:t>
          </a:r>
        </a:p>
      </dgm:t>
    </dgm:pt>
    <dgm:pt modelId="{10CC5031-451D-4051-86DD-5E2A68E21481}" type="parTrans" cxnId="{5772BF1B-FDD2-4FA9-9C3E-75CB2250E796}">
      <dgm:prSet/>
      <dgm:spPr/>
      <dgm:t>
        <a:bodyPr/>
        <a:lstStyle/>
        <a:p>
          <a:endParaRPr lang="en-US"/>
        </a:p>
      </dgm:t>
    </dgm:pt>
    <dgm:pt modelId="{E10F8477-0AA8-4FBD-BB8C-EEA97A8D09A8}" type="sibTrans" cxnId="{5772BF1B-FDD2-4FA9-9C3E-75CB2250E796}">
      <dgm:prSet/>
      <dgm:spPr/>
      <dgm:t>
        <a:bodyPr/>
        <a:lstStyle/>
        <a:p>
          <a:endParaRPr lang="en-US"/>
        </a:p>
      </dgm:t>
    </dgm:pt>
    <dgm:pt modelId="{9EF7DDC1-9782-45FB-9807-BEE28DB663E1}">
      <dgm:prSet/>
      <dgm:spPr/>
      <dgm:t>
        <a:bodyPr/>
        <a:lstStyle/>
        <a:p>
          <a:r>
            <a:rPr lang="en-US" dirty="0"/>
            <a:t>Conduct a comprehensive literature review on databases. Recognizing various design possibilities. </a:t>
          </a:r>
        </a:p>
      </dgm:t>
    </dgm:pt>
    <dgm:pt modelId="{8AB860FC-D4FE-4DFC-9861-D7103090886A}" type="parTrans" cxnId="{EA76FEA6-3443-4ABC-AA4F-A24C62892E32}">
      <dgm:prSet/>
      <dgm:spPr/>
      <dgm:t>
        <a:bodyPr/>
        <a:lstStyle/>
        <a:p>
          <a:endParaRPr lang="en-US"/>
        </a:p>
      </dgm:t>
    </dgm:pt>
    <dgm:pt modelId="{627BF450-75F9-4FEA-9C21-511578CD9583}" type="sibTrans" cxnId="{EA76FEA6-3443-4ABC-AA4F-A24C62892E32}">
      <dgm:prSet/>
      <dgm:spPr/>
      <dgm:t>
        <a:bodyPr/>
        <a:lstStyle/>
        <a:p>
          <a:endParaRPr lang="en-US"/>
        </a:p>
      </dgm:t>
    </dgm:pt>
    <dgm:pt modelId="{56B97FA6-328F-4465-947F-BD91D62D940A}">
      <dgm:prSet/>
      <dgm:spPr/>
      <dgm:t>
        <a:bodyPr/>
        <a:lstStyle/>
        <a:p>
          <a:r>
            <a:rPr lang="en-US"/>
            <a:t>Evaluate</a:t>
          </a:r>
        </a:p>
      </dgm:t>
    </dgm:pt>
    <dgm:pt modelId="{C7B15357-2F3C-4AC3-9F11-6F400EA9DBC2}" type="parTrans" cxnId="{78204D99-8C0B-4596-8F77-944C0F788118}">
      <dgm:prSet/>
      <dgm:spPr/>
      <dgm:t>
        <a:bodyPr/>
        <a:lstStyle/>
        <a:p>
          <a:endParaRPr lang="en-US"/>
        </a:p>
      </dgm:t>
    </dgm:pt>
    <dgm:pt modelId="{40BF920D-D893-4BE6-8365-9C7639481A0C}" type="sibTrans" cxnId="{78204D99-8C0B-4596-8F77-944C0F788118}">
      <dgm:prSet/>
      <dgm:spPr/>
      <dgm:t>
        <a:bodyPr/>
        <a:lstStyle/>
        <a:p>
          <a:endParaRPr lang="en-US"/>
        </a:p>
      </dgm:t>
    </dgm:pt>
    <dgm:pt modelId="{4EE79255-EC85-4771-85F3-411ABF5599E4}">
      <dgm:prSet/>
      <dgm:spPr/>
      <dgm:t>
        <a:bodyPr/>
        <a:lstStyle/>
        <a:p>
          <a:r>
            <a:rPr lang="en-US" dirty="0"/>
            <a:t>Evaluate the performance of these databases on key metrics to identify Database that is optimized for RS performance.</a:t>
          </a:r>
        </a:p>
      </dgm:t>
    </dgm:pt>
    <dgm:pt modelId="{7D551F7A-C4AC-4F45-817C-98067A63C927}" type="parTrans" cxnId="{EFFCE63E-D720-403D-9CDA-B27016E22744}">
      <dgm:prSet/>
      <dgm:spPr/>
      <dgm:t>
        <a:bodyPr/>
        <a:lstStyle/>
        <a:p>
          <a:endParaRPr lang="en-US"/>
        </a:p>
      </dgm:t>
    </dgm:pt>
    <dgm:pt modelId="{B586AB05-0FCE-4B74-A66F-897C7CA3F86E}" type="sibTrans" cxnId="{EFFCE63E-D720-403D-9CDA-B27016E22744}">
      <dgm:prSet/>
      <dgm:spPr/>
      <dgm:t>
        <a:bodyPr/>
        <a:lstStyle/>
        <a:p>
          <a:endParaRPr lang="en-US"/>
        </a:p>
      </dgm:t>
    </dgm:pt>
    <dgm:pt modelId="{1EC2344F-C303-4DB3-B9F3-8AA7C7685F82}">
      <dgm:prSet/>
      <dgm:spPr/>
      <dgm:t>
        <a:bodyPr/>
        <a:lstStyle/>
        <a:p>
          <a:r>
            <a:rPr lang="en-US"/>
            <a:t>Develop</a:t>
          </a:r>
        </a:p>
      </dgm:t>
    </dgm:pt>
    <dgm:pt modelId="{C4B5F737-C24E-4C09-8A1F-590CB09E4291}" type="parTrans" cxnId="{F49D3D23-DD4A-4520-811F-E2C74FD1D8B0}">
      <dgm:prSet/>
      <dgm:spPr/>
      <dgm:t>
        <a:bodyPr/>
        <a:lstStyle/>
        <a:p>
          <a:endParaRPr lang="en-US"/>
        </a:p>
      </dgm:t>
    </dgm:pt>
    <dgm:pt modelId="{81783D7C-252E-46FC-8B64-E0EAC04E175B}" type="sibTrans" cxnId="{F49D3D23-DD4A-4520-811F-E2C74FD1D8B0}">
      <dgm:prSet/>
      <dgm:spPr/>
      <dgm:t>
        <a:bodyPr/>
        <a:lstStyle/>
        <a:p>
          <a:endParaRPr lang="en-US"/>
        </a:p>
      </dgm:t>
    </dgm:pt>
    <dgm:pt modelId="{A98AD23D-71C2-4A0E-8A6D-AE36BD1075AC}">
      <dgm:prSet/>
      <dgm:spPr/>
      <dgm:t>
        <a:bodyPr/>
        <a:lstStyle/>
        <a:p>
          <a:r>
            <a:rPr lang="en-US" dirty="0"/>
            <a:t>Develop a demonstrator to test the performance of graph database setup.</a:t>
          </a:r>
        </a:p>
      </dgm:t>
    </dgm:pt>
    <dgm:pt modelId="{1E942EDD-15F1-471F-A9FD-8184517B8EB0}" type="parTrans" cxnId="{CE44617D-0612-43D6-B8E6-83ABC754D91A}">
      <dgm:prSet/>
      <dgm:spPr/>
      <dgm:t>
        <a:bodyPr/>
        <a:lstStyle/>
        <a:p>
          <a:endParaRPr lang="en-US"/>
        </a:p>
      </dgm:t>
    </dgm:pt>
    <dgm:pt modelId="{74D62E1F-A54A-4872-BA00-5DD243870AEE}" type="sibTrans" cxnId="{CE44617D-0612-43D6-B8E6-83ABC754D91A}">
      <dgm:prSet/>
      <dgm:spPr/>
      <dgm:t>
        <a:bodyPr/>
        <a:lstStyle/>
        <a:p>
          <a:endParaRPr lang="en-US"/>
        </a:p>
      </dgm:t>
    </dgm:pt>
    <dgm:pt modelId="{6F6E136B-864E-4567-8046-D7064C90B9F5}" type="pres">
      <dgm:prSet presAssocID="{CD506090-B520-49D4-B4CC-BDAF407B8BB1}" presName="Name0" presStyleCnt="0">
        <dgm:presLayoutVars>
          <dgm:dir/>
          <dgm:animLvl val="lvl"/>
          <dgm:resizeHandles val="exact"/>
        </dgm:presLayoutVars>
      </dgm:prSet>
      <dgm:spPr/>
    </dgm:pt>
    <dgm:pt modelId="{4FBA0944-A0B5-4101-843D-71C1DC02EC66}" type="pres">
      <dgm:prSet presAssocID="{79839269-C62B-4582-8D73-F1A36A3B8432}" presName="linNode" presStyleCnt="0"/>
      <dgm:spPr/>
    </dgm:pt>
    <dgm:pt modelId="{CC884614-2D16-4A5B-BEB2-44E51FA0CC96}" type="pres">
      <dgm:prSet presAssocID="{79839269-C62B-4582-8D73-F1A36A3B8432}" presName="parentText" presStyleLbl="alignNode1" presStyleIdx="0" presStyleCnt="3">
        <dgm:presLayoutVars>
          <dgm:chMax val="1"/>
          <dgm:bulletEnabled/>
        </dgm:presLayoutVars>
      </dgm:prSet>
      <dgm:spPr/>
    </dgm:pt>
    <dgm:pt modelId="{D9416241-55E3-4836-9077-4625A9FE3320}" type="pres">
      <dgm:prSet presAssocID="{79839269-C62B-4582-8D73-F1A36A3B8432}" presName="descendantText" presStyleLbl="alignAccFollowNode1" presStyleIdx="0" presStyleCnt="3">
        <dgm:presLayoutVars>
          <dgm:bulletEnabled/>
        </dgm:presLayoutVars>
      </dgm:prSet>
      <dgm:spPr/>
    </dgm:pt>
    <dgm:pt modelId="{CD850069-66FA-4370-A4C6-31984DC9F51A}" type="pres">
      <dgm:prSet presAssocID="{E10F8477-0AA8-4FBD-BB8C-EEA97A8D09A8}" presName="sp" presStyleCnt="0"/>
      <dgm:spPr/>
    </dgm:pt>
    <dgm:pt modelId="{EA430FD4-5491-4BAD-85C9-94916327439D}" type="pres">
      <dgm:prSet presAssocID="{56B97FA6-328F-4465-947F-BD91D62D940A}" presName="linNode" presStyleCnt="0"/>
      <dgm:spPr/>
    </dgm:pt>
    <dgm:pt modelId="{5749A9A7-0031-4122-9261-A54F51AAF90B}" type="pres">
      <dgm:prSet presAssocID="{56B97FA6-328F-4465-947F-BD91D62D940A}" presName="parentText" presStyleLbl="alignNode1" presStyleIdx="1" presStyleCnt="3">
        <dgm:presLayoutVars>
          <dgm:chMax val="1"/>
          <dgm:bulletEnabled/>
        </dgm:presLayoutVars>
      </dgm:prSet>
      <dgm:spPr/>
    </dgm:pt>
    <dgm:pt modelId="{6BD8694B-A4B4-457B-9D51-374D508ADBE2}" type="pres">
      <dgm:prSet presAssocID="{56B97FA6-328F-4465-947F-BD91D62D940A}" presName="descendantText" presStyleLbl="alignAccFollowNode1" presStyleIdx="1" presStyleCnt="3">
        <dgm:presLayoutVars>
          <dgm:bulletEnabled/>
        </dgm:presLayoutVars>
      </dgm:prSet>
      <dgm:spPr/>
    </dgm:pt>
    <dgm:pt modelId="{F093623E-CB67-46D3-AB15-CB405EBF659F}" type="pres">
      <dgm:prSet presAssocID="{40BF920D-D893-4BE6-8365-9C7639481A0C}" presName="sp" presStyleCnt="0"/>
      <dgm:spPr/>
    </dgm:pt>
    <dgm:pt modelId="{165EA024-3229-4CE3-8617-62B1058575D2}" type="pres">
      <dgm:prSet presAssocID="{1EC2344F-C303-4DB3-B9F3-8AA7C7685F82}" presName="linNode" presStyleCnt="0"/>
      <dgm:spPr/>
    </dgm:pt>
    <dgm:pt modelId="{A99DFE93-39F4-43A5-A3BF-09E4D2846FED}" type="pres">
      <dgm:prSet presAssocID="{1EC2344F-C303-4DB3-B9F3-8AA7C7685F82}" presName="parentText" presStyleLbl="alignNode1" presStyleIdx="2" presStyleCnt="3">
        <dgm:presLayoutVars>
          <dgm:chMax val="1"/>
          <dgm:bulletEnabled/>
        </dgm:presLayoutVars>
      </dgm:prSet>
      <dgm:spPr/>
    </dgm:pt>
    <dgm:pt modelId="{EE230C9E-82D1-4609-AFF2-FF544D529753}" type="pres">
      <dgm:prSet presAssocID="{1EC2344F-C303-4DB3-B9F3-8AA7C7685F82}" presName="descendantText" presStyleLbl="alignAccFollowNode1" presStyleIdx="2" presStyleCnt="3">
        <dgm:presLayoutVars>
          <dgm:bulletEnabled/>
        </dgm:presLayoutVars>
      </dgm:prSet>
      <dgm:spPr/>
    </dgm:pt>
  </dgm:ptLst>
  <dgm:cxnLst>
    <dgm:cxn modelId="{5772BF1B-FDD2-4FA9-9C3E-75CB2250E796}" srcId="{CD506090-B520-49D4-B4CC-BDAF407B8BB1}" destId="{79839269-C62B-4582-8D73-F1A36A3B8432}" srcOrd="0" destOrd="0" parTransId="{10CC5031-451D-4051-86DD-5E2A68E21481}" sibTransId="{E10F8477-0AA8-4FBD-BB8C-EEA97A8D09A8}"/>
    <dgm:cxn modelId="{F49D3D23-DD4A-4520-811F-E2C74FD1D8B0}" srcId="{CD506090-B520-49D4-B4CC-BDAF407B8BB1}" destId="{1EC2344F-C303-4DB3-B9F3-8AA7C7685F82}" srcOrd="2" destOrd="0" parTransId="{C4B5F737-C24E-4C09-8A1F-590CB09E4291}" sibTransId="{81783D7C-252E-46FC-8B64-E0EAC04E175B}"/>
    <dgm:cxn modelId="{EFFCE63E-D720-403D-9CDA-B27016E22744}" srcId="{56B97FA6-328F-4465-947F-BD91D62D940A}" destId="{4EE79255-EC85-4771-85F3-411ABF5599E4}" srcOrd="0" destOrd="0" parTransId="{7D551F7A-C4AC-4F45-817C-98067A63C927}" sibTransId="{B586AB05-0FCE-4B74-A66F-897C7CA3F86E}"/>
    <dgm:cxn modelId="{D1E74D6F-DBD8-48B4-9779-DE9C6C721054}" type="presOf" srcId="{CD506090-B520-49D4-B4CC-BDAF407B8BB1}" destId="{6F6E136B-864E-4567-8046-D7064C90B9F5}" srcOrd="0" destOrd="0" presId="urn:microsoft.com/office/officeart/2016/7/layout/VerticalSolidActionList"/>
    <dgm:cxn modelId="{CE44617D-0612-43D6-B8E6-83ABC754D91A}" srcId="{1EC2344F-C303-4DB3-B9F3-8AA7C7685F82}" destId="{A98AD23D-71C2-4A0E-8A6D-AE36BD1075AC}" srcOrd="0" destOrd="0" parTransId="{1E942EDD-15F1-471F-A9FD-8184517B8EB0}" sibTransId="{74D62E1F-A54A-4872-BA00-5DD243870AEE}"/>
    <dgm:cxn modelId="{73FA7180-72F1-476A-A4B9-FD2C96237D2F}" type="presOf" srcId="{79839269-C62B-4582-8D73-F1A36A3B8432}" destId="{CC884614-2D16-4A5B-BEB2-44E51FA0CC96}" srcOrd="0" destOrd="0" presId="urn:microsoft.com/office/officeart/2016/7/layout/VerticalSolidActionList"/>
    <dgm:cxn modelId="{78204D99-8C0B-4596-8F77-944C0F788118}" srcId="{CD506090-B520-49D4-B4CC-BDAF407B8BB1}" destId="{56B97FA6-328F-4465-947F-BD91D62D940A}" srcOrd="1" destOrd="0" parTransId="{C7B15357-2F3C-4AC3-9F11-6F400EA9DBC2}" sibTransId="{40BF920D-D893-4BE6-8365-9C7639481A0C}"/>
    <dgm:cxn modelId="{EA76FEA6-3443-4ABC-AA4F-A24C62892E32}" srcId="{79839269-C62B-4582-8D73-F1A36A3B8432}" destId="{9EF7DDC1-9782-45FB-9807-BEE28DB663E1}" srcOrd="0" destOrd="0" parTransId="{8AB860FC-D4FE-4DFC-9861-D7103090886A}" sibTransId="{627BF450-75F9-4FEA-9C21-511578CD9583}"/>
    <dgm:cxn modelId="{8FD10AC3-E04A-44D1-B338-01C84B5D2636}" type="presOf" srcId="{A98AD23D-71C2-4A0E-8A6D-AE36BD1075AC}" destId="{EE230C9E-82D1-4609-AFF2-FF544D529753}" srcOrd="0" destOrd="0" presId="urn:microsoft.com/office/officeart/2016/7/layout/VerticalSolidActionList"/>
    <dgm:cxn modelId="{AA09BEC7-B182-4D91-9A74-DC26A988A33D}" type="presOf" srcId="{56B97FA6-328F-4465-947F-BD91D62D940A}" destId="{5749A9A7-0031-4122-9261-A54F51AAF90B}" srcOrd="0" destOrd="0" presId="urn:microsoft.com/office/officeart/2016/7/layout/VerticalSolidActionList"/>
    <dgm:cxn modelId="{3E7596E0-6986-4029-B4EB-C9CFA50544D3}" type="presOf" srcId="{9EF7DDC1-9782-45FB-9807-BEE28DB663E1}" destId="{D9416241-55E3-4836-9077-4625A9FE3320}" srcOrd="0" destOrd="0" presId="urn:microsoft.com/office/officeart/2016/7/layout/VerticalSolidActionList"/>
    <dgm:cxn modelId="{A11C54F1-8E23-4C1B-8FF4-13BCCEF7FAE9}" type="presOf" srcId="{4EE79255-EC85-4771-85F3-411ABF5599E4}" destId="{6BD8694B-A4B4-457B-9D51-374D508ADBE2}" srcOrd="0" destOrd="0" presId="urn:microsoft.com/office/officeart/2016/7/layout/VerticalSolidActionList"/>
    <dgm:cxn modelId="{4BCA51FE-61C4-4091-AB41-1B545F8D3A88}" type="presOf" srcId="{1EC2344F-C303-4DB3-B9F3-8AA7C7685F82}" destId="{A99DFE93-39F4-43A5-A3BF-09E4D2846FED}" srcOrd="0" destOrd="0" presId="urn:microsoft.com/office/officeart/2016/7/layout/VerticalSolidActionList"/>
    <dgm:cxn modelId="{8E54F619-B797-4CFF-A58F-008FB430F896}" type="presParOf" srcId="{6F6E136B-864E-4567-8046-D7064C90B9F5}" destId="{4FBA0944-A0B5-4101-843D-71C1DC02EC66}" srcOrd="0" destOrd="0" presId="urn:microsoft.com/office/officeart/2016/7/layout/VerticalSolidActionList"/>
    <dgm:cxn modelId="{C66C2746-BC4E-43AC-ACAA-FFD08ECE59D4}" type="presParOf" srcId="{4FBA0944-A0B5-4101-843D-71C1DC02EC66}" destId="{CC884614-2D16-4A5B-BEB2-44E51FA0CC96}" srcOrd="0" destOrd="0" presId="urn:microsoft.com/office/officeart/2016/7/layout/VerticalSolidActionList"/>
    <dgm:cxn modelId="{C837550B-583D-410E-99A3-CF33CCB38CBD}" type="presParOf" srcId="{4FBA0944-A0B5-4101-843D-71C1DC02EC66}" destId="{D9416241-55E3-4836-9077-4625A9FE3320}" srcOrd="1" destOrd="0" presId="urn:microsoft.com/office/officeart/2016/7/layout/VerticalSolidActionList"/>
    <dgm:cxn modelId="{30745027-766E-4A0C-9D94-3C4EDAB16F2C}" type="presParOf" srcId="{6F6E136B-864E-4567-8046-D7064C90B9F5}" destId="{CD850069-66FA-4370-A4C6-31984DC9F51A}" srcOrd="1" destOrd="0" presId="urn:microsoft.com/office/officeart/2016/7/layout/VerticalSolidActionList"/>
    <dgm:cxn modelId="{B5C2EDE5-454E-4CF7-99E2-39B06E52F7C4}" type="presParOf" srcId="{6F6E136B-864E-4567-8046-D7064C90B9F5}" destId="{EA430FD4-5491-4BAD-85C9-94916327439D}" srcOrd="2" destOrd="0" presId="urn:microsoft.com/office/officeart/2016/7/layout/VerticalSolidActionList"/>
    <dgm:cxn modelId="{5F79A378-C2AC-457A-8209-D3EB0937261A}" type="presParOf" srcId="{EA430FD4-5491-4BAD-85C9-94916327439D}" destId="{5749A9A7-0031-4122-9261-A54F51AAF90B}" srcOrd="0" destOrd="0" presId="urn:microsoft.com/office/officeart/2016/7/layout/VerticalSolidActionList"/>
    <dgm:cxn modelId="{89AABF67-9BC1-49F9-9823-52CBEAA609EB}" type="presParOf" srcId="{EA430FD4-5491-4BAD-85C9-94916327439D}" destId="{6BD8694B-A4B4-457B-9D51-374D508ADBE2}" srcOrd="1" destOrd="0" presId="urn:microsoft.com/office/officeart/2016/7/layout/VerticalSolidActionList"/>
    <dgm:cxn modelId="{61440636-E16D-4BA6-A638-4507DCB54490}" type="presParOf" srcId="{6F6E136B-864E-4567-8046-D7064C90B9F5}" destId="{F093623E-CB67-46D3-AB15-CB405EBF659F}" srcOrd="3" destOrd="0" presId="urn:microsoft.com/office/officeart/2016/7/layout/VerticalSolidActionList"/>
    <dgm:cxn modelId="{82663B6C-2D76-46E6-A166-F418D5336DE2}" type="presParOf" srcId="{6F6E136B-864E-4567-8046-D7064C90B9F5}" destId="{165EA024-3229-4CE3-8617-62B1058575D2}" srcOrd="4" destOrd="0" presId="urn:microsoft.com/office/officeart/2016/7/layout/VerticalSolidActionList"/>
    <dgm:cxn modelId="{3D7BE213-9613-4745-91CC-A91C87D6A378}" type="presParOf" srcId="{165EA024-3229-4CE3-8617-62B1058575D2}" destId="{A99DFE93-39F4-43A5-A3BF-09E4D2846FED}" srcOrd="0" destOrd="0" presId="urn:microsoft.com/office/officeart/2016/7/layout/VerticalSolidActionList"/>
    <dgm:cxn modelId="{88A5C82D-42C3-4111-802D-9879AE38A3CA}" type="presParOf" srcId="{165EA024-3229-4CE3-8617-62B1058575D2}" destId="{EE230C9E-82D1-4609-AFF2-FF544D529753}"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A86AC-EB13-431C-834D-DB6A09484D8A}">
      <dsp:nvSpPr>
        <dsp:cNvPr id="0" name=""/>
        <dsp:cNvSpPr/>
      </dsp:nvSpPr>
      <dsp:spPr>
        <a:xfrm>
          <a:off x="0" y="459"/>
          <a:ext cx="8065294" cy="10757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0731CA-9D07-4D00-9777-AE4AE09949EF}">
      <dsp:nvSpPr>
        <dsp:cNvPr id="0" name=""/>
        <dsp:cNvSpPr/>
      </dsp:nvSpPr>
      <dsp:spPr>
        <a:xfrm>
          <a:off x="325426" y="242512"/>
          <a:ext cx="591684" cy="5916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4DDC54-92B2-4934-BA02-0B1EA196913C}">
      <dsp:nvSpPr>
        <dsp:cNvPr id="0" name=""/>
        <dsp:cNvSpPr/>
      </dsp:nvSpPr>
      <dsp:spPr>
        <a:xfrm>
          <a:off x="1242537" y="459"/>
          <a:ext cx="6822756" cy="107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54" tIns="113854" rIns="113854" bIns="113854" numCol="1" spcCol="1270" anchor="ctr" anchorCtr="0">
          <a:noAutofit/>
        </a:bodyPr>
        <a:lstStyle/>
        <a:p>
          <a:pPr marL="0" lvl="0" indent="0" algn="l" defTabSz="1022350">
            <a:lnSpc>
              <a:spcPct val="100000"/>
            </a:lnSpc>
            <a:spcBef>
              <a:spcPct val="0"/>
            </a:spcBef>
            <a:spcAft>
              <a:spcPct val="35000"/>
            </a:spcAft>
            <a:buNone/>
          </a:pPr>
          <a:r>
            <a:rPr lang="en-US" sz="2300" kern="1200"/>
            <a:t>The rapid growth of data in online platforms has led to the widespread use of Recommender Systems (RS).</a:t>
          </a:r>
        </a:p>
      </dsp:txBody>
      <dsp:txXfrm>
        <a:off x="1242537" y="459"/>
        <a:ext cx="6822756" cy="1075790"/>
      </dsp:txXfrm>
    </dsp:sp>
    <dsp:sp modelId="{230FA4E9-0611-4E30-8ADB-EE8E8C703C79}">
      <dsp:nvSpPr>
        <dsp:cNvPr id="0" name=""/>
        <dsp:cNvSpPr/>
      </dsp:nvSpPr>
      <dsp:spPr>
        <a:xfrm>
          <a:off x="0" y="1345197"/>
          <a:ext cx="8065294" cy="10757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873F94-1F0A-4D3C-97F1-7C4D3A5D9FFC}">
      <dsp:nvSpPr>
        <dsp:cNvPr id="0" name=""/>
        <dsp:cNvSpPr/>
      </dsp:nvSpPr>
      <dsp:spPr>
        <a:xfrm>
          <a:off x="325426" y="1587250"/>
          <a:ext cx="591684" cy="5916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D947E8-B34E-44AD-B495-D4E1F39FF91C}">
      <dsp:nvSpPr>
        <dsp:cNvPr id="0" name=""/>
        <dsp:cNvSpPr/>
      </dsp:nvSpPr>
      <dsp:spPr>
        <a:xfrm>
          <a:off x="1242537" y="1345197"/>
          <a:ext cx="6822756" cy="107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54" tIns="113854" rIns="113854" bIns="113854" numCol="1" spcCol="1270" anchor="ctr" anchorCtr="0">
          <a:noAutofit/>
        </a:bodyPr>
        <a:lstStyle/>
        <a:p>
          <a:pPr marL="0" lvl="0" indent="0" algn="l" defTabSz="1022350" rtl="0">
            <a:lnSpc>
              <a:spcPct val="100000"/>
            </a:lnSpc>
            <a:spcBef>
              <a:spcPct val="0"/>
            </a:spcBef>
            <a:spcAft>
              <a:spcPct val="35000"/>
            </a:spcAft>
            <a:buNone/>
          </a:pPr>
          <a:r>
            <a:rPr lang="en-US" sz="2300" kern="1200"/>
            <a:t>This research focuses on evaluating the performance of</a:t>
          </a:r>
          <a:r>
            <a:rPr lang="en-US" sz="2300" kern="1200">
              <a:latin typeface="Calibri Light" panose="020F0302020204030204"/>
            </a:rPr>
            <a:t> different</a:t>
          </a:r>
          <a:r>
            <a:rPr lang="en-US" sz="2300" kern="1200"/>
            <a:t> databases in supporting RS.</a:t>
          </a:r>
        </a:p>
      </dsp:txBody>
      <dsp:txXfrm>
        <a:off x="1242537" y="1345197"/>
        <a:ext cx="6822756" cy="1075790"/>
      </dsp:txXfrm>
    </dsp:sp>
    <dsp:sp modelId="{B8080BD5-8DD8-48FA-87A9-067BA343418F}">
      <dsp:nvSpPr>
        <dsp:cNvPr id="0" name=""/>
        <dsp:cNvSpPr/>
      </dsp:nvSpPr>
      <dsp:spPr>
        <a:xfrm>
          <a:off x="0" y="2689935"/>
          <a:ext cx="8065294" cy="10757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271A06-3321-4B90-92C0-C8DA489267F2}">
      <dsp:nvSpPr>
        <dsp:cNvPr id="0" name=""/>
        <dsp:cNvSpPr/>
      </dsp:nvSpPr>
      <dsp:spPr>
        <a:xfrm>
          <a:off x="325426" y="2931987"/>
          <a:ext cx="591684" cy="5916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8A93BE-29B0-4E6E-BED5-0C151CA10F51}">
      <dsp:nvSpPr>
        <dsp:cNvPr id="0" name=""/>
        <dsp:cNvSpPr/>
      </dsp:nvSpPr>
      <dsp:spPr>
        <a:xfrm>
          <a:off x="1242537" y="2689935"/>
          <a:ext cx="6822756" cy="1075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54" tIns="113854" rIns="113854" bIns="113854" numCol="1" spcCol="1270" anchor="ctr" anchorCtr="0">
          <a:noAutofit/>
        </a:bodyPr>
        <a:lstStyle/>
        <a:p>
          <a:pPr marL="0" lvl="0" indent="0" algn="l" defTabSz="1022350">
            <a:lnSpc>
              <a:spcPct val="100000"/>
            </a:lnSpc>
            <a:spcBef>
              <a:spcPct val="0"/>
            </a:spcBef>
            <a:spcAft>
              <a:spcPct val="35000"/>
            </a:spcAft>
            <a:buNone/>
          </a:pPr>
          <a:r>
            <a:rPr lang="en-US" sz="2300" kern="1200"/>
            <a:t>The goal is to determine the most suitable database for AI Systems BV's requirements.</a:t>
          </a:r>
        </a:p>
      </dsp:txBody>
      <dsp:txXfrm>
        <a:off x="1242537" y="2689935"/>
        <a:ext cx="6822756" cy="10757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16241-55E3-4836-9077-4625A9FE3320}">
      <dsp:nvSpPr>
        <dsp:cNvPr id="0" name=""/>
        <dsp:cNvSpPr/>
      </dsp:nvSpPr>
      <dsp:spPr>
        <a:xfrm>
          <a:off x="1613058" y="1176"/>
          <a:ext cx="6452235" cy="120635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191" tIns="306414" rIns="125191" bIns="306414" numCol="1" spcCol="1270" anchor="ctr" anchorCtr="0">
          <a:noAutofit/>
        </a:bodyPr>
        <a:lstStyle/>
        <a:p>
          <a:pPr marL="0" lvl="0" indent="0" algn="l" defTabSz="889000">
            <a:lnSpc>
              <a:spcPct val="90000"/>
            </a:lnSpc>
            <a:spcBef>
              <a:spcPct val="0"/>
            </a:spcBef>
            <a:spcAft>
              <a:spcPct val="35000"/>
            </a:spcAft>
            <a:buNone/>
          </a:pPr>
          <a:r>
            <a:rPr lang="en-US" sz="2000" kern="1200" dirty="0"/>
            <a:t>Conduct a comprehensive literature review on databases. Recognizing various design possibilities. </a:t>
          </a:r>
        </a:p>
      </dsp:txBody>
      <dsp:txXfrm>
        <a:off x="1613058" y="1176"/>
        <a:ext cx="6452235" cy="1206356"/>
      </dsp:txXfrm>
    </dsp:sp>
    <dsp:sp modelId="{CC884614-2D16-4A5B-BEB2-44E51FA0CC96}">
      <dsp:nvSpPr>
        <dsp:cNvPr id="0" name=""/>
        <dsp:cNvSpPr/>
      </dsp:nvSpPr>
      <dsp:spPr>
        <a:xfrm>
          <a:off x="0" y="1176"/>
          <a:ext cx="1613058" cy="120635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58" tIns="119161" rIns="85358" bIns="119161" numCol="1" spcCol="1270" anchor="ctr" anchorCtr="0">
          <a:noAutofit/>
        </a:bodyPr>
        <a:lstStyle/>
        <a:p>
          <a:pPr marL="0" lvl="0" indent="0" algn="ctr" defTabSz="1111250">
            <a:lnSpc>
              <a:spcPct val="90000"/>
            </a:lnSpc>
            <a:spcBef>
              <a:spcPct val="0"/>
            </a:spcBef>
            <a:spcAft>
              <a:spcPct val="35000"/>
            </a:spcAft>
            <a:buNone/>
          </a:pPr>
          <a:r>
            <a:rPr lang="en-US" sz="2500" kern="1200"/>
            <a:t>Conduct</a:t>
          </a:r>
        </a:p>
      </dsp:txBody>
      <dsp:txXfrm>
        <a:off x="0" y="1176"/>
        <a:ext cx="1613058" cy="1206356"/>
      </dsp:txXfrm>
    </dsp:sp>
    <dsp:sp modelId="{6BD8694B-A4B4-457B-9D51-374D508ADBE2}">
      <dsp:nvSpPr>
        <dsp:cNvPr id="0" name=""/>
        <dsp:cNvSpPr/>
      </dsp:nvSpPr>
      <dsp:spPr>
        <a:xfrm>
          <a:off x="1613058" y="1279914"/>
          <a:ext cx="6452235" cy="120635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191" tIns="306414" rIns="125191" bIns="306414" numCol="1" spcCol="1270" anchor="ctr" anchorCtr="0">
          <a:noAutofit/>
        </a:bodyPr>
        <a:lstStyle/>
        <a:p>
          <a:pPr marL="0" lvl="0" indent="0" algn="l" defTabSz="889000">
            <a:lnSpc>
              <a:spcPct val="90000"/>
            </a:lnSpc>
            <a:spcBef>
              <a:spcPct val="0"/>
            </a:spcBef>
            <a:spcAft>
              <a:spcPct val="35000"/>
            </a:spcAft>
            <a:buNone/>
          </a:pPr>
          <a:r>
            <a:rPr lang="en-US" sz="2000" kern="1200" dirty="0"/>
            <a:t>Evaluate the performance of these databases on key metrics to identify Database that is optimized for RS performance.</a:t>
          </a:r>
        </a:p>
      </dsp:txBody>
      <dsp:txXfrm>
        <a:off x="1613058" y="1279914"/>
        <a:ext cx="6452235" cy="1206356"/>
      </dsp:txXfrm>
    </dsp:sp>
    <dsp:sp modelId="{5749A9A7-0031-4122-9261-A54F51AAF90B}">
      <dsp:nvSpPr>
        <dsp:cNvPr id="0" name=""/>
        <dsp:cNvSpPr/>
      </dsp:nvSpPr>
      <dsp:spPr>
        <a:xfrm>
          <a:off x="0" y="1279914"/>
          <a:ext cx="1613058" cy="120635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58" tIns="119161" rIns="85358" bIns="119161" numCol="1" spcCol="1270" anchor="ctr" anchorCtr="0">
          <a:noAutofit/>
        </a:bodyPr>
        <a:lstStyle/>
        <a:p>
          <a:pPr marL="0" lvl="0" indent="0" algn="ctr" defTabSz="1111250">
            <a:lnSpc>
              <a:spcPct val="90000"/>
            </a:lnSpc>
            <a:spcBef>
              <a:spcPct val="0"/>
            </a:spcBef>
            <a:spcAft>
              <a:spcPct val="35000"/>
            </a:spcAft>
            <a:buNone/>
          </a:pPr>
          <a:r>
            <a:rPr lang="en-US" sz="2500" kern="1200"/>
            <a:t>Evaluate</a:t>
          </a:r>
        </a:p>
      </dsp:txBody>
      <dsp:txXfrm>
        <a:off x="0" y="1279914"/>
        <a:ext cx="1613058" cy="1206356"/>
      </dsp:txXfrm>
    </dsp:sp>
    <dsp:sp modelId="{EE230C9E-82D1-4609-AFF2-FF544D529753}">
      <dsp:nvSpPr>
        <dsp:cNvPr id="0" name=""/>
        <dsp:cNvSpPr/>
      </dsp:nvSpPr>
      <dsp:spPr>
        <a:xfrm>
          <a:off x="1613058" y="2558651"/>
          <a:ext cx="6452235" cy="120635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191" tIns="306414" rIns="125191" bIns="306414" numCol="1" spcCol="1270" anchor="ctr" anchorCtr="0">
          <a:noAutofit/>
        </a:bodyPr>
        <a:lstStyle/>
        <a:p>
          <a:pPr marL="0" lvl="0" indent="0" algn="l" defTabSz="889000">
            <a:lnSpc>
              <a:spcPct val="90000"/>
            </a:lnSpc>
            <a:spcBef>
              <a:spcPct val="0"/>
            </a:spcBef>
            <a:spcAft>
              <a:spcPct val="35000"/>
            </a:spcAft>
            <a:buNone/>
          </a:pPr>
          <a:r>
            <a:rPr lang="en-US" sz="2000" kern="1200" dirty="0"/>
            <a:t>Develop a demonstrator to test the performance of graph database setup.</a:t>
          </a:r>
        </a:p>
      </dsp:txBody>
      <dsp:txXfrm>
        <a:off x="1613058" y="2558651"/>
        <a:ext cx="6452235" cy="1206356"/>
      </dsp:txXfrm>
    </dsp:sp>
    <dsp:sp modelId="{A99DFE93-39F4-43A5-A3BF-09E4D2846FED}">
      <dsp:nvSpPr>
        <dsp:cNvPr id="0" name=""/>
        <dsp:cNvSpPr/>
      </dsp:nvSpPr>
      <dsp:spPr>
        <a:xfrm>
          <a:off x="0" y="2558651"/>
          <a:ext cx="1613058" cy="120635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58" tIns="119161" rIns="85358" bIns="119161" numCol="1" spcCol="1270" anchor="ctr" anchorCtr="0">
          <a:noAutofit/>
        </a:bodyPr>
        <a:lstStyle/>
        <a:p>
          <a:pPr marL="0" lvl="0" indent="0" algn="ctr" defTabSz="1111250">
            <a:lnSpc>
              <a:spcPct val="90000"/>
            </a:lnSpc>
            <a:spcBef>
              <a:spcPct val="0"/>
            </a:spcBef>
            <a:spcAft>
              <a:spcPct val="35000"/>
            </a:spcAft>
            <a:buNone/>
          </a:pPr>
          <a:r>
            <a:rPr lang="en-US" sz="2500" kern="1200"/>
            <a:t>Develop</a:t>
          </a:r>
        </a:p>
      </dsp:txBody>
      <dsp:txXfrm>
        <a:off x="0" y="2558651"/>
        <a:ext cx="1613058" cy="12063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55432-58CA-4B7F-BBC5-E728D7C4278A}" type="datetimeFigureOut">
              <a:rPr lang="en-US" smtClean="0"/>
              <a:t>10/28/2024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DCD261-25D9-4D6C-BECB-571043C52F13}" type="slidenum">
              <a:rPr lang="en-US" smtClean="0"/>
              <a:t>‹#›</a:t>
            </a:fld>
            <a:endParaRPr lang="en-US"/>
          </a:p>
        </p:txBody>
      </p:sp>
    </p:spTree>
    <p:extLst>
      <p:ext uri="{BB962C8B-B14F-4D97-AF65-F5344CB8AC3E}">
        <p14:creationId xmlns:p14="http://schemas.microsoft.com/office/powerpoint/2010/main" val="1083332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DCD261-25D9-4D6C-BECB-571043C52F13}" type="slidenum">
              <a:rPr lang="en-US" smtClean="0"/>
              <a:t>19</a:t>
            </a:fld>
            <a:endParaRPr lang="en-US"/>
          </a:p>
        </p:txBody>
      </p:sp>
    </p:spTree>
    <p:extLst>
      <p:ext uri="{BB962C8B-B14F-4D97-AF65-F5344CB8AC3E}">
        <p14:creationId xmlns:p14="http://schemas.microsoft.com/office/powerpoint/2010/main" val="4150385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5BCAD085-E8A6-8845-BD4E-CB4CCA059FC4}" type="datetimeFigureOut">
              <a:rPr lang="en-US" smtClean="0"/>
              <a:t>10/28/2024</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78199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01509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1832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6422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6114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0917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5236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46753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9309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246074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5BCAD085-E8A6-8845-BD4E-CB4CCA059FC4}" type="datetimeFigureOut">
              <a:rPr lang="en-US" smtClean="0"/>
              <a:t>10/28/2024</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8506464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5BCAD085-E8A6-8845-BD4E-CB4CCA059FC4}" type="datetimeFigureOut">
              <a:rPr lang="en-US" smtClean="0"/>
              <a:t>10/28/2024</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13460233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893" y="899379"/>
            <a:ext cx="8803758" cy="1658198"/>
          </a:xfrm>
        </p:spPr>
        <p:txBody>
          <a:bodyPr>
            <a:normAutofit fontScale="90000"/>
          </a:bodyPr>
          <a:lstStyle/>
          <a:p>
            <a:r>
              <a:rPr lang="en-US" sz="4000" dirty="0"/>
              <a:t>Database Design for Recommender Systems</a:t>
            </a:r>
            <a:br>
              <a:rPr lang="en-US" sz="4000" dirty="0"/>
            </a:br>
            <a:r>
              <a:rPr lang="en-US" sz="4000" dirty="0"/>
              <a:t>( Master’s Thesis)</a:t>
            </a:r>
            <a:br>
              <a:rPr lang="en-US" dirty="0"/>
            </a:br>
            <a:endParaRPr lang="en-US" dirty="0"/>
          </a:p>
        </p:txBody>
      </p:sp>
      <p:pic>
        <p:nvPicPr>
          <p:cNvPr id="8" name="Picture 7">
            <a:extLst>
              <a:ext uri="{FF2B5EF4-FFF2-40B4-BE49-F238E27FC236}">
                <a16:creationId xmlns:a16="http://schemas.microsoft.com/office/drawing/2014/main" id="{B3E17424-6497-C98B-FE86-1922211116E0}"/>
              </a:ext>
            </a:extLst>
          </p:cNvPr>
          <p:cNvPicPr>
            <a:picLocks noChangeAspect="1"/>
          </p:cNvPicPr>
          <p:nvPr/>
        </p:nvPicPr>
        <p:blipFill>
          <a:blip r:embed="rId2"/>
          <a:stretch>
            <a:fillRect/>
          </a:stretch>
        </p:blipFill>
        <p:spPr>
          <a:xfrm>
            <a:off x="6197858" y="169324"/>
            <a:ext cx="3619184" cy="493776"/>
          </a:xfrm>
          <a:prstGeom prst="rect">
            <a:avLst/>
          </a:prstGeom>
        </p:spPr>
      </p:pic>
      <p:sp>
        <p:nvSpPr>
          <p:cNvPr id="16" name="Content Placeholder 2">
            <a:extLst>
              <a:ext uri="{FF2B5EF4-FFF2-40B4-BE49-F238E27FC236}">
                <a16:creationId xmlns:a16="http://schemas.microsoft.com/office/drawing/2014/main" id="{C4351D34-18DF-D7A7-22A5-1E5871A3D943}"/>
              </a:ext>
            </a:extLst>
          </p:cNvPr>
          <p:cNvSpPr txBox="1">
            <a:spLocks/>
          </p:cNvSpPr>
          <p:nvPr/>
        </p:nvSpPr>
        <p:spPr>
          <a:xfrm>
            <a:off x="4954772" y="5669011"/>
            <a:ext cx="6105356" cy="1019665"/>
          </a:xfrm>
          <a:prstGeom prst="rect">
            <a:avLst/>
          </a:prstGeom>
        </p:spPr>
        <p:txBody>
          <a:bodyPr vert="horz" lIns="91440" tIns="45720" rIns="91440" bIns="45720" rtlCol="0" anchor="t">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Avenir Next LT Pro"/>
              </a:rPr>
              <a:t>Supervisor: Diptish Dey</a:t>
            </a:r>
            <a:endParaRPr lang="en-US" sz="1800" dirty="0">
              <a:solidFill>
                <a:prstClr val="black">
                  <a:lumMod val="85000"/>
                  <a:lumOff val="15000"/>
                </a:prstClr>
              </a:solidFill>
              <a:latin typeface="Avenir Next LT Pro"/>
            </a:endParaRPr>
          </a:p>
          <a:p>
            <a:pPr marL="0" indent="0">
              <a:buFont typeface="Arial" pitchFamily="34" charset="0"/>
              <a:buNone/>
            </a:pPr>
            <a:r>
              <a:rPr lang="en-US" sz="1800" dirty="0">
                <a:latin typeface="Avenir Next LT Pro"/>
              </a:rPr>
              <a:t>Student: Priyam Singh (500926036)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206" y="145795"/>
            <a:ext cx="7795260" cy="707475"/>
          </a:xfrm>
        </p:spPr>
        <p:txBody>
          <a:bodyPr>
            <a:normAutofit fontScale="90000"/>
          </a:bodyPr>
          <a:lstStyle/>
          <a:p>
            <a:r>
              <a:rPr dirty="0"/>
              <a:t>Literature Review</a:t>
            </a:r>
          </a:p>
        </p:txBody>
      </p:sp>
      <p:sp>
        <p:nvSpPr>
          <p:cNvPr id="4" name="TextBox 3">
            <a:extLst>
              <a:ext uri="{FF2B5EF4-FFF2-40B4-BE49-F238E27FC236}">
                <a16:creationId xmlns:a16="http://schemas.microsoft.com/office/drawing/2014/main" id="{8307ADD8-CB32-FC87-C8C9-E34D27D8A325}"/>
              </a:ext>
            </a:extLst>
          </p:cNvPr>
          <p:cNvSpPr txBox="1"/>
          <p:nvPr/>
        </p:nvSpPr>
        <p:spPr>
          <a:xfrm>
            <a:off x="507206" y="750122"/>
            <a:ext cx="5559552" cy="461665"/>
          </a:xfrm>
          <a:prstGeom prst="rect">
            <a:avLst/>
          </a:prstGeom>
          <a:noFill/>
        </p:spPr>
        <p:txBody>
          <a:bodyPr wrap="square" rtlCol="0">
            <a:spAutoFit/>
          </a:bodyPr>
          <a:lstStyle/>
          <a:p>
            <a:r>
              <a:rPr lang="en-US" sz="2400" dirty="0"/>
              <a:t>Key Findings:</a:t>
            </a:r>
          </a:p>
        </p:txBody>
      </p:sp>
      <p:sp>
        <p:nvSpPr>
          <p:cNvPr id="7" name="Content Placeholder 6">
            <a:extLst>
              <a:ext uri="{FF2B5EF4-FFF2-40B4-BE49-F238E27FC236}">
                <a16:creationId xmlns:a16="http://schemas.microsoft.com/office/drawing/2014/main" id="{36910A09-EEC1-F5D3-1145-E45C7DC394F6}"/>
              </a:ext>
            </a:extLst>
          </p:cNvPr>
          <p:cNvSpPr>
            <a:spLocks noGrp="1"/>
          </p:cNvSpPr>
          <p:nvPr>
            <p:ph idx="1"/>
          </p:nvPr>
        </p:nvSpPr>
        <p:spPr>
          <a:xfrm>
            <a:off x="507206" y="1211787"/>
            <a:ext cx="8463058" cy="4631229"/>
          </a:xfrm>
        </p:spPr>
        <p:txBody>
          <a:bodyPr>
            <a:normAutofit fontScale="70000" lnSpcReduction="20000"/>
          </a:bodyPr>
          <a:lstStyle/>
          <a:p>
            <a:pPr marL="457200" indent="-457200">
              <a:buFont typeface="+mj-lt"/>
              <a:buAutoNum type="arabicPeriod"/>
            </a:pPr>
            <a:r>
              <a:rPr lang="en-US" dirty="0"/>
              <a:t>Latency, Memory Usage, Scalability and Availability Metrics are essential for evaluating and optimizing database performance in RS (Filip &amp; </a:t>
            </a:r>
            <a:r>
              <a:rPr lang="en-US" dirty="0" err="1"/>
              <a:t>Čegan</a:t>
            </a:r>
            <a:r>
              <a:rPr lang="en-US" dirty="0"/>
              <a:t>, 2020).</a:t>
            </a:r>
          </a:p>
          <a:p>
            <a:pPr marL="457200" indent="-457200">
              <a:buFont typeface="+mj-lt"/>
              <a:buAutoNum type="arabicPeriod"/>
            </a:pPr>
            <a:r>
              <a:rPr lang="en-US" dirty="0"/>
              <a:t>For Latency measurement, CRUD (Create, Read, Update, Delete) operations are essential performance metrics for evaluating database efficiency in RS. NoSQL databases often outperform SQL databases in read and write operations, especially at scale (</a:t>
            </a:r>
            <a:r>
              <a:rPr lang="en-US" dirty="0" err="1"/>
              <a:t>Truică</a:t>
            </a:r>
            <a:r>
              <a:rPr lang="en-US" dirty="0"/>
              <a:t> et al., 2015).</a:t>
            </a:r>
          </a:p>
          <a:p>
            <a:pPr marL="457200" indent="-457200">
              <a:buFont typeface="+mj-lt"/>
              <a:buAutoNum type="arabicPeriod"/>
            </a:pPr>
            <a:r>
              <a:rPr lang="en-US" dirty="0"/>
              <a:t>SQL databases have traditionally been used in RS, but they face challenges with scalability and flexibility when dealing with large, diverse datasets (Goldberg et al., 1992).</a:t>
            </a:r>
          </a:p>
          <a:p>
            <a:pPr marL="457200" indent="-457200">
              <a:buFont typeface="+mj-lt"/>
              <a:buAutoNum type="arabicPeriod"/>
            </a:pPr>
            <a:r>
              <a:rPr lang="en-US" dirty="0"/>
              <a:t>NoSQL databases have gained popularity in RS due to their ability to handle unstructured data and scale horizontally. MongoDB, Cassandra, and Redis are among the commonly used NoSQL databases for RS (Filip &amp; </a:t>
            </a:r>
            <a:r>
              <a:rPr lang="en-US" dirty="0" err="1"/>
              <a:t>Čegan</a:t>
            </a:r>
            <a:r>
              <a:rPr lang="en-US" dirty="0"/>
              <a:t>, 2020).</a:t>
            </a:r>
          </a:p>
          <a:p>
            <a:pPr marL="457200" indent="-457200">
              <a:buFont typeface="+mj-lt"/>
              <a:buAutoNum type="arabicPeriod"/>
            </a:pPr>
            <a:r>
              <a:rPr lang="en-US" dirty="0"/>
              <a:t>Graph databases, particularly Neo4j, have shown promise in RS due to their ability to represent complex relationships between users and items efficiently (Angles &amp; Gutiérrez, 2018).</a:t>
            </a:r>
          </a:p>
          <a:p>
            <a:pPr marL="457200" indent="-457200">
              <a:buFont typeface="+mj-lt"/>
              <a:buAutoNum type="arabicPeriod"/>
            </a:pPr>
            <a:r>
              <a:rPr lang="en-US" dirty="0"/>
              <a:t>Hybrid database approaches, combining SQL and NoSQL technologies, are emerging as a solution to leverage the strengths of both types for RS (</a:t>
            </a:r>
            <a:r>
              <a:rPr lang="en-US" dirty="0" err="1"/>
              <a:t>Bjeladinović</a:t>
            </a:r>
            <a:r>
              <a:rPr lang="en-US" dirty="0"/>
              <a:t>, 2018).</a:t>
            </a:r>
          </a:p>
          <a:p>
            <a:pPr marL="457200" indent="-457200">
              <a:buFont typeface="+mj-lt"/>
              <a:buAutoNum type="arabicPeriod"/>
            </a:pPr>
            <a:r>
              <a:rPr lang="en-US" dirty="0"/>
              <a:t>The Jaccard Similarity measure is an effective method for calculating similarity in graph-based RS, particularly when using Neo4j (Bag et al., n.d.).</a:t>
            </a:r>
          </a:p>
          <a:p>
            <a:pPr marL="457200" indent="-457200">
              <a:buFont typeface="+mj-lt"/>
              <a:buAutoNum type="arabicPeriod"/>
            </a:pPr>
            <a:r>
              <a:rPr lang="en-US" dirty="0"/>
              <a:t>Knowledge graph-based recommender systems have shown improved performance in capturing complex relationships and context in recommendations (Guo et al., 2022).</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209" y="0"/>
            <a:ext cx="8079581" cy="1658198"/>
          </a:xfrm>
        </p:spPr>
        <p:txBody>
          <a:bodyPr/>
          <a:lstStyle/>
          <a:p>
            <a:r>
              <a:rPr lang="en-US" dirty="0"/>
              <a:t>System Specification</a:t>
            </a:r>
            <a:endParaRPr dirty="0"/>
          </a:p>
        </p:txBody>
      </p:sp>
      <p:sp>
        <p:nvSpPr>
          <p:cNvPr id="3" name="Content Placeholder 2"/>
          <p:cNvSpPr>
            <a:spLocks noGrp="1"/>
          </p:cNvSpPr>
          <p:nvPr>
            <p:ph idx="1"/>
          </p:nvPr>
        </p:nvSpPr>
        <p:spPr>
          <a:xfrm>
            <a:off x="410623" y="1454399"/>
            <a:ext cx="8079581" cy="4515492"/>
          </a:xfrm>
        </p:spPr>
        <p:txBody>
          <a:bodyPr>
            <a:normAutofit/>
          </a:bodyPr>
          <a:lstStyle/>
          <a:p>
            <a:r>
              <a:rPr lang="en-US" sz="2000" dirty="0"/>
              <a:t>Ubuntu 24.04 LTS was used to </a:t>
            </a:r>
            <a:r>
              <a:rPr lang="en-GB" sz="2000" dirty="0">
                <a:effectLst/>
                <a:ea typeface="Calibri" panose="020F0502020204030204" pitchFamily="34" charset="0"/>
                <a:cs typeface="Mangal" panose="02040503050203030202" pitchFamily="18" charset="0"/>
              </a:rPr>
              <a:t>minimizing downtime and enhancing research productivity (Awan, 2022).</a:t>
            </a:r>
            <a:endParaRPr lang="en-US" sz="2000" dirty="0"/>
          </a:p>
          <a:p>
            <a:r>
              <a:rPr lang="en-US" sz="2000" dirty="0"/>
              <a:t>Partitioning Scheme:</a:t>
            </a:r>
          </a:p>
          <a:p>
            <a:r>
              <a:rPr lang="en-US" sz="2000" dirty="0"/>
              <a:t>Operating System – 55GB SSD</a:t>
            </a:r>
          </a:p>
          <a:p>
            <a:r>
              <a:rPr lang="en-US" sz="2000" dirty="0"/>
              <a:t>Hard Drive – 77GB SSD</a:t>
            </a:r>
          </a:p>
          <a:p>
            <a:r>
              <a:rPr lang="en-US" sz="2000" dirty="0"/>
              <a:t>Miscellaneous – 15GB SSD</a:t>
            </a:r>
          </a:p>
          <a:p>
            <a:r>
              <a:rPr lang="en-US" sz="2000" dirty="0"/>
              <a:t>RAM – 16GB (15.8 GB useable)</a:t>
            </a:r>
          </a:p>
          <a:p>
            <a:r>
              <a:rPr lang="en-US" sz="2000" dirty="0"/>
              <a:t>Architecture – 64-bit</a:t>
            </a:r>
          </a:p>
          <a:p>
            <a:endParaRPr lang="en-US" sz="2000" dirty="0"/>
          </a:p>
          <a:p>
            <a:r>
              <a:rPr lang="en-US" sz="2000" dirty="0"/>
              <a:t>Other operating systems considered:</a:t>
            </a:r>
          </a:p>
          <a:p>
            <a:r>
              <a:rPr lang="en-US" sz="2000" dirty="0"/>
              <a:t>Windows 11, macOS Ventura, Fedora 38, CentOS Stream</a:t>
            </a:r>
            <a:endParaRPr sz="2000" dirty="0"/>
          </a:p>
        </p:txBody>
      </p:sp>
      <p:pic>
        <p:nvPicPr>
          <p:cNvPr id="5" name="Picture 4">
            <a:extLst>
              <a:ext uri="{FF2B5EF4-FFF2-40B4-BE49-F238E27FC236}">
                <a16:creationId xmlns:a16="http://schemas.microsoft.com/office/drawing/2014/main" id="{8127988A-661D-A3E2-562E-371C3ED06C8A}"/>
              </a:ext>
            </a:extLst>
          </p:cNvPr>
          <p:cNvPicPr>
            <a:picLocks noChangeAspect="1"/>
          </p:cNvPicPr>
          <p:nvPr/>
        </p:nvPicPr>
        <p:blipFill>
          <a:blip r:embed="rId2"/>
          <a:stretch>
            <a:fillRect/>
          </a:stretch>
        </p:blipFill>
        <p:spPr>
          <a:xfrm>
            <a:off x="5440680" y="2667179"/>
            <a:ext cx="2528315" cy="890836"/>
          </a:xfrm>
          <a:prstGeom prst="rect">
            <a:avLst/>
          </a:prstGeom>
        </p:spPr>
      </p:pic>
    </p:spTree>
    <p:extLst>
      <p:ext uri="{BB962C8B-B14F-4D97-AF65-F5344CB8AC3E}">
        <p14:creationId xmlns:p14="http://schemas.microsoft.com/office/powerpoint/2010/main" val="1615213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209" y="0"/>
            <a:ext cx="8079581" cy="1658198"/>
          </a:xfrm>
        </p:spPr>
        <p:txBody>
          <a:bodyPr/>
          <a:lstStyle/>
          <a:p>
            <a:r>
              <a:rPr lang="en-US" dirty="0"/>
              <a:t>Databases Used</a:t>
            </a:r>
            <a:endParaRPr dirty="0"/>
          </a:p>
        </p:txBody>
      </p:sp>
      <p:sp>
        <p:nvSpPr>
          <p:cNvPr id="3" name="Content Placeholder 2"/>
          <p:cNvSpPr>
            <a:spLocks noGrp="1"/>
          </p:cNvSpPr>
          <p:nvPr>
            <p:ph idx="1"/>
          </p:nvPr>
        </p:nvSpPr>
        <p:spPr>
          <a:xfrm>
            <a:off x="507206" y="1545907"/>
            <a:ext cx="8065294" cy="5184077"/>
          </a:xfrm>
        </p:spPr>
        <p:txBody>
          <a:bodyPr>
            <a:normAutofit/>
          </a:bodyPr>
          <a:lstStyle/>
          <a:p>
            <a:r>
              <a:rPr lang="en-US" dirty="0"/>
              <a:t>CRUD Operations and Memory Usage:</a:t>
            </a:r>
          </a:p>
          <a:p>
            <a:pPr marL="457200" indent="-457200">
              <a:buFont typeface="+mj-lt"/>
              <a:buAutoNum type="arabicPeriod"/>
            </a:pPr>
            <a:r>
              <a:rPr lang="en-US" sz="1800" dirty="0"/>
              <a:t>Retail Rocket Dataset (events.csv) - timestamp, </a:t>
            </a:r>
            <a:r>
              <a:rPr lang="en-US" sz="1800" dirty="0" err="1"/>
              <a:t>visitorid</a:t>
            </a:r>
            <a:r>
              <a:rPr lang="en-US" sz="1800" dirty="0"/>
              <a:t>, event, </a:t>
            </a:r>
            <a:r>
              <a:rPr lang="en-US" sz="1800" dirty="0" err="1"/>
              <a:t>itemid</a:t>
            </a:r>
            <a:r>
              <a:rPr lang="en-US" sz="1800" dirty="0"/>
              <a:t>, </a:t>
            </a:r>
            <a:r>
              <a:rPr lang="en-US" sz="1800" dirty="0" err="1"/>
              <a:t>transactionid</a:t>
            </a:r>
            <a:endParaRPr lang="en-US" sz="1800" dirty="0"/>
          </a:p>
          <a:p>
            <a:pPr marL="457200" indent="-457200">
              <a:buFont typeface="+mj-lt"/>
              <a:buAutoNum type="arabicPeriod"/>
            </a:pPr>
            <a:r>
              <a:rPr lang="en-US" sz="1800" dirty="0" err="1"/>
              <a:t>Diginetica</a:t>
            </a:r>
            <a:r>
              <a:rPr lang="en-US" sz="1800" dirty="0"/>
              <a:t> Dataset (train-clicks.csv) – </a:t>
            </a:r>
            <a:r>
              <a:rPr lang="en-US" sz="1800" dirty="0" err="1"/>
              <a:t>queryid</a:t>
            </a:r>
            <a:r>
              <a:rPr lang="en-US" sz="1800" dirty="0"/>
              <a:t>, timeframe, </a:t>
            </a:r>
            <a:r>
              <a:rPr lang="en-US" sz="1800" dirty="0" err="1"/>
              <a:t>itemid</a:t>
            </a:r>
            <a:endParaRPr lang="en-US" sz="1800" dirty="0"/>
          </a:p>
          <a:p>
            <a:endParaRPr lang="en-US" dirty="0"/>
          </a:p>
          <a:p>
            <a:r>
              <a:rPr lang="en-US" sz="2800" dirty="0"/>
              <a:t>Neo4j Based Recommender System:</a:t>
            </a:r>
          </a:p>
          <a:p>
            <a:pPr marL="342900" indent="-342900">
              <a:buFont typeface="+mj-lt"/>
              <a:buAutoNum type="arabicPeriod"/>
            </a:pPr>
            <a:r>
              <a:rPr lang="en-US" sz="1800" dirty="0" err="1"/>
              <a:t>Movielens</a:t>
            </a:r>
            <a:r>
              <a:rPr lang="en-US" sz="1800" dirty="0"/>
              <a:t> Dataset (users.dat, ratings.dat and movies.dat)</a:t>
            </a:r>
          </a:p>
          <a:p>
            <a:pPr marL="342900" indent="-342900">
              <a:buFont typeface="+mj-lt"/>
              <a:buAutoNum type="arabicPeriod"/>
            </a:pPr>
            <a:endParaRPr lang="en-US" sz="1800" dirty="0"/>
          </a:p>
          <a:p>
            <a:pPr marL="0" indent="0">
              <a:buNone/>
            </a:pPr>
            <a:r>
              <a:rPr lang="en-US" sz="2800" dirty="0"/>
              <a:t>Other Databases Considered:</a:t>
            </a:r>
          </a:p>
          <a:p>
            <a:pPr marL="0" indent="0">
              <a:buNone/>
            </a:pPr>
            <a:r>
              <a:rPr lang="en-US" sz="1800" dirty="0"/>
              <a:t>Amazon Reviews Dataset, Yelp Dataset, Netflix Prize Dataset, IMDB Dataset, etc.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418" y="-154158"/>
            <a:ext cx="8079581" cy="1658198"/>
          </a:xfrm>
        </p:spPr>
        <p:txBody>
          <a:bodyPr/>
          <a:lstStyle/>
          <a:p>
            <a:r>
              <a:rPr lang="en-US" dirty="0"/>
              <a:t>Database Technologies Evaluated</a:t>
            </a:r>
            <a:endParaRPr dirty="0"/>
          </a:p>
        </p:txBody>
      </p:sp>
      <p:pic>
        <p:nvPicPr>
          <p:cNvPr id="5" name="Content Placeholder 4">
            <a:extLst>
              <a:ext uri="{FF2B5EF4-FFF2-40B4-BE49-F238E27FC236}">
                <a16:creationId xmlns:a16="http://schemas.microsoft.com/office/drawing/2014/main" id="{4CE5DB46-CFCD-E296-E5BE-3E1798838A6E}"/>
              </a:ext>
            </a:extLst>
          </p:cNvPr>
          <p:cNvPicPr>
            <a:picLocks noGrp="1" noChangeAspect="1"/>
          </p:cNvPicPr>
          <p:nvPr>
            <p:ph idx="1"/>
          </p:nvPr>
        </p:nvPicPr>
        <p:blipFill>
          <a:blip r:embed="rId2"/>
          <a:stretch>
            <a:fillRect/>
          </a:stretch>
        </p:blipFill>
        <p:spPr>
          <a:xfrm>
            <a:off x="683676" y="2960419"/>
            <a:ext cx="1208148" cy="1208148"/>
          </a:xfrm>
          <a:prstGeom prst="rect">
            <a:avLst/>
          </a:prstGeom>
        </p:spPr>
      </p:pic>
      <p:pic>
        <p:nvPicPr>
          <p:cNvPr id="6" name="Picture 5">
            <a:extLst>
              <a:ext uri="{FF2B5EF4-FFF2-40B4-BE49-F238E27FC236}">
                <a16:creationId xmlns:a16="http://schemas.microsoft.com/office/drawing/2014/main" id="{4CBDC2E1-84F9-C1A5-D3B1-8694DB41FC9C}"/>
              </a:ext>
            </a:extLst>
          </p:cNvPr>
          <p:cNvPicPr>
            <a:picLocks noChangeAspect="1"/>
          </p:cNvPicPr>
          <p:nvPr/>
        </p:nvPicPr>
        <p:blipFill>
          <a:blip r:embed="rId3"/>
          <a:stretch>
            <a:fillRect/>
          </a:stretch>
        </p:blipFill>
        <p:spPr>
          <a:xfrm>
            <a:off x="2526826" y="4771770"/>
            <a:ext cx="1084914" cy="1086505"/>
          </a:xfrm>
          <a:prstGeom prst="rect">
            <a:avLst/>
          </a:prstGeom>
        </p:spPr>
      </p:pic>
      <p:pic>
        <p:nvPicPr>
          <p:cNvPr id="8" name="Picture 7">
            <a:extLst>
              <a:ext uri="{FF2B5EF4-FFF2-40B4-BE49-F238E27FC236}">
                <a16:creationId xmlns:a16="http://schemas.microsoft.com/office/drawing/2014/main" id="{4EF67E6E-EF9A-BF26-3DC0-475F99D70AEC}"/>
              </a:ext>
            </a:extLst>
          </p:cNvPr>
          <p:cNvPicPr>
            <a:picLocks noChangeAspect="1"/>
          </p:cNvPicPr>
          <p:nvPr/>
        </p:nvPicPr>
        <p:blipFill>
          <a:blip r:embed="rId4"/>
          <a:stretch>
            <a:fillRect/>
          </a:stretch>
        </p:blipFill>
        <p:spPr>
          <a:xfrm>
            <a:off x="5280541" y="5010920"/>
            <a:ext cx="1693614" cy="889147"/>
          </a:xfrm>
          <a:prstGeom prst="rect">
            <a:avLst/>
          </a:prstGeom>
        </p:spPr>
      </p:pic>
      <p:pic>
        <p:nvPicPr>
          <p:cNvPr id="11" name="Picture 10">
            <a:extLst>
              <a:ext uri="{FF2B5EF4-FFF2-40B4-BE49-F238E27FC236}">
                <a16:creationId xmlns:a16="http://schemas.microsoft.com/office/drawing/2014/main" id="{F844BAB2-A613-0434-358A-85BF897DA94D}"/>
              </a:ext>
            </a:extLst>
          </p:cNvPr>
          <p:cNvPicPr>
            <a:picLocks noChangeAspect="1"/>
          </p:cNvPicPr>
          <p:nvPr/>
        </p:nvPicPr>
        <p:blipFill>
          <a:blip r:embed="rId5"/>
          <a:stretch>
            <a:fillRect/>
          </a:stretch>
        </p:blipFill>
        <p:spPr>
          <a:xfrm>
            <a:off x="3267074" y="3079412"/>
            <a:ext cx="2609851" cy="699175"/>
          </a:xfrm>
          <a:prstGeom prst="rect">
            <a:avLst/>
          </a:prstGeom>
        </p:spPr>
      </p:pic>
      <p:pic>
        <p:nvPicPr>
          <p:cNvPr id="13" name="Picture 12">
            <a:extLst>
              <a:ext uri="{FF2B5EF4-FFF2-40B4-BE49-F238E27FC236}">
                <a16:creationId xmlns:a16="http://schemas.microsoft.com/office/drawing/2014/main" id="{D474DE8F-FB7F-737A-A982-3AC520A3190C}"/>
              </a:ext>
            </a:extLst>
          </p:cNvPr>
          <p:cNvPicPr>
            <a:picLocks noChangeAspect="1"/>
          </p:cNvPicPr>
          <p:nvPr/>
        </p:nvPicPr>
        <p:blipFill>
          <a:blip r:embed="rId6"/>
          <a:stretch>
            <a:fillRect/>
          </a:stretch>
        </p:blipFill>
        <p:spPr>
          <a:xfrm>
            <a:off x="7358743" y="2928535"/>
            <a:ext cx="1558484" cy="1046572"/>
          </a:xfrm>
          <a:prstGeom prst="rect">
            <a:avLst/>
          </a:prstGeom>
        </p:spPr>
      </p:pic>
      <p:pic>
        <p:nvPicPr>
          <p:cNvPr id="3" name="Picture 2">
            <a:extLst>
              <a:ext uri="{FF2B5EF4-FFF2-40B4-BE49-F238E27FC236}">
                <a16:creationId xmlns:a16="http://schemas.microsoft.com/office/drawing/2014/main" id="{542DE6B9-4E56-EBBA-FF12-74AC6AF027B5}"/>
              </a:ext>
            </a:extLst>
          </p:cNvPr>
          <p:cNvPicPr>
            <a:picLocks noChangeAspect="1"/>
          </p:cNvPicPr>
          <p:nvPr/>
        </p:nvPicPr>
        <p:blipFill>
          <a:blip r:embed="rId7"/>
          <a:stretch>
            <a:fillRect/>
          </a:stretch>
        </p:blipFill>
        <p:spPr>
          <a:xfrm>
            <a:off x="3212630" y="1477968"/>
            <a:ext cx="2374000" cy="83646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442" y="0"/>
            <a:ext cx="7814348" cy="1382233"/>
          </a:xfrm>
        </p:spPr>
        <p:txBody>
          <a:bodyPr/>
          <a:lstStyle/>
          <a:p>
            <a:r>
              <a:rPr lang="en-US" dirty="0"/>
              <a:t>Key Performance Metrices </a:t>
            </a:r>
            <a:endParaRPr dirty="0"/>
          </a:p>
        </p:txBody>
      </p:sp>
      <p:sp>
        <p:nvSpPr>
          <p:cNvPr id="3" name="Content Placeholder 2"/>
          <p:cNvSpPr>
            <a:spLocks noGrp="1"/>
          </p:cNvSpPr>
          <p:nvPr>
            <p:ph idx="1"/>
          </p:nvPr>
        </p:nvSpPr>
        <p:spPr>
          <a:xfrm>
            <a:off x="532209" y="1231393"/>
            <a:ext cx="8065294" cy="3766185"/>
          </a:xfrm>
        </p:spPr>
        <p:txBody>
          <a:bodyPr>
            <a:normAutofit/>
          </a:bodyPr>
          <a:lstStyle/>
          <a:p>
            <a:pPr marL="457200" indent="-457200">
              <a:buFont typeface="+mj-lt"/>
              <a:buAutoNum type="arabicPeriod"/>
            </a:pPr>
            <a:r>
              <a:rPr sz="2000" dirty="0"/>
              <a:t>Latency: Time taken to complete a request.</a:t>
            </a:r>
          </a:p>
          <a:p>
            <a:pPr marL="457200" indent="-457200">
              <a:buFont typeface="+mj-lt"/>
              <a:buAutoNum type="arabicPeriod"/>
            </a:pPr>
            <a:r>
              <a:rPr sz="2000" dirty="0"/>
              <a:t>Memory Usage: Amount of memory consumed by the database.</a:t>
            </a:r>
          </a:p>
          <a:p>
            <a:pPr marL="457200" indent="-457200">
              <a:buFont typeface="+mj-lt"/>
              <a:buAutoNum type="arabicPeriod"/>
            </a:pPr>
            <a:r>
              <a:rPr sz="2000" dirty="0"/>
              <a:t>Scalability: Ability to handle growth in data volume.</a:t>
            </a:r>
          </a:p>
          <a:p>
            <a:pPr marL="457200" indent="-457200">
              <a:buFont typeface="+mj-lt"/>
              <a:buAutoNum type="arabicPeriod"/>
            </a:pPr>
            <a:r>
              <a:rPr sz="2000" dirty="0"/>
              <a:t>Availability: Database uptime and fault tolerance.</a:t>
            </a:r>
          </a:p>
        </p:txBody>
      </p:sp>
    </p:spTree>
    <p:extLst>
      <p:ext uri="{BB962C8B-B14F-4D97-AF65-F5344CB8AC3E}">
        <p14:creationId xmlns:p14="http://schemas.microsoft.com/office/powerpoint/2010/main" val="1740412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088" y="0"/>
            <a:ext cx="8079581" cy="1658198"/>
          </a:xfrm>
        </p:spPr>
        <p:txBody>
          <a:bodyPr/>
          <a:lstStyle/>
          <a:p>
            <a:r>
              <a:rPr lang="en-US" dirty="0"/>
              <a:t>Latency</a:t>
            </a:r>
            <a:endParaRPr dirty="0"/>
          </a:p>
        </p:txBody>
      </p:sp>
      <p:sp>
        <p:nvSpPr>
          <p:cNvPr id="3" name="Content Placeholder 2"/>
          <p:cNvSpPr>
            <a:spLocks noGrp="1"/>
          </p:cNvSpPr>
          <p:nvPr>
            <p:ph idx="1"/>
          </p:nvPr>
        </p:nvSpPr>
        <p:spPr>
          <a:xfrm>
            <a:off x="507206" y="1289305"/>
            <a:ext cx="8065294" cy="3766185"/>
          </a:xfrm>
        </p:spPr>
        <p:txBody>
          <a:bodyPr>
            <a:normAutofit/>
          </a:bodyPr>
          <a:lstStyle/>
          <a:p>
            <a:pPr marL="457200" indent="-457200">
              <a:buFont typeface="+mj-lt"/>
              <a:buAutoNum type="arabicPeriod"/>
            </a:pPr>
            <a:r>
              <a:rPr lang="en-US" sz="2000" dirty="0"/>
              <a:t>Creating Databases</a:t>
            </a:r>
          </a:p>
          <a:p>
            <a:pPr marL="457200" indent="-457200">
              <a:buFont typeface="+mj-lt"/>
              <a:buAutoNum type="arabicPeriod"/>
            </a:pPr>
            <a:r>
              <a:rPr lang="en-US" sz="2000" dirty="0"/>
              <a:t>Inserting Data into the Databases</a:t>
            </a:r>
          </a:p>
          <a:p>
            <a:pPr lvl="5" algn="just">
              <a:buFont typeface="Arial" panose="020B0604020202020204" pitchFamily="34" charset="0"/>
              <a:buChar char="•"/>
            </a:pPr>
            <a:r>
              <a:rPr lang="en-US" sz="2000" dirty="0"/>
              <a:t> Bulk Insertion</a:t>
            </a:r>
          </a:p>
          <a:p>
            <a:pPr lvl="5" algn="just">
              <a:buFont typeface="Arial" panose="020B0604020202020204" pitchFamily="34" charset="0"/>
              <a:buChar char="•"/>
            </a:pPr>
            <a:r>
              <a:rPr lang="en-US" sz="2000" dirty="0"/>
              <a:t> Batch Insertion</a:t>
            </a:r>
          </a:p>
          <a:p>
            <a:pPr marL="457200" indent="-457200">
              <a:buFont typeface="+mj-lt"/>
              <a:buAutoNum type="arabicPeriod"/>
            </a:pPr>
            <a:r>
              <a:rPr lang="en-US" sz="2000" dirty="0"/>
              <a:t>Reading Databases</a:t>
            </a:r>
          </a:p>
          <a:p>
            <a:pPr marL="457200" indent="-457200">
              <a:buFont typeface="+mj-lt"/>
              <a:buAutoNum type="arabicPeriod"/>
            </a:pPr>
            <a:r>
              <a:rPr lang="en-US" sz="2000" dirty="0"/>
              <a:t>Updating Databases</a:t>
            </a:r>
          </a:p>
          <a:p>
            <a:pPr marL="457200" indent="-457200">
              <a:buFont typeface="+mj-lt"/>
              <a:buAutoNum type="arabicPeriod"/>
            </a:pPr>
            <a:r>
              <a:rPr lang="en-US" sz="2000" dirty="0"/>
              <a:t>Deleting Databases</a:t>
            </a:r>
            <a:endParaRPr sz="2000" dirty="0"/>
          </a:p>
        </p:txBody>
      </p:sp>
    </p:spTree>
    <p:extLst>
      <p:ext uri="{BB962C8B-B14F-4D97-AF65-F5344CB8AC3E}">
        <p14:creationId xmlns:p14="http://schemas.microsoft.com/office/powerpoint/2010/main" val="1624099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253" y="-160867"/>
            <a:ext cx="8811948" cy="1658198"/>
          </a:xfrm>
        </p:spPr>
        <p:txBody>
          <a:bodyPr/>
          <a:lstStyle/>
          <a:p>
            <a:r>
              <a:rPr lang="en-US" dirty="0"/>
              <a:t>Types of Plots used in the Analysis:</a:t>
            </a:r>
            <a:endParaRPr dirty="0"/>
          </a:p>
        </p:txBody>
      </p:sp>
      <p:pic>
        <p:nvPicPr>
          <p:cNvPr id="9" name="Content Placeholder 8">
            <a:extLst>
              <a:ext uri="{FF2B5EF4-FFF2-40B4-BE49-F238E27FC236}">
                <a16:creationId xmlns:a16="http://schemas.microsoft.com/office/drawing/2014/main" id="{E8C195B8-0E16-5ACF-8408-AF886CBDC5B0}"/>
              </a:ext>
            </a:extLst>
          </p:cNvPr>
          <p:cNvPicPr>
            <a:picLocks noGrp="1" noChangeAspect="1"/>
          </p:cNvPicPr>
          <p:nvPr>
            <p:ph idx="1"/>
          </p:nvPr>
        </p:nvPicPr>
        <p:blipFill>
          <a:blip r:embed="rId2"/>
          <a:stretch>
            <a:fillRect/>
          </a:stretch>
        </p:blipFill>
        <p:spPr>
          <a:xfrm>
            <a:off x="1099439" y="1209465"/>
            <a:ext cx="6617093" cy="4262119"/>
          </a:xfrm>
        </p:spPr>
      </p:pic>
      <p:sp>
        <p:nvSpPr>
          <p:cNvPr id="10" name="TextBox 9" descr="Recommender System (Eckhardt et al., 2009)">
            <a:extLst>
              <a:ext uri="{FF2B5EF4-FFF2-40B4-BE49-F238E27FC236}">
                <a16:creationId xmlns:a16="http://schemas.microsoft.com/office/drawing/2014/main" id="{299CFA02-A7A7-6D50-2D20-7E8E38628B24}"/>
              </a:ext>
            </a:extLst>
          </p:cNvPr>
          <p:cNvSpPr txBox="1"/>
          <p:nvPr/>
        </p:nvSpPr>
        <p:spPr>
          <a:xfrm>
            <a:off x="2447828" y="5648535"/>
            <a:ext cx="5733288" cy="369332"/>
          </a:xfrm>
          <a:prstGeom prst="rect">
            <a:avLst/>
          </a:prstGeom>
          <a:noFill/>
        </p:spPr>
        <p:txBody>
          <a:bodyPr wrap="square" rtlCol="0">
            <a:spAutoFit/>
          </a:bodyPr>
          <a:lstStyle/>
          <a:p>
            <a:r>
              <a:rPr lang="en-US" dirty="0">
                <a:latin typeface="Aptos Display" panose="020B0004020202020204" pitchFamily="34" charset="0"/>
              </a:rPr>
              <a:t>Figure 4: </a:t>
            </a:r>
            <a:r>
              <a:rPr lang="en-US" dirty="0" err="1">
                <a:latin typeface="Aptos Display" panose="020B0004020202020204" pitchFamily="34" charset="0"/>
              </a:rPr>
              <a:t>Diginetica</a:t>
            </a:r>
            <a:r>
              <a:rPr lang="en-US" dirty="0">
                <a:latin typeface="Aptos Display" panose="020B0004020202020204" pitchFamily="34" charset="0"/>
              </a:rPr>
              <a:t> Read Time vs Number of records</a:t>
            </a:r>
          </a:p>
        </p:txBody>
      </p:sp>
    </p:spTree>
    <p:extLst>
      <p:ext uri="{BB962C8B-B14F-4D97-AF65-F5344CB8AC3E}">
        <p14:creationId xmlns:p14="http://schemas.microsoft.com/office/powerpoint/2010/main" val="4173057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8AF4A05-FA7D-8B67-17B8-F5D8FFD08D9E}"/>
              </a:ext>
            </a:extLst>
          </p:cNvPr>
          <p:cNvPicPr>
            <a:picLocks noChangeAspect="1"/>
          </p:cNvPicPr>
          <p:nvPr/>
        </p:nvPicPr>
        <p:blipFill>
          <a:blip r:embed="rId2"/>
          <a:stretch>
            <a:fillRect/>
          </a:stretch>
        </p:blipFill>
        <p:spPr>
          <a:xfrm>
            <a:off x="831839" y="775314"/>
            <a:ext cx="7677294" cy="4945002"/>
          </a:xfrm>
          <a:prstGeom prst="rect">
            <a:avLst/>
          </a:prstGeom>
        </p:spPr>
      </p:pic>
      <p:sp>
        <p:nvSpPr>
          <p:cNvPr id="11" name="TextBox 10" descr="Recommender System (Eckhardt et al., 2009)">
            <a:extLst>
              <a:ext uri="{FF2B5EF4-FFF2-40B4-BE49-F238E27FC236}">
                <a16:creationId xmlns:a16="http://schemas.microsoft.com/office/drawing/2014/main" id="{38C2A9D7-6749-F2D4-C79F-17D85232B4E0}"/>
              </a:ext>
            </a:extLst>
          </p:cNvPr>
          <p:cNvSpPr txBox="1"/>
          <p:nvPr/>
        </p:nvSpPr>
        <p:spPr>
          <a:xfrm>
            <a:off x="1378723" y="6074380"/>
            <a:ext cx="6386553" cy="369332"/>
          </a:xfrm>
          <a:prstGeom prst="rect">
            <a:avLst/>
          </a:prstGeom>
          <a:noFill/>
        </p:spPr>
        <p:txBody>
          <a:bodyPr wrap="square" rtlCol="0">
            <a:spAutoFit/>
          </a:bodyPr>
          <a:lstStyle/>
          <a:p>
            <a:r>
              <a:rPr lang="en-US" dirty="0">
                <a:latin typeface="Aptos Display" panose="020B0004020202020204" pitchFamily="34" charset="0"/>
              </a:rPr>
              <a:t>Figure 5: </a:t>
            </a:r>
            <a:r>
              <a:rPr lang="en-US" dirty="0" err="1">
                <a:latin typeface="Aptos Display" panose="020B0004020202020204" pitchFamily="34" charset="0"/>
              </a:rPr>
              <a:t>Diginetica</a:t>
            </a:r>
            <a:r>
              <a:rPr lang="en-US" dirty="0">
                <a:latin typeface="Aptos Display" panose="020B0004020202020204" pitchFamily="34" charset="0"/>
              </a:rPr>
              <a:t> Dataset Time per record vs Number of Records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3ED6D9B-C99E-6FB4-6176-D8E892AC1497}"/>
              </a:ext>
            </a:extLst>
          </p:cNvPr>
          <p:cNvPicPr>
            <a:picLocks noChangeAspect="1"/>
          </p:cNvPicPr>
          <p:nvPr/>
        </p:nvPicPr>
        <p:blipFill>
          <a:blip r:embed="rId2"/>
          <a:stretch>
            <a:fillRect/>
          </a:stretch>
        </p:blipFill>
        <p:spPr>
          <a:xfrm>
            <a:off x="667076" y="499533"/>
            <a:ext cx="7388223" cy="5242048"/>
          </a:xfrm>
          <a:prstGeom prst="rect">
            <a:avLst/>
          </a:prstGeom>
        </p:spPr>
      </p:pic>
      <p:sp>
        <p:nvSpPr>
          <p:cNvPr id="13" name="TextBox 12" descr="Recommender System (Eckhardt et al., 2009)">
            <a:extLst>
              <a:ext uri="{FF2B5EF4-FFF2-40B4-BE49-F238E27FC236}">
                <a16:creationId xmlns:a16="http://schemas.microsoft.com/office/drawing/2014/main" id="{33BCD785-38B3-F2C5-1BFA-D255D4FD3C2C}"/>
              </a:ext>
            </a:extLst>
          </p:cNvPr>
          <p:cNvSpPr txBox="1"/>
          <p:nvPr/>
        </p:nvSpPr>
        <p:spPr>
          <a:xfrm>
            <a:off x="1669312" y="6173801"/>
            <a:ext cx="6650027" cy="369332"/>
          </a:xfrm>
          <a:prstGeom prst="rect">
            <a:avLst/>
          </a:prstGeom>
          <a:noFill/>
        </p:spPr>
        <p:txBody>
          <a:bodyPr wrap="square" rtlCol="0">
            <a:spAutoFit/>
          </a:bodyPr>
          <a:lstStyle/>
          <a:p>
            <a:r>
              <a:rPr lang="en-US" dirty="0">
                <a:latin typeface="Aptos Display" panose="020B0004020202020204" pitchFamily="34" charset="0"/>
              </a:rPr>
              <a:t>Figure 6: </a:t>
            </a:r>
            <a:r>
              <a:rPr lang="en-US" dirty="0" err="1">
                <a:latin typeface="Aptos Display" panose="020B0004020202020204" pitchFamily="34" charset="0"/>
              </a:rPr>
              <a:t>Diginetica</a:t>
            </a:r>
            <a:r>
              <a:rPr lang="en-US" dirty="0">
                <a:latin typeface="Aptos Display" panose="020B0004020202020204" pitchFamily="34" charset="0"/>
              </a:rPr>
              <a:t> Read Memory usage vs number of records</a:t>
            </a:r>
          </a:p>
        </p:txBody>
      </p:sp>
    </p:spTree>
    <p:extLst>
      <p:ext uri="{BB962C8B-B14F-4D97-AF65-F5344CB8AC3E}">
        <p14:creationId xmlns:p14="http://schemas.microsoft.com/office/powerpoint/2010/main" val="4251784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47" y="446185"/>
            <a:ext cx="7339123" cy="914597"/>
          </a:xfrm>
        </p:spPr>
        <p:txBody>
          <a:bodyPr/>
          <a:lstStyle/>
          <a:p>
            <a:r>
              <a:rPr lang="en-US" dirty="0"/>
              <a:t>Retail Rocket Database </a:t>
            </a:r>
            <a:r>
              <a:rPr lang="en-US" sz="2000" dirty="0"/>
              <a:t>(1000000 records)</a:t>
            </a:r>
            <a:endParaRPr sz="2000" dirty="0"/>
          </a:p>
        </p:txBody>
      </p:sp>
      <p:graphicFrame>
        <p:nvGraphicFramePr>
          <p:cNvPr id="4" name="Table 3">
            <a:extLst>
              <a:ext uri="{FF2B5EF4-FFF2-40B4-BE49-F238E27FC236}">
                <a16:creationId xmlns:a16="http://schemas.microsoft.com/office/drawing/2014/main" id="{8945FC37-CB8A-17EB-05EE-4228627F946A}"/>
              </a:ext>
            </a:extLst>
          </p:cNvPr>
          <p:cNvGraphicFramePr>
            <a:graphicFrameLocks noGrp="1"/>
          </p:cNvGraphicFramePr>
          <p:nvPr>
            <p:extLst>
              <p:ext uri="{D42A27DB-BD31-4B8C-83A1-F6EECF244321}">
                <p14:modId xmlns:p14="http://schemas.microsoft.com/office/powerpoint/2010/main" val="635700629"/>
              </p:ext>
            </p:extLst>
          </p:nvPr>
        </p:nvGraphicFramePr>
        <p:xfrm>
          <a:off x="0" y="1637911"/>
          <a:ext cx="9144000" cy="374904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149122038"/>
                    </a:ext>
                  </a:extLst>
                </a:gridCol>
                <a:gridCol w="1143000">
                  <a:extLst>
                    <a:ext uri="{9D8B030D-6E8A-4147-A177-3AD203B41FA5}">
                      <a16:colId xmlns:a16="http://schemas.microsoft.com/office/drawing/2014/main" val="1572516321"/>
                    </a:ext>
                  </a:extLst>
                </a:gridCol>
                <a:gridCol w="1143000">
                  <a:extLst>
                    <a:ext uri="{9D8B030D-6E8A-4147-A177-3AD203B41FA5}">
                      <a16:colId xmlns:a16="http://schemas.microsoft.com/office/drawing/2014/main" val="3900213090"/>
                    </a:ext>
                  </a:extLst>
                </a:gridCol>
                <a:gridCol w="1143000">
                  <a:extLst>
                    <a:ext uri="{9D8B030D-6E8A-4147-A177-3AD203B41FA5}">
                      <a16:colId xmlns:a16="http://schemas.microsoft.com/office/drawing/2014/main" val="1944814547"/>
                    </a:ext>
                  </a:extLst>
                </a:gridCol>
                <a:gridCol w="1143000">
                  <a:extLst>
                    <a:ext uri="{9D8B030D-6E8A-4147-A177-3AD203B41FA5}">
                      <a16:colId xmlns:a16="http://schemas.microsoft.com/office/drawing/2014/main" val="614649607"/>
                    </a:ext>
                  </a:extLst>
                </a:gridCol>
                <a:gridCol w="1143000">
                  <a:extLst>
                    <a:ext uri="{9D8B030D-6E8A-4147-A177-3AD203B41FA5}">
                      <a16:colId xmlns:a16="http://schemas.microsoft.com/office/drawing/2014/main" val="692408774"/>
                    </a:ext>
                  </a:extLst>
                </a:gridCol>
                <a:gridCol w="1143000">
                  <a:extLst>
                    <a:ext uri="{9D8B030D-6E8A-4147-A177-3AD203B41FA5}">
                      <a16:colId xmlns:a16="http://schemas.microsoft.com/office/drawing/2014/main" val="732574781"/>
                    </a:ext>
                  </a:extLst>
                </a:gridCol>
                <a:gridCol w="1143000">
                  <a:extLst>
                    <a:ext uri="{9D8B030D-6E8A-4147-A177-3AD203B41FA5}">
                      <a16:colId xmlns:a16="http://schemas.microsoft.com/office/drawing/2014/main" val="885219627"/>
                    </a:ext>
                  </a:extLst>
                </a:gridCol>
              </a:tblGrid>
              <a:tr h="428055">
                <a:tc>
                  <a:txBody>
                    <a:bodyPr/>
                    <a:lstStyle/>
                    <a:p>
                      <a:pPr algn="just"/>
                      <a:r>
                        <a:rPr lang="en-US" sz="1400" dirty="0">
                          <a:latin typeface="+mn-lt"/>
                        </a:rPr>
                        <a:t>Database</a:t>
                      </a:r>
                    </a:p>
                  </a:txBody>
                  <a:tcPr anchor="ctr"/>
                </a:tc>
                <a:tc>
                  <a:txBody>
                    <a:bodyPr/>
                    <a:lstStyle/>
                    <a:p>
                      <a:pPr algn="just"/>
                      <a:r>
                        <a:rPr lang="en-US" sz="1400" dirty="0">
                          <a:latin typeface="+mn-lt"/>
                        </a:rPr>
                        <a:t>Creation</a:t>
                      </a:r>
                    </a:p>
                  </a:txBody>
                  <a:tcPr anchor="ctr"/>
                </a:tc>
                <a:tc>
                  <a:txBody>
                    <a:bodyPr/>
                    <a:lstStyle/>
                    <a:p>
                      <a:pPr algn="just"/>
                      <a:r>
                        <a:rPr lang="en-US" sz="1400" dirty="0">
                          <a:latin typeface="+mn-lt"/>
                        </a:rPr>
                        <a:t>Bulk Insertion</a:t>
                      </a:r>
                    </a:p>
                  </a:txBody>
                  <a:tcPr anchor="ctr"/>
                </a:tc>
                <a:tc>
                  <a:txBody>
                    <a:bodyPr/>
                    <a:lstStyle/>
                    <a:p>
                      <a:pPr algn="just"/>
                      <a:r>
                        <a:rPr lang="en-US" sz="1400" dirty="0">
                          <a:latin typeface="+mn-lt"/>
                        </a:rPr>
                        <a:t>Batch Insertion</a:t>
                      </a:r>
                    </a:p>
                  </a:txBody>
                  <a:tcPr anchor="ctr"/>
                </a:tc>
                <a:tc>
                  <a:txBody>
                    <a:bodyPr/>
                    <a:lstStyle/>
                    <a:p>
                      <a:pPr algn="just"/>
                      <a:r>
                        <a:rPr lang="en-US" sz="1400" dirty="0">
                          <a:latin typeface="+mn-lt"/>
                        </a:rPr>
                        <a:t>Reading</a:t>
                      </a:r>
                    </a:p>
                  </a:txBody>
                  <a:tcPr anchor="ctr"/>
                </a:tc>
                <a:tc>
                  <a:txBody>
                    <a:bodyPr/>
                    <a:lstStyle/>
                    <a:p>
                      <a:pPr algn="just"/>
                      <a:r>
                        <a:rPr lang="en-US" sz="1400" dirty="0">
                          <a:latin typeface="+mn-lt"/>
                        </a:rPr>
                        <a:t>Updating</a:t>
                      </a:r>
                    </a:p>
                  </a:txBody>
                  <a:tcPr anchor="ctr"/>
                </a:tc>
                <a:tc>
                  <a:txBody>
                    <a:bodyPr/>
                    <a:lstStyle/>
                    <a:p>
                      <a:pPr algn="just"/>
                      <a:r>
                        <a:rPr lang="en-US" sz="1400" dirty="0">
                          <a:latin typeface="+mn-lt"/>
                        </a:rPr>
                        <a:t>Deleting</a:t>
                      </a:r>
                    </a:p>
                  </a:txBody>
                  <a:tcPr anchor="ctr"/>
                </a:tc>
                <a:tc>
                  <a:txBody>
                    <a:bodyPr/>
                    <a:lstStyle/>
                    <a:p>
                      <a:pPr algn="just"/>
                      <a:r>
                        <a:rPr lang="en-US" sz="1400" dirty="0">
                          <a:latin typeface="+mn-lt"/>
                        </a:rPr>
                        <a:t>Memory Usage</a:t>
                      </a:r>
                    </a:p>
                  </a:txBody>
                  <a:tcPr anchor="ctr"/>
                </a:tc>
                <a:extLst>
                  <a:ext uri="{0D108BD9-81ED-4DB2-BD59-A6C34878D82A}">
                    <a16:rowId xmlns:a16="http://schemas.microsoft.com/office/drawing/2014/main" val="230156026"/>
                  </a:ext>
                </a:extLst>
              </a:tr>
              <a:tr h="370840">
                <a:tc>
                  <a:txBody>
                    <a:bodyPr/>
                    <a:lstStyle/>
                    <a:p>
                      <a:pPr algn="just"/>
                      <a:r>
                        <a:rPr lang="en-US" sz="1400" dirty="0">
                          <a:latin typeface="+mn-lt"/>
                        </a:rPr>
                        <a:t>PostgreSQL</a:t>
                      </a:r>
                    </a:p>
                  </a:txBody>
                  <a:tcPr anchor="ctr"/>
                </a:tc>
                <a:tc>
                  <a:txBody>
                    <a:bodyPr/>
                    <a:lstStyle/>
                    <a:p>
                      <a:pPr algn="just"/>
                      <a:r>
                        <a:rPr lang="en-US" sz="1400" dirty="0">
                          <a:latin typeface="+mn-lt"/>
                        </a:rPr>
                        <a:t>0.012551546096801758</a:t>
                      </a:r>
                    </a:p>
                    <a:p>
                      <a:pPr algn="just"/>
                      <a:endParaRPr lang="en-US" sz="1400" dirty="0">
                        <a:latin typeface="+mn-lt"/>
                      </a:endParaRPr>
                    </a:p>
                  </a:txBody>
                  <a:tcPr anchor="ctr"/>
                </a:tc>
                <a:tc>
                  <a:txBody>
                    <a:bodyPr/>
                    <a:lstStyle/>
                    <a:p>
                      <a:pPr algn="just"/>
                      <a:r>
                        <a:rPr lang="en-US" sz="1400" dirty="0">
                          <a:latin typeface="+mn-lt"/>
                        </a:rPr>
                        <a:t>134.21906113624573</a:t>
                      </a:r>
                    </a:p>
                    <a:p>
                      <a:pPr algn="just"/>
                      <a:endParaRPr lang="en-US" sz="1400" dirty="0">
                        <a:latin typeface="+mn-lt"/>
                      </a:endParaRPr>
                    </a:p>
                  </a:txBody>
                  <a:tcPr anchor="ctr"/>
                </a:tc>
                <a:tc>
                  <a:txBody>
                    <a:bodyPr/>
                    <a:lstStyle/>
                    <a:p>
                      <a:pPr algn="just"/>
                      <a:r>
                        <a:rPr lang="en-US" sz="1400" dirty="0">
                          <a:latin typeface="+mn-lt"/>
                        </a:rPr>
                        <a:t>142.22567677497864</a:t>
                      </a:r>
                    </a:p>
                    <a:p>
                      <a:pPr algn="just"/>
                      <a:endParaRPr lang="en-US" sz="1400" dirty="0">
                        <a:latin typeface="+mn-lt"/>
                      </a:endParaRPr>
                    </a:p>
                  </a:txBody>
                  <a:tcPr anchor="ctr"/>
                </a:tc>
                <a:tc>
                  <a:txBody>
                    <a:bodyPr/>
                    <a:lstStyle/>
                    <a:p>
                      <a:pPr algn="just" fontAlgn="b"/>
                      <a:r>
                        <a:rPr lang="en-US" sz="1400" b="0" i="0" u="none" strike="noStrike" dirty="0">
                          <a:solidFill>
                            <a:srgbClr val="000000"/>
                          </a:solidFill>
                          <a:effectLst/>
                          <a:latin typeface="+mn-lt"/>
                        </a:rPr>
                        <a:t>0.780382</a:t>
                      </a:r>
                    </a:p>
                  </a:txBody>
                  <a:tcPr marL="9525" marR="9525" marT="9525" marB="0" anchor="ctr"/>
                </a:tc>
                <a:tc>
                  <a:txBody>
                    <a:bodyPr/>
                    <a:lstStyle/>
                    <a:p>
                      <a:pPr algn="just"/>
                      <a:r>
                        <a:rPr lang="en-US" sz="1400" dirty="0">
                          <a:latin typeface="+mn-lt"/>
                        </a:rPr>
                        <a:t>79.9573431</a:t>
                      </a:r>
                    </a:p>
                    <a:p>
                      <a:pPr algn="just"/>
                      <a:endParaRPr lang="en-US" sz="1400" dirty="0">
                        <a:latin typeface="+mn-lt"/>
                      </a:endParaRPr>
                    </a:p>
                  </a:txBody>
                  <a:tcPr anchor="ctr"/>
                </a:tc>
                <a:tc>
                  <a:txBody>
                    <a:bodyPr/>
                    <a:lstStyle/>
                    <a:p>
                      <a:pPr algn="just"/>
                      <a:r>
                        <a:rPr lang="en-US" sz="1400" dirty="0">
                          <a:latin typeface="+mn-lt"/>
                        </a:rPr>
                        <a:t>49.88350654</a:t>
                      </a:r>
                    </a:p>
                    <a:p>
                      <a:pPr algn="just"/>
                      <a:endParaRPr lang="en-US" sz="1400" dirty="0">
                        <a:latin typeface="+mn-lt"/>
                      </a:endParaRPr>
                    </a:p>
                  </a:txBody>
                  <a:tcPr anchor="ctr"/>
                </a:tc>
                <a:tc>
                  <a:txBody>
                    <a:bodyPr/>
                    <a:lstStyle/>
                    <a:p>
                      <a:pPr algn="just"/>
                      <a:r>
                        <a:rPr lang="en-US" sz="1400" dirty="0">
                          <a:latin typeface="+mn-lt"/>
                        </a:rPr>
                        <a:t>Low</a:t>
                      </a:r>
                    </a:p>
                  </a:txBody>
                  <a:tcPr anchor="ctr"/>
                </a:tc>
                <a:extLst>
                  <a:ext uri="{0D108BD9-81ED-4DB2-BD59-A6C34878D82A}">
                    <a16:rowId xmlns:a16="http://schemas.microsoft.com/office/drawing/2014/main" val="422195456"/>
                  </a:ext>
                </a:extLst>
              </a:tr>
              <a:tr h="370840">
                <a:tc>
                  <a:txBody>
                    <a:bodyPr/>
                    <a:lstStyle/>
                    <a:p>
                      <a:pPr algn="just"/>
                      <a:r>
                        <a:rPr lang="en-US" sz="1400" dirty="0">
                          <a:latin typeface="+mn-lt"/>
                        </a:rPr>
                        <a:t>MongoDB</a:t>
                      </a:r>
                    </a:p>
                  </a:txBody>
                  <a:tcPr anchor="ctr"/>
                </a:tc>
                <a:tc>
                  <a:txBody>
                    <a:bodyPr/>
                    <a:lstStyle/>
                    <a:p>
                      <a:pPr algn="just" fontAlgn="b"/>
                      <a:r>
                        <a:rPr lang="en-US" sz="1400" b="0" i="0" u="none" strike="noStrike" dirty="0">
                          <a:solidFill>
                            <a:srgbClr val="000000"/>
                          </a:solidFill>
                          <a:effectLst/>
                          <a:latin typeface="+mn-lt"/>
                        </a:rPr>
                        <a:t>0.001479</a:t>
                      </a:r>
                    </a:p>
                  </a:txBody>
                  <a:tcPr marL="9525" marR="9525" marT="9525" marB="0" anchor="ctr"/>
                </a:tc>
                <a:tc>
                  <a:txBody>
                    <a:bodyPr/>
                    <a:lstStyle/>
                    <a:p>
                      <a:pPr algn="just"/>
                      <a:r>
                        <a:rPr lang="en-US" sz="1400" dirty="0">
                          <a:latin typeface="+mn-lt"/>
                        </a:rPr>
                        <a:t>11.60965609550476</a:t>
                      </a:r>
                    </a:p>
                    <a:p>
                      <a:pPr algn="just"/>
                      <a:endParaRPr lang="en-US" sz="1400" dirty="0">
                        <a:latin typeface="+mn-lt"/>
                      </a:endParaRPr>
                    </a:p>
                  </a:txBody>
                  <a:tcPr anchor="ctr"/>
                </a:tc>
                <a:tc>
                  <a:txBody>
                    <a:bodyPr/>
                    <a:lstStyle/>
                    <a:p>
                      <a:pPr algn="just"/>
                      <a:r>
                        <a:rPr lang="en-US" sz="1400" dirty="0">
                          <a:latin typeface="+mn-lt"/>
                        </a:rPr>
                        <a:t>21.756386041641235</a:t>
                      </a:r>
                    </a:p>
                    <a:p>
                      <a:pPr algn="just"/>
                      <a:endParaRPr lang="en-US" sz="1400" dirty="0">
                        <a:latin typeface="+mn-lt"/>
                      </a:endParaRPr>
                    </a:p>
                  </a:txBody>
                  <a:tcPr anchor="ctr"/>
                </a:tc>
                <a:tc>
                  <a:txBody>
                    <a:bodyPr/>
                    <a:lstStyle/>
                    <a:p>
                      <a:pPr algn="just" fontAlgn="b"/>
                      <a:r>
                        <a:rPr lang="en-US" sz="1400" b="0" i="0" u="none" strike="noStrike" dirty="0">
                          <a:solidFill>
                            <a:srgbClr val="000000"/>
                          </a:solidFill>
                          <a:effectLst/>
                          <a:latin typeface="+mn-lt"/>
                        </a:rPr>
                        <a:t>6.087698</a:t>
                      </a:r>
                    </a:p>
                  </a:txBody>
                  <a:tcPr marL="9525" marR="9525" marT="9525" marB="0" anchor="ctr"/>
                </a:tc>
                <a:tc>
                  <a:txBody>
                    <a:bodyPr/>
                    <a:lstStyle/>
                    <a:p>
                      <a:pPr algn="just"/>
                      <a:r>
                        <a:rPr lang="en-US" sz="1400" dirty="0">
                          <a:latin typeface="+mn-lt"/>
                        </a:rPr>
                        <a:t>293.8425362</a:t>
                      </a:r>
                    </a:p>
                    <a:p>
                      <a:pPr algn="just"/>
                      <a:endParaRPr lang="en-US" sz="1400" dirty="0">
                        <a:latin typeface="+mn-lt"/>
                      </a:endParaRPr>
                    </a:p>
                  </a:txBody>
                  <a:tcPr anchor="ctr"/>
                </a:tc>
                <a:tc>
                  <a:txBody>
                    <a:bodyPr/>
                    <a:lstStyle/>
                    <a:p>
                      <a:pPr algn="just"/>
                      <a:r>
                        <a:rPr lang="en-US" sz="1400" dirty="0">
                          <a:latin typeface="+mn-lt"/>
                        </a:rPr>
                        <a:t>231.6255879</a:t>
                      </a:r>
                    </a:p>
                    <a:p>
                      <a:pPr algn="just"/>
                      <a:endParaRPr lang="en-US" sz="1400" dirty="0">
                        <a:latin typeface="+mn-lt"/>
                      </a:endParaRPr>
                    </a:p>
                  </a:txBody>
                  <a:tcPr anchor="ctr"/>
                </a:tc>
                <a:tc>
                  <a:txBody>
                    <a:bodyPr/>
                    <a:lstStyle/>
                    <a:p>
                      <a:pPr algn="just"/>
                      <a:r>
                        <a:rPr lang="en-US" sz="1400" dirty="0">
                          <a:latin typeface="+mn-lt"/>
                        </a:rPr>
                        <a:t>Low</a:t>
                      </a:r>
                    </a:p>
                  </a:txBody>
                  <a:tcPr anchor="ctr"/>
                </a:tc>
                <a:extLst>
                  <a:ext uri="{0D108BD9-81ED-4DB2-BD59-A6C34878D82A}">
                    <a16:rowId xmlns:a16="http://schemas.microsoft.com/office/drawing/2014/main" val="134908999"/>
                  </a:ext>
                </a:extLst>
              </a:tr>
              <a:tr h="370840">
                <a:tc>
                  <a:txBody>
                    <a:bodyPr/>
                    <a:lstStyle/>
                    <a:p>
                      <a:pPr algn="just"/>
                      <a:r>
                        <a:rPr lang="en-US" sz="1400" dirty="0">
                          <a:latin typeface="+mn-lt"/>
                        </a:rPr>
                        <a:t>Cassandra</a:t>
                      </a:r>
                    </a:p>
                  </a:txBody>
                  <a:tcPr anchor="ctr"/>
                </a:tc>
                <a:tc>
                  <a:txBody>
                    <a:bodyPr/>
                    <a:lstStyle/>
                    <a:p>
                      <a:pPr algn="just" fontAlgn="b"/>
                      <a:r>
                        <a:rPr lang="en-US" sz="1400" b="0" i="0" u="none" strike="noStrike" dirty="0">
                          <a:solidFill>
                            <a:srgbClr val="000000"/>
                          </a:solidFill>
                          <a:effectLst/>
                          <a:latin typeface="+mn-lt"/>
                        </a:rPr>
                        <a:t>0.6377148628234863</a:t>
                      </a:r>
                    </a:p>
                  </a:txBody>
                  <a:tcPr marL="9525" marR="9525" marT="9525" marB="0" anchor="ctr"/>
                </a:tc>
                <a:tc>
                  <a:txBody>
                    <a:bodyPr/>
                    <a:lstStyle/>
                    <a:p>
                      <a:pPr algn="just" fontAlgn="b"/>
                      <a:r>
                        <a:rPr lang="en-US" sz="1400" b="0" i="0" u="none" strike="noStrike" dirty="0">
                          <a:solidFill>
                            <a:srgbClr val="000000"/>
                          </a:solidFill>
                          <a:effectLst/>
                          <a:latin typeface="+mn-lt"/>
                        </a:rPr>
                        <a:t>404.3991868495941</a:t>
                      </a:r>
                    </a:p>
                  </a:txBody>
                  <a:tcPr marL="9525" marR="9525" marT="9525" marB="0" anchor="ctr"/>
                </a:tc>
                <a:tc>
                  <a:txBody>
                    <a:bodyPr/>
                    <a:lstStyle/>
                    <a:p>
                      <a:pPr algn="just" fontAlgn="b"/>
                      <a:r>
                        <a:rPr lang="en-US" sz="1400" b="0" i="0" u="none" strike="noStrike" dirty="0">
                          <a:solidFill>
                            <a:srgbClr val="000000"/>
                          </a:solidFill>
                          <a:effectLst/>
                          <a:latin typeface="+mn-lt"/>
                        </a:rPr>
                        <a:t>407.1113646030426</a:t>
                      </a:r>
                    </a:p>
                  </a:txBody>
                  <a:tcPr marL="9525" marR="9525" marT="9525" marB="0" anchor="ctr"/>
                </a:tc>
                <a:tc>
                  <a:txBody>
                    <a:bodyPr/>
                    <a:lstStyle/>
                    <a:p>
                      <a:pPr algn="just" fontAlgn="b"/>
                      <a:r>
                        <a:rPr lang="en-US" sz="1400" b="0" i="0" u="none" strike="noStrike" dirty="0">
                          <a:solidFill>
                            <a:srgbClr val="000000"/>
                          </a:solidFill>
                          <a:effectLst/>
                          <a:latin typeface="+mn-lt"/>
                        </a:rPr>
                        <a:t>7921.88</a:t>
                      </a:r>
                    </a:p>
                  </a:txBody>
                  <a:tcPr marL="9525" marR="9525" marT="9525" marB="0" anchor="ctr"/>
                </a:tc>
                <a:tc>
                  <a:txBody>
                    <a:bodyPr/>
                    <a:lstStyle/>
                    <a:p>
                      <a:pPr algn="just"/>
                      <a:r>
                        <a:rPr lang="en-US" sz="1400" dirty="0">
                          <a:latin typeface="+mn-lt"/>
                        </a:rPr>
                        <a:t>405.7728195</a:t>
                      </a:r>
                    </a:p>
                    <a:p>
                      <a:pPr algn="just"/>
                      <a:endParaRPr lang="en-US" sz="1400" dirty="0">
                        <a:latin typeface="+mn-lt"/>
                      </a:endParaRPr>
                    </a:p>
                  </a:txBody>
                  <a:tcPr anchor="ctr"/>
                </a:tc>
                <a:tc>
                  <a:txBody>
                    <a:bodyPr/>
                    <a:lstStyle/>
                    <a:p>
                      <a:pPr algn="just"/>
                      <a:r>
                        <a:rPr lang="en-US" sz="1400" dirty="0">
                          <a:latin typeface="+mn-lt"/>
                        </a:rPr>
                        <a:t>254.4858463</a:t>
                      </a:r>
                    </a:p>
                    <a:p>
                      <a:pPr algn="just"/>
                      <a:endParaRPr lang="en-US" sz="1400" dirty="0">
                        <a:latin typeface="+mn-lt"/>
                      </a:endParaRPr>
                    </a:p>
                  </a:txBody>
                  <a:tcPr anchor="ctr"/>
                </a:tc>
                <a:tc>
                  <a:txBody>
                    <a:bodyPr/>
                    <a:lstStyle/>
                    <a:p>
                      <a:pPr algn="just"/>
                      <a:r>
                        <a:rPr lang="en-US" sz="1400" dirty="0">
                          <a:latin typeface="+mn-lt"/>
                        </a:rPr>
                        <a:t>High</a:t>
                      </a:r>
                    </a:p>
                  </a:txBody>
                  <a:tcPr anchor="ctr"/>
                </a:tc>
                <a:extLst>
                  <a:ext uri="{0D108BD9-81ED-4DB2-BD59-A6C34878D82A}">
                    <a16:rowId xmlns:a16="http://schemas.microsoft.com/office/drawing/2014/main" val="1849003668"/>
                  </a:ext>
                </a:extLst>
              </a:tr>
              <a:tr h="370840">
                <a:tc>
                  <a:txBody>
                    <a:bodyPr/>
                    <a:lstStyle/>
                    <a:p>
                      <a:pPr algn="just"/>
                      <a:r>
                        <a:rPr lang="en-US" sz="1400" dirty="0">
                          <a:latin typeface="+mn-lt"/>
                        </a:rPr>
                        <a:t>Redis</a:t>
                      </a:r>
                    </a:p>
                  </a:txBody>
                  <a:tcPr anchor="ctr"/>
                </a:tc>
                <a:tc>
                  <a:txBody>
                    <a:bodyPr/>
                    <a:lstStyle/>
                    <a:p>
                      <a:pPr algn="just" fontAlgn="b"/>
                      <a:r>
                        <a:rPr lang="en-US" sz="1400" b="0" i="0" u="none" strike="noStrike" dirty="0">
                          <a:solidFill>
                            <a:srgbClr val="000000"/>
                          </a:solidFill>
                          <a:effectLst/>
                          <a:latin typeface="+mn-lt"/>
                        </a:rPr>
                        <a:t>0.000598</a:t>
                      </a:r>
                    </a:p>
                  </a:txBody>
                  <a:tcPr marL="9525" marR="9525" marT="9525" marB="0" anchor="ctr"/>
                </a:tc>
                <a:tc>
                  <a:txBody>
                    <a:bodyPr/>
                    <a:lstStyle/>
                    <a:p>
                      <a:pPr algn="just" fontAlgn="b"/>
                      <a:r>
                        <a:rPr lang="en-US" sz="1400" b="0" i="0" u="none" strike="noStrike" dirty="0">
                          <a:solidFill>
                            <a:srgbClr val="000000"/>
                          </a:solidFill>
                          <a:effectLst/>
                          <a:latin typeface="+mn-lt"/>
                        </a:rPr>
                        <a:t>153.00538063049316</a:t>
                      </a:r>
                    </a:p>
                  </a:txBody>
                  <a:tcPr marL="9525" marR="9525" marT="9525" marB="0" anchor="ctr"/>
                </a:tc>
                <a:tc>
                  <a:txBody>
                    <a:bodyPr/>
                    <a:lstStyle/>
                    <a:p>
                      <a:pPr algn="just"/>
                      <a:r>
                        <a:rPr lang="en-US" sz="1400" dirty="0">
                          <a:latin typeface="+mn-lt"/>
                        </a:rPr>
                        <a:t>140.5859775543213</a:t>
                      </a:r>
                    </a:p>
                    <a:p>
                      <a:pPr algn="just"/>
                      <a:endParaRPr lang="en-US" sz="1400" dirty="0">
                        <a:latin typeface="+mn-lt"/>
                      </a:endParaRPr>
                    </a:p>
                  </a:txBody>
                  <a:tcPr anchor="ctr"/>
                </a:tc>
                <a:tc>
                  <a:txBody>
                    <a:bodyPr/>
                    <a:lstStyle/>
                    <a:p>
                      <a:pPr algn="just" fontAlgn="b"/>
                      <a:r>
                        <a:rPr lang="en-US" sz="1400" b="0" i="0" u="none" strike="noStrike" dirty="0">
                          <a:solidFill>
                            <a:srgbClr val="000000"/>
                          </a:solidFill>
                          <a:effectLst/>
                          <a:latin typeface="+mn-lt"/>
                        </a:rPr>
                        <a:t>7745.732</a:t>
                      </a:r>
                    </a:p>
                  </a:txBody>
                  <a:tcPr marL="9525" marR="9525" marT="9525" marB="0" anchor="ctr"/>
                </a:tc>
                <a:tc>
                  <a:txBody>
                    <a:bodyPr/>
                    <a:lstStyle/>
                    <a:p>
                      <a:pPr algn="just"/>
                      <a:endParaRPr lang="en-US" sz="1400" dirty="0">
                        <a:latin typeface="+mn-lt"/>
                      </a:endParaRPr>
                    </a:p>
                    <a:p>
                      <a:pPr algn="just"/>
                      <a:r>
                        <a:rPr lang="en-US" sz="1400" dirty="0">
                          <a:latin typeface="+mn-lt"/>
                        </a:rPr>
                        <a:t>51.24177146</a:t>
                      </a:r>
                    </a:p>
                    <a:p>
                      <a:pPr algn="just"/>
                      <a:endParaRPr lang="en-US" sz="1400" dirty="0">
                        <a:latin typeface="+mn-lt"/>
                      </a:endParaRPr>
                    </a:p>
                  </a:txBody>
                  <a:tcPr anchor="ctr"/>
                </a:tc>
                <a:tc>
                  <a:txBody>
                    <a:bodyPr/>
                    <a:lstStyle/>
                    <a:p>
                      <a:pPr algn="just"/>
                      <a:r>
                        <a:rPr lang="en-US" sz="1400" dirty="0">
                          <a:latin typeface="+mn-lt"/>
                        </a:rPr>
                        <a:t>37.08331776</a:t>
                      </a:r>
                    </a:p>
                    <a:p>
                      <a:pPr algn="just"/>
                      <a:endParaRPr lang="en-US" sz="1400" dirty="0">
                        <a:latin typeface="+mn-lt"/>
                      </a:endParaRPr>
                    </a:p>
                  </a:txBody>
                  <a:tcPr anchor="ctr"/>
                </a:tc>
                <a:tc>
                  <a:txBody>
                    <a:bodyPr/>
                    <a:lstStyle/>
                    <a:p>
                      <a:pPr algn="just"/>
                      <a:r>
                        <a:rPr lang="en-US" sz="1400" dirty="0">
                          <a:latin typeface="+mn-lt"/>
                        </a:rPr>
                        <a:t>Low</a:t>
                      </a:r>
                    </a:p>
                  </a:txBody>
                  <a:tcPr anchor="ctr"/>
                </a:tc>
                <a:extLst>
                  <a:ext uri="{0D108BD9-81ED-4DB2-BD59-A6C34878D82A}">
                    <a16:rowId xmlns:a16="http://schemas.microsoft.com/office/drawing/2014/main" val="1391221375"/>
                  </a:ext>
                </a:extLst>
              </a:tr>
              <a:tr h="370840">
                <a:tc>
                  <a:txBody>
                    <a:bodyPr/>
                    <a:lstStyle/>
                    <a:p>
                      <a:pPr algn="just"/>
                      <a:r>
                        <a:rPr lang="en-US" sz="1400" dirty="0">
                          <a:latin typeface="+mn-lt"/>
                        </a:rPr>
                        <a:t>Neo4j</a:t>
                      </a:r>
                    </a:p>
                  </a:txBody>
                  <a:tcPr anchor="ctr"/>
                </a:tc>
                <a:tc>
                  <a:txBody>
                    <a:bodyPr/>
                    <a:lstStyle/>
                    <a:p>
                      <a:pPr algn="just" fontAlgn="b"/>
                      <a:r>
                        <a:rPr lang="en-US" sz="1400" b="0" i="0" u="none" strike="noStrike" dirty="0">
                          <a:solidFill>
                            <a:srgbClr val="000000"/>
                          </a:solidFill>
                          <a:effectLst/>
                          <a:latin typeface="+mn-lt"/>
                        </a:rPr>
                        <a:t>0.1566786766052246</a:t>
                      </a:r>
                    </a:p>
                  </a:txBody>
                  <a:tcPr marL="9525" marR="9525" marT="9525" marB="0" anchor="ctr"/>
                </a:tc>
                <a:tc>
                  <a:txBody>
                    <a:bodyPr/>
                    <a:lstStyle/>
                    <a:p>
                      <a:pPr algn="just" fontAlgn="b"/>
                      <a:r>
                        <a:rPr lang="en-US" sz="1400" b="0" i="0" u="none" strike="noStrike" dirty="0">
                          <a:solidFill>
                            <a:srgbClr val="000000"/>
                          </a:solidFill>
                          <a:effectLst/>
                          <a:latin typeface="+mn-lt"/>
                        </a:rPr>
                        <a:t>3695.816222667694</a:t>
                      </a:r>
                    </a:p>
                  </a:txBody>
                  <a:tcPr marL="9525" marR="9525" marT="9525" marB="0" anchor="ctr"/>
                </a:tc>
                <a:tc>
                  <a:txBody>
                    <a:bodyPr/>
                    <a:lstStyle/>
                    <a:p>
                      <a:pPr algn="just" fontAlgn="b"/>
                      <a:r>
                        <a:rPr lang="en-US" sz="1400" b="0" i="0" u="none" strike="noStrike" dirty="0">
                          <a:solidFill>
                            <a:srgbClr val="000000"/>
                          </a:solidFill>
                          <a:effectLst/>
                          <a:latin typeface="+mn-lt"/>
                        </a:rPr>
                        <a:t>4728.145860671997</a:t>
                      </a:r>
                    </a:p>
                  </a:txBody>
                  <a:tcPr marL="9525" marR="9525" marT="9525" marB="0" anchor="ctr"/>
                </a:tc>
                <a:tc>
                  <a:txBody>
                    <a:bodyPr/>
                    <a:lstStyle/>
                    <a:p>
                      <a:pPr algn="just" fontAlgn="b"/>
                      <a:r>
                        <a:rPr lang="en-US" sz="1400" b="0" i="0" u="none" strike="noStrike" dirty="0">
                          <a:solidFill>
                            <a:srgbClr val="000000"/>
                          </a:solidFill>
                          <a:effectLst/>
                          <a:latin typeface="+mn-lt"/>
                        </a:rPr>
                        <a:t>65.02913</a:t>
                      </a:r>
                    </a:p>
                  </a:txBody>
                  <a:tcPr marL="9525" marR="9525" marT="9525" marB="0" anchor="ctr"/>
                </a:tc>
                <a:tc>
                  <a:txBody>
                    <a:bodyPr/>
                    <a:lstStyle/>
                    <a:p>
                      <a:pPr algn="just"/>
                      <a:r>
                        <a:rPr lang="en-US" sz="1400" dirty="0">
                          <a:latin typeface="+mn-lt"/>
                        </a:rPr>
                        <a:t>3732.317911</a:t>
                      </a:r>
                    </a:p>
                    <a:p>
                      <a:pPr algn="just"/>
                      <a:endParaRPr lang="en-US" sz="1400" dirty="0">
                        <a:latin typeface="+mn-lt"/>
                      </a:endParaRPr>
                    </a:p>
                  </a:txBody>
                  <a:tcPr anchor="ctr"/>
                </a:tc>
                <a:tc>
                  <a:txBody>
                    <a:bodyPr/>
                    <a:lstStyle/>
                    <a:p>
                      <a:pPr algn="just"/>
                      <a:r>
                        <a:rPr lang="en-US" sz="1400" dirty="0">
                          <a:latin typeface="+mn-lt"/>
                        </a:rPr>
                        <a:t>3663.466218</a:t>
                      </a:r>
                    </a:p>
                    <a:p>
                      <a:pPr algn="just"/>
                      <a:endParaRPr lang="en-US" sz="1400" dirty="0">
                        <a:latin typeface="+mn-lt"/>
                      </a:endParaRPr>
                    </a:p>
                  </a:txBody>
                  <a:tcPr anchor="ctr"/>
                </a:tc>
                <a:tc>
                  <a:txBody>
                    <a:bodyPr/>
                    <a:lstStyle/>
                    <a:p>
                      <a:pPr algn="just"/>
                      <a:r>
                        <a:rPr lang="en-US" sz="1400" dirty="0">
                          <a:latin typeface="+mn-lt"/>
                        </a:rPr>
                        <a:t>Extremely High</a:t>
                      </a:r>
                    </a:p>
                  </a:txBody>
                  <a:tcPr anchor="ctr"/>
                </a:tc>
                <a:extLst>
                  <a:ext uri="{0D108BD9-81ED-4DB2-BD59-A6C34878D82A}">
                    <a16:rowId xmlns:a16="http://schemas.microsoft.com/office/drawing/2014/main" val="2084764246"/>
                  </a:ext>
                </a:extLst>
              </a:tr>
            </a:tbl>
          </a:graphicData>
        </a:graphic>
      </p:graphicFrame>
      <p:sp>
        <p:nvSpPr>
          <p:cNvPr id="5" name="TextBox 4" descr="Recommender System (Eckhardt et al., 2009)">
            <a:extLst>
              <a:ext uri="{FF2B5EF4-FFF2-40B4-BE49-F238E27FC236}">
                <a16:creationId xmlns:a16="http://schemas.microsoft.com/office/drawing/2014/main" id="{057A4FDA-FF17-52D5-6611-F47FAE5AFC75}"/>
              </a:ext>
            </a:extLst>
          </p:cNvPr>
          <p:cNvSpPr txBox="1"/>
          <p:nvPr/>
        </p:nvSpPr>
        <p:spPr>
          <a:xfrm>
            <a:off x="2798702" y="5989320"/>
            <a:ext cx="5733288" cy="369332"/>
          </a:xfrm>
          <a:prstGeom prst="rect">
            <a:avLst/>
          </a:prstGeom>
          <a:noFill/>
        </p:spPr>
        <p:txBody>
          <a:bodyPr wrap="square" rtlCol="0">
            <a:spAutoFit/>
          </a:bodyPr>
          <a:lstStyle/>
          <a:p>
            <a:r>
              <a:rPr lang="en-US" dirty="0">
                <a:latin typeface="Aptos Display" panose="020B0004020202020204" pitchFamily="34" charset="0"/>
              </a:rPr>
              <a:t>Figure 7: Retail Rocket Parameters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B72C-3F7C-EE28-D219-B08AB59940D6}"/>
              </a:ext>
            </a:extLst>
          </p:cNvPr>
          <p:cNvSpPr>
            <a:spLocks noGrp="1"/>
          </p:cNvSpPr>
          <p:nvPr>
            <p:ph type="title"/>
          </p:nvPr>
        </p:nvSpPr>
        <p:spPr>
          <a:xfrm>
            <a:off x="532209" y="182498"/>
            <a:ext cx="8079581" cy="1658198"/>
          </a:xfrm>
        </p:spPr>
        <p:txBody>
          <a:bodyPr/>
          <a:lstStyle/>
          <a:p>
            <a:r>
              <a:rPr lang="en-US" sz="4300"/>
              <a:t>Summary</a:t>
            </a:r>
            <a:endParaRPr lang="en-US" dirty="0"/>
          </a:p>
        </p:txBody>
      </p:sp>
      <p:sp>
        <p:nvSpPr>
          <p:cNvPr id="3" name="TextBox 2">
            <a:extLst>
              <a:ext uri="{FF2B5EF4-FFF2-40B4-BE49-F238E27FC236}">
                <a16:creationId xmlns:a16="http://schemas.microsoft.com/office/drawing/2014/main" id="{6B543D7C-7E15-7360-E6A6-8A5094F727FA}"/>
              </a:ext>
            </a:extLst>
          </p:cNvPr>
          <p:cNvSpPr txBox="1"/>
          <p:nvPr/>
        </p:nvSpPr>
        <p:spPr>
          <a:xfrm>
            <a:off x="800100" y="1409104"/>
            <a:ext cx="7338060" cy="2831544"/>
          </a:xfrm>
          <a:prstGeom prst="rect">
            <a:avLst/>
          </a:prstGeom>
          <a:noFill/>
        </p:spPr>
        <p:txBody>
          <a:bodyPr wrap="square" rtlCol="0">
            <a:spAutoFit/>
          </a:bodyPr>
          <a:lstStyle/>
          <a:p>
            <a:pPr marL="342900" indent="-342900">
              <a:buFont typeface="+mj-lt"/>
              <a:buAutoNum type="arabicPeriod"/>
            </a:pPr>
            <a:r>
              <a:rPr lang="en-US" sz="2000" dirty="0"/>
              <a:t>Introduction and Background</a:t>
            </a:r>
          </a:p>
          <a:p>
            <a:pPr marL="342900" indent="-342900">
              <a:buFont typeface="+mj-lt"/>
              <a:buAutoNum type="arabicPeriod"/>
            </a:pPr>
            <a:r>
              <a:rPr lang="en-US" sz="2000" dirty="0"/>
              <a:t>Problem Statement and Research Objective</a:t>
            </a:r>
          </a:p>
          <a:p>
            <a:pPr marL="342900" indent="-342900">
              <a:buFont typeface="+mj-lt"/>
              <a:buAutoNum type="arabicPeriod"/>
            </a:pPr>
            <a:r>
              <a:rPr lang="en-US" sz="2000" dirty="0"/>
              <a:t>Literature Review</a:t>
            </a:r>
          </a:p>
          <a:p>
            <a:pPr marL="342900" indent="-342900">
              <a:buFont typeface="+mj-lt"/>
              <a:buAutoNum type="arabicPeriod"/>
            </a:pPr>
            <a:r>
              <a:rPr lang="en-US" sz="2000" dirty="0"/>
              <a:t>Research Methodology</a:t>
            </a:r>
          </a:p>
          <a:p>
            <a:pPr marL="342900" indent="-342900">
              <a:buFont typeface="+mj-lt"/>
              <a:buAutoNum type="arabicPeriod"/>
            </a:pPr>
            <a:r>
              <a:rPr lang="en-US" sz="2000" dirty="0"/>
              <a:t>Results and Analysis</a:t>
            </a:r>
          </a:p>
          <a:p>
            <a:pPr marL="342900" indent="-342900">
              <a:buFont typeface="+mj-lt"/>
              <a:buAutoNum type="arabicPeriod"/>
            </a:pPr>
            <a:r>
              <a:rPr lang="en-US" sz="2000" dirty="0"/>
              <a:t>Discussion and Insights</a:t>
            </a:r>
          </a:p>
          <a:p>
            <a:pPr marL="342900" indent="-342900">
              <a:buFont typeface="+mj-lt"/>
              <a:buAutoNum type="arabicPeriod"/>
            </a:pPr>
            <a:r>
              <a:rPr lang="en-US" sz="2000" dirty="0"/>
              <a:t>Conclusion, Limitations and Future Work</a:t>
            </a:r>
          </a:p>
          <a:p>
            <a:pPr marL="342900" indent="-342900">
              <a:buFont typeface="+mj-lt"/>
              <a:buAutoNum type="arabicPeriod"/>
            </a:pPr>
            <a:r>
              <a:rPr lang="en-US" sz="2000" dirty="0"/>
              <a:t>Q&amp;A</a:t>
            </a:r>
          </a:p>
          <a:p>
            <a:endParaRPr lang="en-US" dirty="0"/>
          </a:p>
        </p:txBody>
      </p:sp>
    </p:spTree>
    <p:extLst>
      <p:ext uri="{BB962C8B-B14F-4D97-AF65-F5344CB8AC3E}">
        <p14:creationId xmlns:p14="http://schemas.microsoft.com/office/powerpoint/2010/main" val="1154586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324" y="-339532"/>
            <a:ext cx="8079581" cy="1658198"/>
          </a:xfrm>
        </p:spPr>
        <p:txBody>
          <a:bodyPr/>
          <a:lstStyle/>
          <a:p>
            <a:r>
              <a:rPr lang="en-US" dirty="0"/>
              <a:t>Retail Rocket Dataset</a:t>
            </a:r>
            <a:endParaRPr dirty="0"/>
          </a:p>
        </p:txBody>
      </p:sp>
      <p:sp>
        <p:nvSpPr>
          <p:cNvPr id="7" name="TextBox 6" descr="Recommender System (Eckhardt et al., 2009)">
            <a:extLst>
              <a:ext uri="{FF2B5EF4-FFF2-40B4-BE49-F238E27FC236}">
                <a16:creationId xmlns:a16="http://schemas.microsoft.com/office/drawing/2014/main" id="{264C9C94-1CC4-ECAE-CD30-EE36D7A0FB3E}"/>
              </a:ext>
            </a:extLst>
          </p:cNvPr>
          <p:cNvSpPr txBox="1"/>
          <p:nvPr/>
        </p:nvSpPr>
        <p:spPr>
          <a:xfrm>
            <a:off x="2543520" y="6173986"/>
            <a:ext cx="5733288" cy="369332"/>
          </a:xfrm>
          <a:prstGeom prst="rect">
            <a:avLst/>
          </a:prstGeom>
          <a:noFill/>
        </p:spPr>
        <p:txBody>
          <a:bodyPr wrap="square" rtlCol="0">
            <a:spAutoFit/>
          </a:bodyPr>
          <a:lstStyle/>
          <a:p>
            <a:r>
              <a:rPr lang="en-US" dirty="0">
                <a:latin typeface="Aptos Display" panose="020B0004020202020204" pitchFamily="34" charset="0"/>
              </a:rPr>
              <a:t>Figure 8: Retail Rocket Visualization</a:t>
            </a:r>
          </a:p>
        </p:txBody>
      </p:sp>
      <p:pic>
        <p:nvPicPr>
          <p:cNvPr id="5" name="Picture 4">
            <a:extLst>
              <a:ext uri="{FF2B5EF4-FFF2-40B4-BE49-F238E27FC236}">
                <a16:creationId xmlns:a16="http://schemas.microsoft.com/office/drawing/2014/main" id="{68E5805E-B3C7-7C62-BB98-F8E03AB5D89E}"/>
              </a:ext>
            </a:extLst>
          </p:cNvPr>
          <p:cNvPicPr>
            <a:picLocks noChangeAspect="1"/>
          </p:cNvPicPr>
          <p:nvPr/>
        </p:nvPicPr>
        <p:blipFill>
          <a:blip r:embed="rId2"/>
          <a:stretch>
            <a:fillRect/>
          </a:stretch>
        </p:blipFill>
        <p:spPr>
          <a:xfrm>
            <a:off x="329609" y="963097"/>
            <a:ext cx="8181655" cy="5291548"/>
          </a:xfrm>
          <a:prstGeom prst="rect">
            <a:avLst/>
          </a:prstGeom>
        </p:spPr>
      </p:pic>
    </p:spTree>
    <p:extLst>
      <p:ext uri="{BB962C8B-B14F-4D97-AF65-F5344CB8AC3E}">
        <p14:creationId xmlns:p14="http://schemas.microsoft.com/office/powerpoint/2010/main" val="1725510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209" y="211864"/>
            <a:ext cx="8079581" cy="1658198"/>
          </a:xfrm>
        </p:spPr>
        <p:txBody>
          <a:bodyPr/>
          <a:lstStyle/>
          <a:p>
            <a:r>
              <a:rPr lang="en-US" dirty="0"/>
              <a:t>Diginetica Database </a:t>
            </a:r>
            <a:r>
              <a:rPr lang="en-US" sz="2000" dirty="0"/>
              <a:t>(1000000 records) </a:t>
            </a:r>
            <a:endParaRPr sz="2000" dirty="0"/>
          </a:p>
        </p:txBody>
      </p:sp>
      <p:graphicFrame>
        <p:nvGraphicFramePr>
          <p:cNvPr id="4" name="Table 3">
            <a:extLst>
              <a:ext uri="{FF2B5EF4-FFF2-40B4-BE49-F238E27FC236}">
                <a16:creationId xmlns:a16="http://schemas.microsoft.com/office/drawing/2014/main" id="{8945FC37-CB8A-17EB-05EE-4228627F946A}"/>
              </a:ext>
            </a:extLst>
          </p:cNvPr>
          <p:cNvGraphicFramePr>
            <a:graphicFrameLocks noGrp="1"/>
          </p:cNvGraphicFramePr>
          <p:nvPr>
            <p:extLst>
              <p:ext uri="{D42A27DB-BD31-4B8C-83A1-F6EECF244321}">
                <p14:modId xmlns:p14="http://schemas.microsoft.com/office/powerpoint/2010/main" val="2408597916"/>
              </p:ext>
            </p:extLst>
          </p:nvPr>
        </p:nvGraphicFramePr>
        <p:xfrm>
          <a:off x="0" y="1868336"/>
          <a:ext cx="9144000" cy="3532763"/>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149122038"/>
                    </a:ext>
                  </a:extLst>
                </a:gridCol>
                <a:gridCol w="1132114">
                  <a:extLst>
                    <a:ext uri="{9D8B030D-6E8A-4147-A177-3AD203B41FA5}">
                      <a16:colId xmlns:a16="http://schemas.microsoft.com/office/drawing/2014/main" val="1572516321"/>
                    </a:ext>
                  </a:extLst>
                </a:gridCol>
                <a:gridCol w="1153886">
                  <a:extLst>
                    <a:ext uri="{9D8B030D-6E8A-4147-A177-3AD203B41FA5}">
                      <a16:colId xmlns:a16="http://schemas.microsoft.com/office/drawing/2014/main" val="3900213090"/>
                    </a:ext>
                  </a:extLst>
                </a:gridCol>
                <a:gridCol w="1208314">
                  <a:extLst>
                    <a:ext uri="{9D8B030D-6E8A-4147-A177-3AD203B41FA5}">
                      <a16:colId xmlns:a16="http://schemas.microsoft.com/office/drawing/2014/main" val="1944814547"/>
                    </a:ext>
                  </a:extLst>
                </a:gridCol>
                <a:gridCol w="1077686">
                  <a:extLst>
                    <a:ext uri="{9D8B030D-6E8A-4147-A177-3AD203B41FA5}">
                      <a16:colId xmlns:a16="http://schemas.microsoft.com/office/drawing/2014/main" val="614649607"/>
                    </a:ext>
                  </a:extLst>
                </a:gridCol>
                <a:gridCol w="1153633">
                  <a:extLst>
                    <a:ext uri="{9D8B030D-6E8A-4147-A177-3AD203B41FA5}">
                      <a16:colId xmlns:a16="http://schemas.microsoft.com/office/drawing/2014/main" val="692408774"/>
                    </a:ext>
                  </a:extLst>
                </a:gridCol>
                <a:gridCol w="1084520">
                  <a:extLst>
                    <a:ext uri="{9D8B030D-6E8A-4147-A177-3AD203B41FA5}">
                      <a16:colId xmlns:a16="http://schemas.microsoft.com/office/drawing/2014/main" val="732574781"/>
                    </a:ext>
                  </a:extLst>
                </a:gridCol>
                <a:gridCol w="1190847">
                  <a:extLst>
                    <a:ext uri="{9D8B030D-6E8A-4147-A177-3AD203B41FA5}">
                      <a16:colId xmlns:a16="http://schemas.microsoft.com/office/drawing/2014/main" val="885219627"/>
                    </a:ext>
                  </a:extLst>
                </a:gridCol>
              </a:tblGrid>
              <a:tr h="628606">
                <a:tc>
                  <a:txBody>
                    <a:bodyPr/>
                    <a:lstStyle/>
                    <a:p>
                      <a:pPr algn="ctr"/>
                      <a:r>
                        <a:rPr lang="en-US" sz="1400" dirty="0">
                          <a:latin typeface="+mn-lt"/>
                        </a:rPr>
                        <a:t>Database</a:t>
                      </a:r>
                    </a:p>
                  </a:txBody>
                  <a:tcPr/>
                </a:tc>
                <a:tc>
                  <a:txBody>
                    <a:bodyPr/>
                    <a:lstStyle/>
                    <a:p>
                      <a:pPr algn="ctr"/>
                      <a:r>
                        <a:rPr lang="en-US" sz="1400" dirty="0">
                          <a:latin typeface="+mn-lt"/>
                        </a:rPr>
                        <a:t>Creation</a:t>
                      </a:r>
                    </a:p>
                  </a:txBody>
                  <a:tcPr/>
                </a:tc>
                <a:tc>
                  <a:txBody>
                    <a:bodyPr/>
                    <a:lstStyle/>
                    <a:p>
                      <a:pPr algn="ctr"/>
                      <a:r>
                        <a:rPr lang="en-US" sz="1400" dirty="0">
                          <a:latin typeface="+mn-lt"/>
                        </a:rPr>
                        <a:t>Bulk Insertion</a:t>
                      </a:r>
                    </a:p>
                  </a:txBody>
                  <a:tcPr/>
                </a:tc>
                <a:tc>
                  <a:txBody>
                    <a:bodyPr/>
                    <a:lstStyle/>
                    <a:p>
                      <a:pPr algn="ctr"/>
                      <a:r>
                        <a:rPr lang="en-US" sz="1400" dirty="0">
                          <a:latin typeface="+mn-lt"/>
                        </a:rPr>
                        <a:t>Batch Insertion</a:t>
                      </a:r>
                    </a:p>
                  </a:txBody>
                  <a:tcPr/>
                </a:tc>
                <a:tc>
                  <a:txBody>
                    <a:bodyPr/>
                    <a:lstStyle/>
                    <a:p>
                      <a:pPr algn="ctr"/>
                      <a:r>
                        <a:rPr lang="en-US" sz="1400" dirty="0">
                          <a:latin typeface="+mn-lt"/>
                        </a:rPr>
                        <a:t>Reading</a:t>
                      </a:r>
                    </a:p>
                  </a:txBody>
                  <a:tcPr/>
                </a:tc>
                <a:tc>
                  <a:txBody>
                    <a:bodyPr/>
                    <a:lstStyle/>
                    <a:p>
                      <a:pPr algn="ctr"/>
                      <a:r>
                        <a:rPr lang="en-US" sz="1400" dirty="0">
                          <a:latin typeface="+mn-lt"/>
                        </a:rPr>
                        <a:t>Updating</a:t>
                      </a:r>
                    </a:p>
                  </a:txBody>
                  <a:tcPr/>
                </a:tc>
                <a:tc>
                  <a:txBody>
                    <a:bodyPr/>
                    <a:lstStyle/>
                    <a:p>
                      <a:pPr algn="ctr"/>
                      <a:r>
                        <a:rPr lang="en-US" sz="1400" dirty="0">
                          <a:latin typeface="+mn-lt"/>
                        </a:rPr>
                        <a:t>Deleting</a:t>
                      </a:r>
                    </a:p>
                  </a:txBody>
                  <a:tcPr/>
                </a:tc>
                <a:tc>
                  <a:txBody>
                    <a:bodyPr/>
                    <a:lstStyle/>
                    <a:p>
                      <a:pPr algn="ctr"/>
                      <a:r>
                        <a:rPr lang="en-US" sz="1400" dirty="0">
                          <a:latin typeface="+mn-lt"/>
                        </a:rPr>
                        <a:t>Memory Usage</a:t>
                      </a:r>
                    </a:p>
                  </a:txBody>
                  <a:tcPr/>
                </a:tc>
                <a:extLst>
                  <a:ext uri="{0D108BD9-81ED-4DB2-BD59-A6C34878D82A}">
                    <a16:rowId xmlns:a16="http://schemas.microsoft.com/office/drawing/2014/main" val="230156026"/>
                  </a:ext>
                </a:extLst>
              </a:tr>
              <a:tr h="529231">
                <a:tc>
                  <a:txBody>
                    <a:bodyPr/>
                    <a:lstStyle/>
                    <a:p>
                      <a:pPr algn="ctr"/>
                      <a:r>
                        <a:rPr lang="en-US" sz="1400" dirty="0">
                          <a:latin typeface="+mn-lt"/>
                        </a:rPr>
                        <a:t>PostgreSQL</a:t>
                      </a:r>
                    </a:p>
                  </a:txBody>
                  <a:tcPr/>
                </a:tc>
                <a:tc>
                  <a:txBody>
                    <a:bodyPr/>
                    <a:lstStyle/>
                    <a:p>
                      <a:pPr algn="ctr" fontAlgn="b"/>
                      <a:r>
                        <a:rPr lang="en-US" sz="1400" b="0" i="0" u="none" strike="noStrike" dirty="0">
                          <a:solidFill>
                            <a:srgbClr val="000000"/>
                          </a:solidFill>
                          <a:effectLst/>
                          <a:latin typeface="+mn-lt"/>
                        </a:rPr>
                        <a:t>0.00390577316284179</a:t>
                      </a:r>
                    </a:p>
                  </a:txBody>
                  <a:tcPr marL="9525" marR="9525" marT="9525" marB="0"/>
                </a:tc>
                <a:tc>
                  <a:txBody>
                    <a:bodyPr/>
                    <a:lstStyle/>
                    <a:p>
                      <a:pPr algn="ctr" fontAlgn="b"/>
                      <a:r>
                        <a:rPr lang="en-US" sz="1400" b="0" i="0" u="none" strike="noStrike" dirty="0">
                          <a:solidFill>
                            <a:srgbClr val="000000"/>
                          </a:solidFill>
                          <a:effectLst/>
                          <a:latin typeface="+mn-lt"/>
                        </a:rPr>
                        <a:t>96.43332052230835</a:t>
                      </a:r>
                    </a:p>
                  </a:txBody>
                  <a:tcPr marL="9525" marR="9525" marT="9525" marB="0"/>
                </a:tc>
                <a:tc>
                  <a:txBody>
                    <a:bodyPr/>
                    <a:lstStyle/>
                    <a:p>
                      <a:pPr algn="ctr" fontAlgn="b"/>
                      <a:r>
                        <a:rPr lang="en-US" sz="1400" b="0" i="0" u="none" strike="noStrike" dirty="0">
                          <a:solidFill>
                            <a:srgbClr val="000000"/>
                          </a:solidFill>
                          <a:effectLst/>
                          <a:latin typeface="+mn-lt"/>
                        </a:rPr>
                        <a:t>79.75668096542358</a:t>
                      </a:r>
                    </a:p>
                  </a:txBody>
                  <a:tcPr marL="9525" marR="9525" marT="9525" marB="0"/>
                </a:tc>
                <a:tc>
                  <a:txBody>
                    <a:bodyPr/>
                    <a:lstStyle/>
                    <a:p>
                      <a:pPr algn="ctr" fontAlgn="b"/>
                      <a:r>
                        <a:rPr lang="en-US" sz="1400" b="0" i="0" u="none" strike="noStrike" dirty="0">
                          <a:solidFill>
                            <a:srgbClr val="000000"/>
                          </a:solidFill>
                          <a:effectLst/>
                          <a:latin typeface="+mn-lt"/>
                        </a:rPr>
                        <a:t>0.5059597492218018</a:t>
                      </a:r>
                    </a:p>
                  </a:txBody>
                  <a:tcPr marL="9525" marR="9525" marT="9525" marB="0"/>
                </a:tc>
                <a:tc>
                  <a:txBody>
                    <a:bodyPr/>
                    <a:lstStyle/>
                    <a:p>
                      <a:pPr algn="ctr" fontAlgn="b"/>
                      <a:r>
                        <a:rPr lang="en-US" sz="1400" b="0" i="0" u="none" strike="noStrike" dirty="0">
                          <a:solidFill>
                            <a:srgbClr val="000000"/>
                          </a:solidFill>
                          <a:effectLst/>
                          <a:latin typeface="+mn-lt"/>
                        </a:rPr>
                        <a:t>4.061434745788574</a:t>
                      </a:r>
                    </a:p>
                  </a:txBody>
                  <a:tcPr marL="9525" marR="9525" marT="9525" marB="0"/>
                </a:tc>
                <a:tc>
                  <a:txBody>
                    <a:bodyPr/>
                    <a:lstStyle/>
                    <a:p>
                      <a:pPr algn="ctr" fontAlgn="b"/>
                      <a:r>
                        <a:rPr lang="en-US" sz="1400" b="0" i="0" u="none" strike="noStrike" dirty="0">
                          <a:solidFill>
                            <a:srgbClr val="000000"/>
                          </a:solidFill>
                          <a:effectLst/>
                          <a:latin typeface="+mn-lt"/>
                        </a:rPr>
                        <a:t>2.1787874698638916</a:t>
                      </a:r>
                    </a:p>
                  </a:txBody>
                  <a:tcPr marL="9525" marR="9525" marT="9525" marB="0"/>
                </a:tc>
                <a:tc>
                  <a:txBody>
                    <a:bodyPr/>
                    <a:lstStyle/>
                    <a:p>
                      <a:pPr algn="ctr"/>
                      <a:r>
                        <a:rPr lang="en-US" sz="1400" dirty="0">
                          <a:latin typeface="+mn-lt"/>
                        </a:rPr>
                        <a:t>Low</a:t>
                      </a:r>
                    </a:p>
                  </a:txBody>
                  <a:tcPr/>
                </a:tc>
                <a:extLst>
                  <a:ext uri="{0D108BD9-81ED-4DB2-BD59-A6C34878D82A}">
                    <a16:rowId xmlns:a16="http://schemas.microsoft.com/office/drawing/2014/main" val="422195456"/>
                  </a:ext>
                </a:extLst>
              </a:tr>
              <a:tr h="529231">
                <a:tc>
                  <a:txBody>
                    <a:bodyPr/>
                    <a:lstStyle/>
                    <a:p>
                      <a:pPr algn="ctr"/>
                      <a:r>
                        <a:rPr lang="en-US" sz="1400" dirty="0">
                          <a:latin typeface="+mn-lt"/>
                        </a:rPr>
                        <a:t>MongoDB</a:t>
                      </a:r>
                    </a:p>
                  </a:txBody>
                  <a:tcPr/>
                </a:tc>
                <a:tc>
                  <a:txBody>
                    <a:bodyPr/>
                    <a:lstStyle/>
                    <a:p>
                      <a:pPr algn="ctr" fontAlgn="b"/>
                      <a:r>
                        <a:rPr lang="en-US" sz="1400" b="0" i="0" u="none" strike="noStrike" dirty="0">
                          <a:solidFill>
                            <a:srgbClr val="000000"/>
                          </a:solidFill>
                          <a:effectLst/>
                          <a:latin typeface="+mn-lt"/>
                        </a:rPr>
                        <a:t>0.00238466262817382</a:t>
                      </a:r>
                    </a:p>
                  </a:txBody>
                  <a:tcPr marL="9525" marR="9525" marT="9525" marB="0"/>
                </a:tc>
                <a:tc>
                  <a:txBody>
                    <a:bodyPr/>
                    <a:lstStyle/>
                    <a:p>
                      <a:pPr algn="ctr" fontAlgn="b"/>
                      <a:r>
                        <a:rPr lang="en-US" sz="1400" b="0" i="0" u="none" strike="noStrike" dirty="0">
                          <a:solidFill>
                            <a:srgbClr val="000000"/>
                          </a:solidFill>
                          <a:effectLst/>
                          <a:latin typeface="+mn-lt"/>
                        </a:rPr>
                        <a:t>8.519765</a:t>
                      </a:r>
                    </a:p>
                  </a:txBody>
                  <a:tcPr marL="9525" marR="9525" marT="9525" marB="0"/>
                </a:tc>
                <a:tc>
                  <a:txBody>
                    <a:bodyPr/>
                    <a:lstStyle/>
                    <a:p>
                      <a:pPr algn="ctr" fontAlgn="b"/>
                      <a:r>
                        <a:rPr lang="en-US" sz="1400" b="0" i="0" u="none" strike="noStrike" dirty="0">
                          <a:solidFill>
                            <a:srgbClr val="000000"/>
                          </a:solidFill>
                          <a:effectLst/>
                          <a:latin typeface="+mn-lt"/>
                        </a:rPr>
                        <a:t>7.503891468048096</a:t>
                      </a:r>
                    </a:p>
                  </a:txBody>
                  <a:tcPr marL="9525" marR="9525" marT="9525" marB="0"/>
                </a:tc>
                <a:tc>
                  <a:txBody>
                    <a:bodyPr/>
                    <a:lstStyle/>
                    <a:p>
                      <a:pPr algn="ctr" fontAlgn="b"/>
                      <a:r>
                        <a:rPr lang="en-US" sz="1400" b="0" i="0" u="none" strike="noStrike" dirty="0">
                          <a:solidFill>
                            <a:srgbClr val="000000"/>
                          </a:solidFill>
                          <a:effectLst/>
                          <a:latin typeface="+mn-lt"/>
                        </a:rPr>
                        <a:t>4.176774024963379</a:t>
                      </a:r>
                    </a:p>
                  </a:txBody>
                  <a:tcPr marL="9525" marR="9525" marT="9525" marB="0"/>
                </a:tc>
                <a:tc>
                  <a:txBody>
                    <a:bodyPr/>
                    <a:lstStyle/>
                    <a:p>
                      <a:pPr algn="ctr" fontAlgn="b"/>
                      <a:r>
                        <a:rPr lang="en-US" sz="1400" b="0" i="0" u="none" strike="noStrike" dirty="0">
                          <a:solidFill>
                            <a:srgbClr val="000000"/>
                          </a:solidFill>
                          <a:effectLst/>
                          <a:latin typeface="+mn-lt"/>
                        </a:rPr>
                        <a:t>296.36906599998474</a:t>
                      </a:r>
                    </a:p>
                  </a:txBody>
                  <a:tcPr marL="9525" marR="9525" marT="9525" marB="0"/>
                </a:tc>
                <a:tc>
                  <a:txBody>
                    <a:bodyPr/>
                    <a:lstStyle/>
                    <a:p>
                      <a:pPr algn="ctr" fontAlgn="b"/>
                      <a:r>
                        <a:rPr lang="en-US" sz="1400" b="0" i="0" u="none" strike="noStrike" dirty="0">
                          <a:solidFill>
                            <a:srgbClr val="000000"/>
                          </a:solidFill>
                          <a:effectLst/>
                          <a:latin typeface="+mn-lt"/>
                        </a:rPr>
                        <a:t>229.18407583236694</a:t>
                      </a:r>
                    </a:p>
                  </a:txBody>
                  <a:tcPr marL="9525" marR="9525" marT="9525" marB="0"/>
                </a:tc>
                <a:tc>
                  <a:txBody>
                    <a:bodyPr/>
                    <a:lstStyle/>
                    <a:p>
                      <a:pPr algn="ctr"/>
                      <a:r>
                        <a:rPr lang="en-US" sz="1400" dirty="0">
                          <a:latin typeface="+mn-lt"/>
                        </a:rPr>
                        <a:t>Low</a:t>
                      </a:r>
                    </a:p>
                  </a:txBody>
                  <a:tcPr/>
                </a:tc>
                <a:extLst>
                  <a:ext uri="{0D108BD9-81ED-4DB2-BD59-A6C34878D82A}">
                    <a16:rowId xmlns:a16="http://schemas.microsoft.com/office/drawing/2014/main" val="134908999"/>
                  </a:ext>
                </a:extLst>
              </a:tr>
              <a:tr h="529231">
                <a:tc>
                  <a:txBody>
                    <a:bodyPr/>
                    <a:lstStyle/>
                    <a:p>
                      <a:pPr algn="ctr"/>
                      <a:r>
                        <a:rPr lang="en-US" sz="1400" dirty="0">
                          <a:latin typeface="+mn-lt"/>
                        </a:rPr>
                        <a:t>Cassandra</a:t>
                      </a:r>
                    </a:p>
                  </a:txBody>
                  <a:tcPr/>
                </a:tc>
                <a:tc>
                  <a:txBody>
                    <a:bodyPr/>
                    <a:lstStyle/>
                    <a:p>
                      <a:pPr algn="ctr" fontAlgn="b"/>
                      <a:r>
                        <a:rPr lang="en-US" sz="1400" b="0" i="0" u="none" strike="noStrike" dirty="0">
                          <a:solidFill>
                            <a:srgbClr val="000000"/>
                          </a:solidFill>
                          <a:effectLst/>
                          <a:latin typeface="+mn-lt"/>
                        </a:rPr>
                        <a:t>0.5540585517883301</a:t>
                      </a:r>
                    </a:p>
                  </a:txBody>
                  <a:tcPr marL="9525" marR="9525" marT="9525" marB="0"/>
                </a:tc>
                <a:tc>
                  <a:txBody>
                    <a:bodyPr/>
                    <a:lstStyle/>
                    <a:p>
                      <a:pPr algn="ctr" fontAlgn="b"/>
                      <a:r>
                        <a:rPr lang="en-US" sz="1400" b="0" i="0" u="none" strike="noStrike" dirty="0">
                          <a:solidFill>
                            <a:srgbClr val="000000"/>
                          </a:solidFill>
                          <a:effectLst/>
                          <a:latin typeface="+mn-lt"/>
                        </a:rPr>
                        <a:t>370.7326889038086</a:t>
                      </a:r>
                    </a:p>
                  </a:txBody>
                  <a:tcPr marL="9525" marR="9525" marT="9525" marB="0"/>
                </a:tc>
                <a:tc>
                  <a:txBody>
                    <a:bodyPr/>
                    <a:lstStyle/>
                    <a:p>
                      <a:pPr algn="ctr" fontAlgn="b"/>
                      <a:r>
                        <a:rPr lang="en-US" sz="1400" b="0" i="0" u="none" strike="noStrike" dirty="0">
                          <a:solidFill>
                            <a:srgbClr val="000000"/>
                          </a:solidFill>
                          <a:effectLst/>
                          <a:latin typeface="+mn-lt"/>
                        </a:rPr>
                        <a:t>339.251</a:t>
                      </a:r>
                    </a:p>
                  </a:txBody>
                  <a:tcPr marL="9525" marR="9525" marT="9525" marB="0"/>
                </a:tc>
                <a:tc>
                  <a:txBody>
                    <a:bodyPr/>
                    <a:lstStyle/>
                    <a:p>
                      <a:pPr algn="ctr" fontAlgn="b"/>
                      <a:r>
                        <a:rPr lang="en-US" sz="1400" b="0" i="0" u="none" strike="noStrike" dirty="0">
                          <a:solidFill>
                            <a:srgbClr val="000000"/>
                          </a:solidFill>
                          <a:effectLst/>
                          <a:latin typeface="+mn-lt"/>
                        </a:rPr>
                        <a:t>4.4117560386657715</a:t>
                      </a:r>
                    </a:p>
                  </a:txBody>
                  <a:tcPr marL="9525" marR="9525" marT="9525" marB="0"/>
                </a:tc>
                <a:tc>
                  <a:txBody>
                    <a:bodyPr/>
                    <a:lstStyle/>
                    <a:p>
                      <a:pPr algn="ctr" fontAlgn="b"/>
                      <a:r>
                        <a:rPr lang="en-US" sz="1400" b="0" i="0" u="none" strike="noStrike" dirty="0">
                          <a:solidFill>
                            <a:srgbClr val="000000"/>
                          </a:solidFill>
                          <a:effectLst/>
                          <a:latin typeface="+mn-lt"/>
                        </a:rPr>
                        <a:t>636.1679861545563</a:t>
                      </a:r>
                    </a:p>
                  </a:txBody>
                  <a:tcPr marL="9525" marR="9525" marT="9525" marB="0"/>
                </a:tc>
                <a:tc>
                  <a:txBody>
                    <a:bodyPr/>
                    <a:lstStyle/>
                    <a:p>
                      <a:pPr algn="ctr" fontAlgn="b"/>
                      <a:r>
                        <a:rPr lang="en-US" sz="1400" b="0" i="0" u="none" strike="noStrike" dirty="0">
                          <a:solidFill>
                            <a:srgbClr val="000000"/>
                          </a:solidFill>
                          <a:effectLst/>
                          <a:latin typeface="+mn-lt"/>
                        </a:rPr>
                        <a:t>263.9174118041992</a:t>
                      </a:r>
                    </a:p>
                  </a:txBody>
                  <a:tcPr marL="9525" marR="9525" marT="9525" marB="0"/>
                </a:tc>
                <a:tc>
                  <a:txBody>
                    <a:bodyPr/>
                    <a:lstStyle/>
                    <a:p>
                      <a:pPr algn="ctr"/>
                      <a:r>
                        <a:rPr lang="en-US" sz="1400" dirty="0">
                          <a:latin typeface="+mn-lt"/>
                        </a:rPr>
                        <a:t>High</a:t>
                      </a:r>
                    </a:p>
                  </a:txBody>
                  <a:tcPr/>
                </a:tc>
                <a:extLst>
                  <a:ext uri="{0D108BD9-81ED-4DB2-BD59-A6C34878D82A}">
                    <a16:rowId xmlns:a16="http://schemas.microsoft.com/office/drawing/2014/main" val="1849003668"/>
                  </a:ext>
                </a:extLst>
              </a:tr>
              <a:tr h="529231">
                <a:tc>
                  <a:txBody>
                    <a:bodyPr/>
                    <a:lstStyle/>
                    <a:p>
                      <a:pPr algn="ctr"/>
                      <a:r>
                        <a:rPr lang="en-US" sz="1400" dirty="0">
                          <a:latin typeface="+mn-lt"/>
                        </a:rPr>
                        <a:t>Redis</a:t>
                      </a:r>
                    </a:p>
                  </a:txBody>
                  <a:tcPr/>
                </a:tc>
                <a:tc>
                  <a:txBody>
                    <a:bodyPr/>
                    <a:lstStyle/>
                    <a:p>
                      <a:pPr algn="ctr" fontAlgn="b"/>
                      <a:r>
                        <a:rPr lang="en-US" sz="1400" b="0" i="0" u="none" strike="noStrike" dirty="0">
                          <a:solidFill>
                            <a:srgbClr val="000000"/>
                          </a:solidFill>
                          <a:effectLst/>
                          <a:latin typeface="+mn-lt"/>
                        </a:rPr>
                        <a:t>0.00111079216003417</a:t>
                      </a:r>
                    </a:p>
                  </a:txBody>
                  <a:tcPr marL="9525" marR="9525" marT="9525" marB="0"/>
                </a:tc>
                <a:tc>
                  <a:txBody>
                    <a:bodyPr/>
                    <a:lstStyle/>
                    <a:p>
                      <a:pPr algn="ctr" fontAlgn="b"/>
                      <a:r>
                        <a:rPr lang="en-US" sz="1400" b="0" i="0" u="none" strike="noStrike" dirty="0">
                          <a:solidFill>
                            <a:srgbClr val="000000"/>
                          </a:solidFill>
                          <a:effectLst/>
                          <a:latin typeface="+mn-lt"/>
                        </a:rPr>
                        <a:t>103.7646234035492</a:t>
                      </a:r>
                    </a:p>
                  </a:txBody>
                  <a:tcPr marL="9525" marR="9525" marT="9525" marB="0"/>
                </a:tc>
                <a:tc>
                  <a:txBody>
                    <a:bodyPr/>
                    <a:lstStyle/>
                    <a:p>
                      <a:pPr algn="ctr" fontAlgn="b"/>
                      <a:r>
                        <a:rPr lang="en-US" sz="1400" b="0" i="0" u="none" strike="noStrike" dirty="0">
                          <a:solidFill>
                            <a:srgbClr val="000000"/>
                          </a:solidFill>
                          <a:effectLst/>
                          <a:latin typeface="+mn-lt"/>
                        </a:rPr>
                        <a:t>103.49634742736816</a:t>
                      </a:r>
                    </a:p>
                  </a:txBody>
                  <a:tcPr marL="9525" marR="9525" marT="9525" marB="0"/>
                </a:tc>
                <a:tc>
                  <a:txBody>
                    <a:bodyPr/>
                    <a:lstStyle/>
                    <a:p>
                      <a:pPr algn="ctr" fontAlgn="b"/>
                      <a:r>
                        <a:rPr lang="en-US" sz="1400" b="0" i="0" u="none" strike="noStrike" dirty="0">
                          <a:solidFill>
                            <a:srgbClr val="000000"/>
                          </a:solidFill>
                          <a:effectLst/>
                          <a:latin typeface="+mn-lt"/>
                        </a:rPr>
                        <a:t>74.31328344345093</a:t>
                      </a:r>
                    </a:p>
                  </a:txBody>
                  <a:tcPr marL="9525" marR="9525" marT="9525" marB="0"/>
                </a:tc>
                <a:tc>
                  <a:txBody>
                    <a:bodyPr/>
                    <a:lstStyle/>
                    <a:p>
                      <a:pPr algn="ctr" fontAlgn="b"/>
                      <a:r>
                        <a:rPr lang="en-US" sz="1400" b="0" i="0" u="none" strike="noStrike" dirty="0">
                          <a:solidFill>
                            <a:srgbClr val="000000"/>
                          </a:solidFill>
                          <a:effectLst/>
                          <a:latin typeface="+mn-lt"/>
                        </a:rPr>
                        <a:t>182.59218525886536</a:t>
                      </a:r>
                    </a:p>
                  </a:txBody>
                  <a:tcPr marL="9525" marR="9525" marT="9525" marB="0"/>
                </a:tc>
                <a:tc>
                  <a:txBody>
                    <a:bodyPr/>
                    <a:lstStyle/>
                    <a:p>
                      <a:pPr algn="ctr" fontAlgn="b"/>
                      <a:r>
                        <a:rPr lang="en-US" sz="1400" b="0" i="0" u="none" strike="noStrike" dirty="0">
                          <a:solidFill>
                            <a:srgbClr val="000000"/>
                          </a:solidFill>
                          <a:effectLst/>
                          <a:latin typeface="+mn-lt"/>
                        </a:rPr>
                        <a:t>37.49143052101135</a:t>
                      </a:r>
                    </a:p>
                  </a:txBody>
                  <a:tcPr marL="9525" marR="9525" marT="9525" marB="0"/>
                </a:tc>
                <a:tc>
                  <a:txBody>
                    <a:bodyPr/>
                    <a:lstStyle/>
                    <a:p>
                      <a:pPr algn="ctr"/>
                      <a:r>
                        <a:rPr lang="en-US" sz="1400" dirty="0">
                          <a:latin typeface="+mn-lt"/>
                        </a:rPr>
                        <a:t>Low</a:t>
                      </a:r>
                    </a:p>
                  </a:txBody>
                  <a:tcPr/>
                </a:tc>
                <a:extLst>
                  <a:ext uri="{0D108BD9-81ED-4DB2-BD59-A6C34878D82A}">
                    <a16:rowId xmlns:a16="http://schemas.microsoft.com/office/drawing/2014/main" val="1391221375"/>
                  </a:ext>
                </a:extLst>
              </a:tr>
              <a:tr h="787233">
                <a:tc>
                  <a:txBody>
                    <a:bodyPr/>
                    <a:lstStyle/>
                    <a:p>
                      <a:pPr algn="ctr"/>
                      <a:r>
                        <a:rPr lang="en-US" sz="1400" dirty="0">
                          <a:latin typeface="+mn-lt"/>
                        </a:rPr>
                        <a:t>Neo4j</a:t>
                      </a:r>
                    </a:p>
                  </a:txBody>
                  <a:tcPr/>
                </a:tc>
                <a:tc>
                  <a:txBody>
                    <a:bodyPr/>
                    <a:lstStyle/>
                    <a:p>
                      <a:pPr algn="ctr" fontAlgn="b"/>
                      <a:r>
                        <a:rPr lang="en-US" sz="1400" b="0" i="0" u="none" strike="noStrike" dirty="0">
                          <a:solidFill>
                            <a:srgbClr val="000000"/>
                          </a:solidFill>
                          <a:effectLst/>
                          <a:latin typeface="+mn-lt"/>
                        </a:rPr>
                        <a:t>0.0639102458953857</a:t>
                      </a:r>
                    </a:p>
                  </a:txBody>
                  <a:tcPr marL="9525" marR="9525" marT="9525" marB="0"/>
                </a:tc>
                <a:tc>
                  <a:txBody>
                    <a:bodyPr/>
                    <a:lstStyle/>
                    <a:p>
                      <a:pPr algn="ctr" fontAlgn="b"/>
                      <a:r>
                        <a:rPr lang="en-US" sz="1400" b="0" i="0" u="none" strike="noStrike" dirty="0">
                          <a:solidFill>
                            <a:srgbClr val="000000"/>
                          </a:solidFill>
                          <a:effectLst/>
                          <a:latin typeface="+mn-lt"/>
                        </a:rPr>
                        <a:t>3459.440174102783</a:t>
                      </a:r>
                    </a:p>
                  </a:txBody>
                  <a:tcPr marL="9525" marR="9525" marT="9525" marB="0"/>
                </a:tc>
                <a:tc>
                  <a:txBody>
                    <a:bodyPr/>
                    <a:lstStyle/>
                    <a:p>
                      <a:pPr algn="ctr" fontAlgn="b"/>
                      <a:r>
                        <a:rPr lang="en-US" sz="1400" b="0" i="0" u="none" strike="noStrike" dirty="0">
                          <a:solidFill>
                            <a:srgbClr val="000000"/>
                          </a:solidFill>
                          <a:effectLst/>
                          <a:latin typeface="+mn-lt"/>
                        </a:rPr>
                        <a:t>3601.1960093975067</a:t>
                      </a:r>
                    </a:p>
                  </a:txBody>
                  <a:tcPr marL="9525" marR="9525" marT="9525" marB="0"/>
                </a:tc>
                <a:tc>
                  <a:txBody>
                    <a:bodyPr/>
                    <a:lstStyle/>
                    <a:p>
                      <a:pPr algn="ctr" fontAlgn="b"/>
                      <a:r>
                        <a:rPr lang="en-US" sz="1400" b="0" i="0" u="none" strike="noStrike" dirty="0">
                          <a:solidFill>
                            <a:srgbClr val="000000"/>
                          </a:solidFill>
                          <a:effectLst/>
                          <a:latin typeface="+mn-lt"/>
                        </a:rPr>
                        <a:t>62.81365513801575</a:t>
                      </a:r>
                    </a:p>
                  </a:txBody>
                  <a:tcPr marL="9525" marR="9525" marT="9525" marB="0"/>
                </a:tc>
                <a:tc>
                  <a:txBody>
                    <a:bodyPr/>
                    <a:lstStyle/>
                    <a:p>
                      <a:pPr algn="ctr" fontAlgn="b"/>
                      <a:r>
                        <a:rPr lang="en-US" sz="1400" b="0" i="0" u="none" strike="noStrike" dirty="0">
                          <a:solidFill>
                            <a:srgbClr val="000000"/>
                          </a:solidFill>
                          <a:effectLst/>
                          <a:latin typeface="+mn-lt"/>
                        </a:rPr>
                        <a:t>33.763957262039185</a:t>
                      </a:r>
                    </a:p>
                  </a:txBody>
                  <a:tcPr marL="9525" marR="9525" marT="9525" marB="0"/>
                </a:tc>
                <a:tc>
                  <a:txBody>
                    <a:bodyPr/>
                    <a:lstStyle/>
                    <a:p>
                      <a:pPr algn="ctr" fontAlgn="b"/>
                      <a:r>
                        <a:rPr lang="en-US" sz="1400" b="0" i="0" u="none" strike="noStrike" dirty="0">
                          <a:solidFill>
                            <a:srgbClr val="000000"/>
                          </a:solidFill>
                          <a:effectLst/>
                          <a:latin typeface="+mn-lt"/>
                        </a:rPr>
                        <a:t>3355.340473175049</a:t>
                      </a:r>
                    </a:p>
                  </a:txBody>
                  <a:tcPr marL="9525" marR="9525" marT="9525" marB="0"/>
                </a:tc>
                <a:tc>
                  <a:txBody>
                    <a:bodyPr/>
                    <a:lstStyle/>
                    <a:p>
                      <a:pPr algn="ctr"/>
                      <a:r>
                        <a:rPr lang="en-US" sz="1400" dirty="0">
                          <a:latin typeface="+mn-lt"/>
                        </a:rPr>
                        <a:t>Extremely High</a:t>
                      </a:r>
                    </a:p>
                  </a:txBody>
                  <a:tcPr/>
                </a:tc>
                <a:extLst>
                  <a:ext uri="{0D108BD9-81ED-4DB2-BD59-A6C34878D82A}">
                    <a16:rowId xmlns:a16="http://schemas.microsoft.com/office/drawing/2014/main" val="2084764246"/>
                  </a:ext>
                </a:extLst>
              </a:tr>
            </a:tbl>
          </a:graphicData>
        </a:graphic>
      </p:graphicFrame>
      <p:sp>
        <p:nvSpPr>
          <p:cNvPr id="5" name="TextBox 4" descr="Recommender System (Eckhardt et al., 2009)">
            <a:extLst>
              <a:ext uri="{FF2B5EF4-FFF2-40B4-BE49-F238E27FC236}">
                <a16:creationId xmlns:a16="http://schemas.microsoft.com/office/drawing/2014/main" id="{08B226A1-18AD-F41E-49B0-03B25BCCC9EE}"/>
              </a:ext>
            </a:extLst>
          </p:cNvPr>
          <p:cNvSpPr txBox="1"/>
          <p:nvPr/>
        </p:nvSpPr>
        <p:spPr>
          <a:xfrm>
            <a:off x="2479726" y="6095645"/>
            <a:ext cx="5733288" cy="369332"/>
          </a:xfrm>
          <a:prstGeom prst="rect">
            <a:avLst/>
          </a:prstGeom>
          <a:noFill/>
        </p:spPr>
        <p:txBody>
          <a:bodyPr wrap="square" lIns="91440" tIns="45720" rIns="91440" bIns="45720" rtlCol="0" anchor="t">
            <a:spAutoFit/>
          </a:bodyPr>
          <a:lstStyle/>
          <a:p>
            <a:r>
              <a:rPr lang="en-US" dirty="0">
                <a:latin typeface="Aptos Display"/>
              </a:rPr>
              <a:t>Figure 9: Diginetica Dataset Parameters</a:t>
            </a:r>
          </a:p>
        </p:txBody>
      </p:sp>
    </p:spTree>
    <p:extLst>
      <p:ext uri="{BB962C8B-B14F-4D97-AF65-F5344CB8AC3E}">
        <p14:creationId xmlns:p14="http://schemas.microsoft.com/office/powerpoint/2010/main" val="4012092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453" y="-148146"/>
            <a:ext cx="8079581" cy="1658198"/>
          </a:xfrm>
        </p:spPr>
        <p:txBody>
          <a:bodyPr/>
          <a:lstStyle/>
          <a:p>
            <a:r>
              <a:rPr lang="en-US" dirty="0" err="1"/>
              <a:t>Diginetica</a:t>
            </a:r>
            <a:r>
              <a:rPr lang="en-US" dirty="0"/>
              <a:t> Dataset</a:t>
            </a:r>
            <a:endParaRPr dirty="0"/>
          </a:p>
        </p:txBody>
      </p:sp>
      <p:sp>
        <p:nvSpPr>
          <p:cNvPr id="7" name="TextBox 6" descr="Recommender System (Eckhardt et al., 2009)">
            <a:extLst>
              <a:ext uri="{FF2B5EF4-FFF2-40B4-BE49-F238E27FC236}">
                <a16:creationId xmlns:a16="http://schemas.microsoft.com/office/drawing/2014/main" id="{264C9C94-1CC4-ECAE-CD30-EE36D7A0FB3E}"/>
              </a:ext>
            </a:extLst>
          </p:cNvPr>
          <p:cNvSpPr txBox="1"/>
          <p:nvPr/>
        </p:nvSpPr>
        <p:spPr>
          <a:xfrm>
            <a:off x="2832408" y="6186035"/>
            <a:ext cx="5733288" cy="369332"/>
          </a:xfrm>
          <a:prstGeom prst="rect">
            <a:avLst/>
          </a:prstGeom>
          <a:noFill/>
        </p:spPr>
        <p:txBody>
          <a:bodyPr wrap="square" lIns="91440" tIns="45720" rIns="91440" bIns="45720" rtlCol="0" anchor="t">
            <a:spAutoFit/>
          </a:bodyPr>
          <a:lstStyle/>
          <a:p>
            <a:r>
              <a:rPr lang="en-US" dirty="0">
                <a:latin typeface="Aptos Display"/>
              </a:rPr>
              <a:t>Figure 10: Diginetica Visualization</a:t>
            </a:r>
          </a:p>
        </p:txBody>
      </p:sp>
      <p:pic>
        <p:nvPicPr>
          <p:cNvPr id="4" name="Picture 3">
            <a:extLst>
              <a:ext uri="{FF2B5EF4-FFF2-40B4-BE49-F238E27FC236}">
                <a16:creationId xmlns:a16="http://schemas.microsoft.com/office/drawing/2014/main" id="{220BF99B-88C5-FB48-6AE9-D5613D518D22}"/>
              </a:ext>
            </a:extLst>
          </p:cNvPr>
          <p:cNvPicPr>
            <a:picLocks noChangeAspect="1"/>
          </p:cNvPicPr>
          <p:nvPr/>
        </p:nvPicPr>
        <p:blipFill>
          <a:blip r:embed="rId2"/>
          <a:stretch>
            <a:fillRect/>
          </a:stretch>
        </p:blipFill>
        <p:spPr>
          <a:xfrm>
            <a:off x="244549" y="1159177"/>
            <a:ext cx="8442251" cy="5026858"/>
          </a:xfrm>
          <a:prstGeom prst="rect">
            <a:avLst/>
          </a:prstGeom>
        </p:spPr>
      </p:pic>
    </p:spTree>
    <p:extLst>
      <p:ext uri="{BB962C8B-B14F-4D97-AF65-F5344CB8AC3E}">
        <p14:creationId xmlns:p14="http://schemas.microsoft.com/office/powerpoint/2010/main" val="1228563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82" y="-373518"/>
            <a:ext cx="8079581" cy="1658198"/>
          </a:xfrm>
        </p:spPr>
        <p:txBody>
          <a:bodyPr/>
          <a:lstStyle/>
          <a:p>
            <a:r>
              <a:rPr lang="en-US" dirty="0"/>
              <a:t>Batch Insertion vs Bulk Insertion</a:t>
            </a:r>
            <a:endParaRPr dirty="0"/>
          </a:p>
        </p:txBody>
      </p:sp>
      <p:pic>
        <p:nvPicPr>
          <p:cNvPr id="5" name="Content Placeholder 4">
            <a:extLst>
              <a:ext uri="{FF2B5EF4-FFF2-40B4-BE49-F238E27FC236}">
                <a16:creationId xmlns:a16="http://schemas.microsoft.com/office/drawing/2014/main" id="{3E4F05DC-115F-19E8-E728-F963DEA0DDEA}"/>
              </a:ext>
            </a:extLst>
          </p:cNvPr>
          <p:cNvPicPr>
            <a:picLocks noGrp="1" noChangeAspect="1"/>
          </p:cNvPicPr>
          <p:nvPr>
            <p:ph idx="1"/>
          </p:nvPr>
        </p:nvPicPr>
        <p:blipFill>
          <a:blip r:embed="rId2"/>
          <a:stretch>
            <a:fillRect/>
          </a:stretch>
        </p:blipFill>
        <p:spPr>
          <a:xfrm>
            <a:off x="586259" y="682708"/>
            <a:ext cx="8151004" cy="5642386"/>
          </a:xfrm>
        </p:spPr>
      </p:pic>
      <p:sp>
        <p:nvSpPr>
          <p:cNvPr id="7" name="TextBox 6" descr="Recommender System (Eckhardt et al., 2009)">
            <a:extLst>
              <a:ext uri="{FF2B5EF4-FFF2-40B4-BE49-F238E27FC236}">
                <a16:creationId xmlns:a16="http://schemas.microsoft.com/office/drawing/2014/main" id="{75CAB350-7865-A0D0-1348-CCDEC31CAE84}"/>
              </a:ext>
            </a:extLst>
          </p:cNvPr>
          <p:cNvSpPr txBox="1"/>
          <p:nvPr/>
        </p:nvSpPr>
        <p:spPr>
          <a:xfrm>
            <a:off x="2043790" y="6325094"/>
            <a:ext cx="5733288" cy="369332"/>
          </a:xfrm>
          <a:prstGeom prst="rect">
            <a:avLst/>
          </a:prstGeom>
          <a:noFill/>
        </p:spPr>
        <p:txBody>
          <a:bodyPr wrap="square" rtlCol="0">
            <a:spAutoFit/>
          </a:bodyPr>
          <a:lstStyle/>
          <a:p>
            <a:r>
              <a:rPr lang="en-US" dirty="0">
                <a:latin typeface="Aptos Display" panose="020B0004020202020204" pitchFamily="34" charset="0"/>
              </a:rPr>
              <a:t>Figure 11: Bulk Insertion vs Batch Insertion</a:t>
            </a:r>
          </a:p>
        </p:txBody>
      </p:sp>
    </p:spTree>
    <p:extLst>
      <p:ext uri="{BB962C8B-B14F-4D97-AF65-F5344CB8AC3E}">
        <p14:creationId xmlns:p14="http://schemas.microsoft.com/office/powerpoint/2010/main" val="2470136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819" y="0"/>
            <a:ext cx="8079581" cy="1658198"/>
          </a:xfrm>
        </p:spPr>
        <p:txBody>
          <a:bodyPr/>
          <a:lstStyle/>
          <a:p>
            <a:r>
              <a:rPr dirty="0"/>
              <a:t>Graph Databases in RS</a:t>
            </a:r>
          </a:p>
        </p:txBody>
      </p:sp>
      <p:pic>
        <p:nvPicPr>
          <p:cNvPr id="5" name="Content Placeholder 4">
            <a:extLst>
              <a:ext uri="{FF2B5EF4-FFF2-40B4-BE49-F238E27FC236}">
                <a16:creationId xmlns:a16="http://schemas.microsoft.com/office/drawing/2014/main" id="{84EBF9AA-5791-A4CD-ADB7-FC4107D64DB5}"/>
              </a:ext>
            </a:extLst>
          </p:cNvPr>
          <p:cNvPicPr>
            <a:picLocks noGrp="1" noChangeAspect="1"/>
          </p:cNvPicPr>
          <p:nvPr>
            <p:ph idx="1"/>
          </p:nvPr>
        </p:nvPicPr>
        <p:blipFill>
          <a:blip r:embed="rId2"/>
          <a:stretch>
            <a:fillRect/>
          </a:stretch>
        </p:blipFill>
        <p:spPr>
          <a:xfrm>
            <a:off x="528290" y="2070100"/>
            <a:ext cx="8087419" cy="3960586"/>
          </a:xfrm>
          <a:prstGeom prst="rect">
            <a:avLst/>
          </a:prstGeom>
        </p:spPr>
      </p:pic>
      <p:pic>
        <p:nvPicPr>
          <p:cNvPr id="4" name="Picture 3">
            <a:extLst>
              <a:ext uri="{FF2B5EF4-FFF2-40B4-BE49-F238E27FC236}">
                <a16:creationId xmlns:a16="http://schemas.microsoft.com/office/drawing/2014/main" id="{66270232-95EE-73F9-1B89-85E7440486CF}"/>
              </a:ext>
            </a:extLst>
          </p:cNvPr>
          <p:cNvPicPr>
            <a:picLocks noChangeAspect="1"/>
          </p:cNvPicPr>
          <p:nvPr/>
        </p:nvPicPr>
        <p:blipFill>
          <a:blip r:embed="rId3"/>
          <a:stretch>
            <a:fillRect/>
          </a:stretch>
        </p:blipFill>
        <p:spPr>
          <a:xfrm>
            <a:off x="6810283" y="329628"/>
            <a:ext cx="2206695" cy="1157456"/>
          </a:xfrm>
          <a:prstGeom prst="rect">
            <a:avLst/>
          </a:prstGeom>
        </p:spPr>
      </p:pic>
      <p:sp>
        <p:nvSpPr>
          <p:cNvPr id="7" name="Title 1">
            <a:extLst>
              <a:ext uri="{FF2B5EF4-FFF2-40B4-BE49-F238E27FC236}">
                <a16:creationId xmlns:a16="http://schemas.microsoft.com/office/drawing/2014/main" id="{2D8AC0BF-9CAE-27CC-04EE-579187B5F266}"/>
              </a:ext>
            </a:extLst>
          </p:cNvPr>
          <p:cNvSpPr txBox="1">
            <a:spLocks/>
          </p:cNvSpPr>
          <p:nvPr/>
        </p:nvSpPr>
        <p:spPr>
          <a:xfrm>
            <a:off x="1064419" y="657985"/>
            <a:ext cx="8079581" cy="16581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a:lstStyle>
          <a:p>
            <a:r>
              <a:rPr lang="en-US" sz="2800" dirty="0"/>
              <a:t>Jaccard Similarity:</a:t>
            </a:r>
          </a:p>
        </p:txBody>
      </p:sp>
      <p:sp>
        <p:nvSpPr>
          <p:cNvPr id="8" name="TextBox 7" descr="Recommender System (Eckhardt et al., 2009)">
            <a:extLst>
              <a:ext uri="{FF2B5EF4-FFF2-40B4-BE49-F238E27FC236}">
                <a16:creationId xmlns:a16="http://schemas.microsoft.com/office/drawing/2014/main" id="{C16725C3-EAC1-01D8-77A7-322C0CF4A8D4}"/>
              </a:ext>
            </a:extLst>
          </p:cNvPr>
          <p:cNvSpPr txBox="1"/>
          <p:nvPr/>
        </p:nvSpPr>
        <p:spPr>
          <a:xfrm>
            <a:off x="1705355" y="6211030"/>
            <a:ext cx="5733288" cy="369332"/>
          </a:xfrm>
          <a:prstGeom prst="rect">
            <a:avLst/>
          </a:prstGeom>
          <a:noFill/>
        </p:spPr>
        <p:txBody>
          <a:bodyPr wrap="square" rtlCol="0">
            <a:spAutoFit/>
          </a:bodyPr>
          <a:lstStyle/>
          <a:p>
            <a:r>
              <a:rPr lang="en-US" dirty="0">
                <a:latin typeface="Aptos Display" panose="020B0004020202020204" pitchFamily="34" charset="0"/>
              </a:rPr>
              <a:t>Figure 12: Jaccard Similarity (Neo4j, 2024)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209" y="0"/>
            <a:ext cx="8079581" cy="1658198"/>
          </a:xfrm>
        </p:spPr>
        <p:txBody>
          <a:bodyPr/>
          <a:lstStyle/>
          <a:p>
            <a:r>
              <a:rPr lang="en-US" dirty="0"/>
              <a:t>Nodes and Relationships </a:t>
            </a:r>
            <a:endParaRPr dirty="0"/>
          </a:p>
        </p:txBody>
      </p:sp>
      <p:sp>
        <p:nvSpPr>
          <p:cNvPr id="3" name="Content Placeholder 2"/>
          <p:cNvSpPr>
            <a:spLocks noGrp="1"/>
          </p:cNvSpPr>
          <p:nvPr>
            <p:ph idx="1"/>
          </p:nvPr>
        </p:nvSpPr>
        <p:spPr/>
        <p:txBody>
          <a:bodyPr/>
          <a:lstStyle/>
          <a:p>
            <a:r>
              <a:rPr lang="en-US" dirty="0"/>
              <a:t>Creating Nodes</a:t>
            </a:r>
          </a:p>
          <a:p>
            <a:r>
              <a:rPr lang="en-US" dirty="0"/>
              <a:t>And Relationship</a:t>
            </a:r>
            <a:endParaRPr dirty="0"/>
          </a:p>
        </p:txBody>
      </p:sp>
      <p:pic>
        <p:nvPicPr>
          <p:cNvPr id="5" name="Picture 4" descr="A diagram of a movie&#10;&#10;Description automatically generated">
            <a:extLst>
              <a:ext uri="{FF2B5EF4-FFF2-40B4-BE49-F238E27FC236}">
                <a16:creationId xmlns:a16="http://schemas.microsoft.com/office/drawing/2014/main" id="{0B36AFD9-B614-5D89-D6BA-B7ED5BB348D0}"/>
              </a:ext>
            </a:extLst>
          </p:cNvPr>
          <p:cNvPicPr>
            <a:picLocks noChangeAspect="1"/>
          </p:cNvPicPr>
          <p:nvPr/>
        </p:nvPicPr>
        <p:blipFill>
          <a:blip r:embed="rId2"/>
          <a:stretch>
            <a:fillRect/>
          </a:stretch>
        </p:blipFill>
        <p:spPr>
          <a:xfrm>
            <a:off x="3200400" y="1062567"/>
            <a:ext cx="5372100" cy="5295900"/>
          </a:xfrm>
          <a:prstGeom prst="rect">
            <a:avLst/>
          </a:prstGeom>
        </p:spPr>
      </p:pic>
      <p:sp>
        <p:nvSpPr>
          <p:cNvPr id="9" name="TextBox 8" descr="Recommender System (Eckhardt et al., 2009)">
            <a:extLst>
              <a:ext uri="{FF2B5EF4-FFF2-40B4-BE49-F238E27FC236}">
                <a16:creationId xmlns:a16="http://schemas.microsoft.com/office/drawing/2014/main" id="{D4F3FED9-73AA-8C6E-A2D4-7DDE59296A26}"/>
              </a:ext>
            </a:extLst>
          </p:cNvPr>
          <p:cNvSpPr txBox="1"/>
          <p:nvPr/>
        </p:nvSpPr>
        <p:spPr>
          <a:xfrm>
            <a:off x="1705355" y="6288579"/>
            <a:ext cx="5733288" cy="369332"/>
          </a:xfrm>
          <a:prstGeom prst="rect">
            <a:avLst/>
          </a:prstGeom>
          <a:noFill/>
        </p:spPr>
        <p:txBody>
          <a:bodyPr wrap="square" rtlCol="0">
            <a:spAutoFit/>
          </a:bodyPr>
          <a:lstStyle/>
          <a:p>
            <a:r>
              <a:rPr lang="en-US" dirty="0">
                <a:latin typeface="Aptos Display" panose="020B0004020202020204" pitchFamily="34" charset="0"/>
              </a:rPr>
              <a:t>Figure 13: Nodes and Relationships</a:t>
            </a:r>
          </a:p>
        </p:txBody>
      </p:sp>
    </p:spTree>
    <p:extLst>
      <p:ext uri="{BB962C8B-B14F-4D97-AF65-F5344CB8AC3E}">
        <p14:creationId xmlns:p14="http://schemas.microsoft.com/office/powerpoint/2010/main" val="1347580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67101"/>
            <a:ext cx="8079581" cy="1658198"/>
          </a:xfrm>
        </p:spPr>
        <p:txBody>
          <a:bodyPr/>
          <a:lstStyle/>
          <a:p>
            <a:r>
              <a:rPr lang="en-US" dirty="0"/>
              <a:t>Jaccard Similarity for </a:t>
            </a:r>
            <a:r>
              <a:rPr lang="en-US" dirty="0" err="1"/>
              <a:t>Movielens</a:t>
            </a:r>
            <a:endParaRPr dirty="0"/>
          </a:p>
        </p:txBody>
      </p:sp>
      <p:sp>
        <p:nvSpPr>
          <p:cNvPr id="3" name="Content Placeholder 2"/>
          <p:cNvSpPr>
            <a:spLocks noGrp="1"/>
          </p:cNvSpPr>
          <p:nvPr>
            <p:ph idx="1"/>
          </p:nvPr>
        </p:nvSpPr>
        <p:spPr/>
        <p:txBody>
          <a:bodyPr/>
          <a:lstStyle/>
          <a:p>
            <a:r>
              <a:rPr lang="en-US" dirty="0"/>
              <a:t>Creating Similarity</a:t>
            </a:r>
          </a:p>
          <a:p>
            <a:r>
              <a:rPr lang="en-US" dirty="0"/>
              <a:t>Between Users</a:t>
            </a:r>
            <a:endParaRPr dirty="0"/>
          </a:p>
        </p:txBody>
      </p:sp>
      <p:pic>
        <p:nvPicPr>
          <p:cNvPr id="6" name="Picture 5" descr="A diagram of numbers and circles&#10;&#10;Description automatically generated">
            <a:extLst>
              <a:ext uri="{FF2B5EF4-FFF2-40B4-BE49-F238E27FC236}">
                <a16:creationId xmlns:a16="http://schemas.microsoft.com/office/drawing/2014/main" id="{469E329B-B8ED-4E4B-B938-46651DF8BDF8}"/>
              </a:ext>
            </a:extLst>
          </p:cNvPr>
          <p:cNvPicPr>
            <a:picLocks noChangeAspect="1"/>
          </p:cNvPicPr>
          <p:nvPr/>
        </p:nvPicPr>
        <p:blipFill>
          <a:blip r:embed="rId2"/>
          <a:stretch>
            <a:fillRect/>
          </a:stretch>
        </p:blipFill>
        <p:spPr>
          <a:xfrm>
            <a:off x="4007112" y="1439134"/>
            <a:ext cx="4949983" cy="4104515"/>
          </a:xfrm>
          <a:prstGeom prst="rect">
            <a:avLst/>
          </a:prstGeom>
        </p:spPr>
      </p:pic>
      <p:sp>
        <p:nvSpPr>
          <p:cNvPr id="7" name="TextBox 6" descr="Recommender System (Eckhardt et al., 2009)">
            <a:extLst>
              <a:ext uri="{FF2B5EF4-FFF2-40B4-BE49-F238E27FC236}">
                <a16:creationId xmlns:a16="http://schemas.microsoft.com/office/drawing/2014/main" id="{D17EC78A-06AB-936A-FC9A-E599FB581F6C}"/>
              </a:ext>
            </a:extLst>
          </p:cNvPr>
          <p:cNvSpPr txBox="1"/>
          <p:nvPr/>
        </p:nvSpPr>
        <p:spPr>
          <a:xfrm>
            <a:off x="1705356" y="6218111"/>
            <a:ext cx="5733288" cy="369332"/>
          </a:xfrm>
          <a:prstGeom prst="rect">
            <a:avLst/>
          </a:prstGeom>
          <a:noFill/>
        </p:spPr>
        <p:txBody>
          <a:bodyPr wrap="square" rtlCol="0">
            <a:spAutoFit/>
          </a:bodyPr>
          <a:lstStyle/>
          <a:p>
            <a:r>
              <a:rPr lang="en-US" dirty="0">
                <a:latin typeface="Aptos Display" panose="020B0004020202020204" pitchFamily="34" charset="0"/>
              </a:rPr>
              <a:t>Figure 14: Jaccard Similarity (</a:t>
            </a:r>
            <a:r>
              <a:rPr lang="en-US" dirty="0" err="1">
                <a:latin typeface="Aptos Display" panose="020B0004020202020204" pitchFamily="34" charset="0"/>
              </a:rPr>
              <a:t>Movielens</a:t>
            </a:r>
            <a:r>
              <a:rPr lang="en-US" dirty="0">
                <a:latin typeface="Aptos Display" panose="020B0004020202020204" pitchFamily="34" charset="0"/>
              </a:rPr>
              <a:t> Dataset)</a:t>
            </a:r>
          </a:p>
        </p:txBody>
      </p:sp>
      <p:graphicFrame>
        <p:nvGraphicFramePr>
          <p:cNvPr id="5" name="Table 4">
            <a:extLst>
              <a:ext uri="{FF2B5EF4-FFF2-40B4-BE49-F238E27FC236}">
                <a16:creationId xmlns:a16="http://schemas.microsoft.com/office/drawing/2014/main" id="{9C5B4ADC-19BC-10C7-2185-301CE909F295}"/>
              </a:ext>
            </a:extLst>
          </p:cNvPr>
          <p:cNvGraphicFramePr>
            <a:graphicFrameLocks noGrp="1"/>
          </p:cNvGraphicFramePr>
          <p:nvPr>
            <p:extLst>
              <p:ext uri="{D42A27DB-BD31-4B8C-83A1-F6EECF244321}">
                <p14:modId xmlns:p14="http://schemas.microsoft.com/office/powerpoint/2010/main" val="1675594436"/>
              </p:ext>
            </p:extLst>
          </p:nvPr>
        </p:nvGraphicFramePr>
        <p:xfrm>
          <a:off x="186905" y="3565585"/>
          <a:ext cx="4391924" cy="2194560"/>
        </p:xfrm>
        <a:graphic>
          <a:graphicData uri="http://schemas.openxmlformats.org/drawingml/2006/table">
            <a:tbl>
              <a:tblPr bandRow="1">
                <a:tableStyleId>{BC89EF96-8CEA-46FF-86C4-4CE0E7609802}</a:tableStyleId>
              </a:tblPr>
              <a:tblGrid>
                <a:gridCol w="1097981">
                  <a:extLst>
                    <a:ext uri="{9D8B030D-6E8A-4147-A177-3AD203B41FA5}">
                      <a16:colId xmlns:a16="http://schemas.microsoft.com/office/drawing/2014/main" val="4168200038"/>
                    </a:ext>
                  </a:extLst>
                </a:gridCol>
                <a:gridCol w="1097981">
                  <a:extLst>
                    <a:ext uri="{9D8B030D-6E8A-4147-A177-3AD203B41FA5}">
                      <a16:colId xmlns:a16="http://schemas.microsoft.com/office/drawing/2014/main" val="2620352542"/>
                    </a:ext>
                  </a:extLst>
                </a:gridCol>
                <a:gridCol w="1097981">
                  <a:extLst>
                    <a:ext uri="{9D8B030D-6E8A-4147-A177-3AD203B41FA5}">
                      <a16:colId xmlns:a16="http://schemas.microsoft.com/office/drawing/2014/main" val="87944401"/>
                    </a:ext>
                  </a:extLst>
                </a:gridCol>
                <a:gridCol w="1097981">
                  <a:extLst>
                    <a:ext uri="{9D8B030D-6E8A-4147-A177-3AD203B41FA5}">
                      <a16:colId xmlns:a16="http://schemas.microsoft.com/office/drawing/2014/main" val="605624696"/>
                    </a:ext>
                  </a:extLst>
                </a:gridCol>
              </a:tblGrid>
              <a:tr h="324532">
                <a:tc>
                  <a:txBody>
                    <a:bodyPr/>
                    <a:lstStyle/>
                    <a:p>
                      <a:r>
                        <a:rPr lang="en-US" dirty="0"/>
                        <a:t>Index</a:t>
                      </a:r>
                    </a:p>
                  </a:txBody>
                  <a:tcPr anchor="ctr"/>
                </a:tc>
                <a:tc>
                  <a:txBody>
                    <a:bodyPr/>
                    <a:lstStyle/>
                    <a:p>
                      <a:r>
                        <a:rPr lang="en-US" dirty="0"/>
                        <a:t>UserID1</a:t>
                      </a:r>
                    </a:p>
                  </a:txBody>
                  <a:tcPr anchor="ctr"/>
                </a:tc>
                <a:tc>
                  <a:txBody>
                    <a:bodyPr/>
                    <a:lstStyle/>
                    <a:p>
                      <a:r>
                        <a:rPr lang="en-US" dirty="0"/>
                        <a:t>UserID2</a:t>
                      </a:r>
                    </a:p>
                  </a:txBody>
                  <a:tcPr anchor="ctr"/>
                </a:tc>
                <a:tc>
                  <a:txBody>
                    <a:bodyPr/>
                    <a:lstStyle/>
                    <a:p>
                      <a:r>
                        <a:rPr lang="en-US" dirty="0"/>
                        <a:t>similarity</a:t>
                      </a:r>
                    </a:p>
                  </a:txBody>
                  <a:tcPr anchor="ctr"/>
                </a:tc>
                <a:extLst>
                  <a:ext uri="{0D108BD9-81ED-4DB2-BD59-A6C34878D82A}">
                    <a16:rowId xmlns:a16="http://schemas.microsoft.com/office/drawing/2014/main" val="2173388103"/>
                  </a:ext>
                </a:extLst>
              </a:tr>
              <a:tr h="324532">
                <a:tc>
                  <a:txBody>
                    <a:bodyPr/>
                    <a:lstStyle/>
                    <a:p>
                      <a:r>
                        <a:rPr lang="en-US" dirty="0"/>
                        <a:t>0</a:t>
                      </a:r>
                    </a:p>
                  </a:txBody>
                  <a:tcPr anchor="ctr"/>
                </a:tc>
                <a:tc>
                  <a:txBody>
                    <a:bodyPr/>
                    <a:lstStyle/>
                    <a:p>
                      <a:r>
                        <a:rPr lang="en-US" dirty="0"/>
                        <a:t>4725</a:t>
                      </a:r>
                    </a:p>
                  </a:txBody>
                  <a:tcPr anchor="ctr"/>
                </a:tc>
                <a:tc>
                  <a:txBody>
                    <a:bodyPr/>
                    <a:lstStyle/>
                    <a:p>
                      <a:r>
                        <a:rPr lang="en-US" dirty="0"/>
                        <a:t>4808</a:t>
                      </a:r>
                    </a:p>
                  </a:txBody>
                  <a:tcPr anchor="ctr"/>
                </a:tc>
                <a:tc>
                  <a:txBody>
                    <a:bodyPr/>
                    <a:lstStyle/>
                    <a:p>
                      <a:r>
                        <a:rPr lang="en-US" dirty="0"/>
                        <a:t>0.755415</a:t>
                      </a:r>
                    </a:p>
                  </a:txBody>
                  <a:tcPr anchor="ctr"/>
                </a:tc>
                <a:extLst>
                  <a:ext uri="{0D108BD9-81ED-4DB2-BD59-A6C34878D82A}">
                    <a16:rowId xmlns:a16="http://schemas.microsoft.com/office/drawing/2014/main" val="4045143113"/>
                  </a:ext>
                </a:extLst>
              </a:tr>
              <a:tr h="324532">
                <a:tc>
                  <a:txBody>
                    <a:bodyPr/>
                    <a:lstStyle/>
                    <a:p>
                      <a:r>
                        <a:rPr lang="en-US" dirty="0"/>
                        <a:t>1</a:t>
                      </a:r>
                    </a:p>
                  </a:txBody>
                  <a:tcPr anchor="ctr"/>
                </a:tc>
                <a:tc>
                  <a:txBody>
                    <a:bodyPr/>
                    <a:lstStyle/>
                    <a:p>
                      <a:r>
                        <a:rPr lang="en-US" dirty="0"/>
                        <a:t>4808</a:t>
                      </a:r>
                    </a:p>
                  </a:txBody>
                  <a:tcPr anchor="ctr"/>
                </a:tc>
                <a:tc>
                  <a:txBody>
                    <a:bodyPr/>
                    <a:lstStyle/>
                    <a:p>
                      <a:r>
                        <a:rPr lang="en-US" dirty="0"/>
                        <a:t>4725</a:t>
                      </a:r>
                    </a:p>
                  </a:txBody>
                  <a:tcPr anchor="ctr"/>
                </a:tc>
                <a:tc>
                  <a:txBody>
                    <a:bodyPr/>
                    <a:lstStyle/>
                    <a:p>
                      <a:r>
                        <a:rPr lang="en-US" dirty="0"/>
                        <a:t>0.755415</a:t>
                      </a:r>
                    </a:p>
                  </a:txBody>
                  <a:tcPr anchor="ctr"/>
                </a:tc>
                <a:extLst>
                  <a:ext uri="{0D108BD9-81ED-4DB2-BD59-A6C34878D82A}">
                    <a16:rowId xmlns:a16="http://schemas.microsoft.com/office/drawing/2014/main" val="202852994"/>
                  </a:ext>
                </a:extLst>
              </a:tr>
              <a:tr h="324532">
                <a:tc>
                  <a:txBody>
                    <a:bodyPr/>
                    <a:lstStyle/>
                    <a:p>
                      <a:r>
                        <a:rPr lang="en-US" dirty="0"/>
                        <a:t>2</a:t>
                      </a:r>
                    </a:p>
                  </a:txBody>
                  <a:tcPr anchor="ctr"/>
                </a:tc>
                <a:tc>
                  <a:txBody>
                    <a:bodyPr/>
                    <a:lstStyle/>
                    <a:p>
                      <a:r>
                        <a:rPr lang="en-US" dirty="0"/>
                        <a:t>1122</a:t>
                      </a:r>
                    </a:p>
                  </a:txBody>
                  <a:tcPr anchor="ctr"/>
                </a:tc>
                <a:tc>
                  <a:txBody>
                    <a:bodyPr/>
                    <a:lstStyle/>
                    <a:p>
                      <a:r>
                        <a:rPr lang="en-US" dirty="0"/>
                        <a:t>2126</a:t>
                      </a:r>
                    </a:p>
                  </a:txBody>
                  <a:tcPr anchor="ctr"/>
                </a:tc>
                <a:tc>
                  <a:txBody>
                    <a:bodyPr/>
                    <a:lstStyle/>
                    <a:p>
                      <a:r>
                        <a:rPr lang="en-US" dirty="0"/>
                        <a:t>0.632000</a:t>
                      </a:r>
                    </a:p>
                  </a:txBody>
                  <a:tcPr anchor="ctr"/>
                </a:tc>
                <a:extLst>
                  <a:ext uri="{0D108BD9-81ED-4DB2-BD59-A6C34878D82A}">
                    <a16:rowId xmlns:a16="http://schemas.microsoft.com/office/drawing/2014/main" val="2056863839"/>
                  </a:ext>
                </a:extLst>
              </a:tr>
              <a:tr h="324532">
                <a:tc>
                  <a:txBody>
                    <a:bodyPr/>
                    <a:lstStyle/>
                    <a:p>
                      <a:r>
                        <a:rPr lang="en-US" dirty="0"/>
                        <a:t>3</a:t>
                      </a:r>
                    </a:p>
                  </a:txBody>
                  <a:tcPr anchor="ctr"/>
                </a:tc>
                <a:tc>
                  <a:txBody>
                    <a:bodyPr/>
                    <a:lstStyle/>
                    <a:p>
                      <a:r>
                        <a:rPr lang="en-US" dirty="0"/>
                        <a:t>2126</a:t>
                      </a:r>
                    </a:p>
                  </a:txBody>
                  <a:tcPr anchor="ctr"/>
                </a:tc>
                <a:tc>
                  <a:txBody>
                    <a:bodyPr/>
                    <a:lstStyle/>
                    <a:p>
                      <a:r>
                        <a:rPr lang="en-US" dirty="0"/>
                        <a:t>1122</a:t>
                      </a:r>
                    </a:p>
                  </a:txBody>
                  <a:tcPr anchor="ctr"/>
                </a:tc>
                <a:tc>
                  <a:txBody>
                    <a:bodyPr/>
                    <a:lstStyle/>
                    <a:p>
                      <a:r>
                        <a:rPr lang="en-US" dirty="0"/>
                        <a:t>0.632000</a:t>
                      </a:r>
                    </a:p>
                  </a:txBody>
                  <a:tcPr anchor="ctr"/>
                </a:tc>
                <a:extLst>
                  <a:ext uri="{0D108BD9-81ED-4DB2-BD59-A6C34878D82A}">
                    <a16:rowId xmlns:a16="http://schemas.microsoft.com/office/drawing/2014/main" val="411624163"/>
                  </a:ext>
                </a:extLst>
              </a:tr>
              <a:tr h="324532">
                <a:tc>
                  <a:txBody>
                    <a:bodyPr/>
                    <a:lstStyle/>
                    <a:p>
                      <a:r>
                        <a:rPr lang="en-US" dirty="0"/>
                        <a:t>4</a:t>
                      </a:r>
                    </a:p>
                  </a:txBody>
                  <a:tcPr anchor="ctr"/>
                </a:tc>
                <a:tc>
                  <a:txBody>
                    <a:bodyPr/>
                    <a:lstStyle/>
                    <a:p>
                      <a:r>
                        <a:rPr lang="en-US" dirty="0"/>
                        <a:t>1272</a:t>
                      </a:r>
                    </a:p>
                  </a:txBody>
                  <a:tcPr anchor="ctr"/>
                </a:tc>
                <a:tc>
                  <a:txBody>
                    <a:bodyPr/>
                    <a:lstStyle/>
                    <a:p>
                      <a:r>
                        <a:rPr lang="en-US" dirty="0"/>
                        <a:t>2837</a:t>
                      </a:r>
                    </a:p>
                  </a:txBody>
                  <a:tcPr anchor="ctr"/>
                </a:tc>
                <a:tc>
                  <a:txBody>
                    <a:bodyPr/>
                    <a:lstStyle/>
                    <a:p>
                      <a:r>
                        <a:rPr lang="en-US" dirty="0"/>
                        <a:t>0.601852</a:t>
                      </a:r>
                    </a:p>
                  </a:txBody>
                  <a:tcPr anchor="ctr"/>
                </a:tc>
                <a:extLst>
                  <a:ext uri="{0D108BD9-81ED-4DB2-BD59-A6C34878D82A}">
                    <a16:rowId xmlns:a16="http://schemas.microsoft.com/office/drawing/2014/main" val="104545777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153609"/>
            <a:ext cx="8079581" cy="1658198"/>
          </a:xfrm>
        </p:spPr>
        <p:txBody>
          <a:bodyPr/>
          <a:lstStyle/>
          <a:p>
            <a:r>
              <a:rPr lang="en-US" dirty="0"/>
              <a:t>Recommending Movies to Users:</a:t>
            </a:r>
            <a:endParaRPr dirty="0"/>
          </a:p>
        </p:txBody>
      </p:sp>
      <p:sp>
        <p:nvSpPr>
          <p:cNvPr id="3" name="Content Placeholder 2"/>
          <p:cNvSpPr>
            <a:spLocks noGrp="1"/>
          </p:cNvSpPr>
          <p:nvPr>
            <p:ph idx="1"/>
          </p:nvPr>
        </p:nvSpPr>
        <p:spPr>
          <a:xfrm>
            <a:off x="387463" y="1296708"/>
            <a:ext cx="8065294" cy="3766185"/>
          </a:xfrm>
        </p:spPr>
        <p:txBody>
          <a:bodyPr/>
          <a:lstStyle/>
          <a:p>
            <a:r>
              <a:rPr lang="en-US" dirty="0"/>
              <a:t>Using Jaccard Similarity and Movie Ratings by user to recommend movies.</a:t>
            </a:r>
          </a:p>
          <a:p>
            <a:endParaRPr lang="en-US" dirty="0"/>
          </a:p>
          <a:p>
            <a:r>
              <a:rPr lang="en-US" dirty="0"/>
              <a:t>For each movie </a:t>
            </a:r>
          </a:p>
          <a:p>
            <a:r>
              <a:rPr lang="en-US" dirty="0"/>
              <a:t>Calculating expected </a:t>
            </a:r>
          </a:p>
          <a:p>
            <a:r>
              <a:rPr lang="en-US" dirty="0"/>
              <a:t>Rating by user.</a:t>
            </a:r>
            <a:endParaRPr dirty="0"/>
          </a:p>
        </p:txBody>
      </p:sp>
      <p:pic>
        <p:nvPicPr>
          <p:cNvPr id="5" name="Picture 4" descr="A network of circles and dots&#10;&#10;Description automatically generated">
            <a:extLst>
              <a:ext uri="{FF2B5EF4-FFF2-40B4-BE49-F238E27FC236}">
                <a16:creationId xmlns:a16="http://schemas.microsoft.com/office/drawing/2014/main" id="{4988063F-EA94-F262-9310-17F1E580D8B3}"/>
              </a:ext>
            </a:extLst>
          </p:cNvPr>
          <p:cNvPicPr>
            <a:picLocks noChangeAspect="1"/>
          </p:cNvPicPr>
          <p:nvPr/>
        </p:nvPicPr>
        <p:blipFill>
          <a:blip r:embed="rId2"/>
          <a:stretch>
            <a:fillRect/>
          </a:stretch>
        </p:blipFill>
        <p:spPr>
          <a:xfrm>
            <a:off x="4475523" y="2954906"/>
            <a:ext cx="4668476" cy="3908492"/>
          </a:xfrm>
          <a:prstGeom prst="rect">
            <a:avLst/>
          </a:prstGeom>
        </p:spPr>
      </p:pic>
      <p:pic>
        <p:nvPicPr>
          <p:cNvPr id="10" name="Picture 9">
            <a:extLst>
              <a:ext uri="{FF2B5EF4-FFF2-40B4-BE49-F238E27FC236}">
                <a16:creationId xmlns:a16="http://schemas.microsoft.com/office/drawing/2014/main" id="{EDF6002C-46FB-8D37-1EC3-FB9F0EAA442B}"/>
              </a:ext>
            </a:extLst>
          </p:cNvPr>
          <p:cNvPicPr>
            <a:picLocks noChangeAspect="1"/>
          </p:cNvPicPr>
          <p:nvPr/>
        </p:nvPicPr>
        <p:blipFill>
          <a:blip r:embed="rId3"/>
          <a:stretch>
            <a:fillRect/>
          </a:stretch>
        </p:blipFill>
        <p:spPr>
          <a:xfrm>
            <a:off x="3932986" y="1961589"/>
            <a:ext cx="3932986" cy="536317"/>
          </a:xfrm>
          <a:prstGeom prst="rect">
            <a:avLst/>
          </a:prstGeom>
        </p:spPr>
      </p:pic>
      <p:sp>
        <p:nvSpPr>
          <p:cNvPr id="11" name="TextBox 10" descr="Recommender System (Eckhardt et al., 2009)">
            <a:extLst>
              <a:ext uri="{FF2B5EF4-FFF2-40B4-BE49-F238E27FC236}">
                <a16:creationId xmlns:a16="http://schemas.microsoft.com/office/drawing/2014/main" id="{C7B724F5-E168-A0C1-74FA-468F1B94FC91}"/>
              </a:ext>
            </a:extLst>
          </p:cNvPr>
          <p:cNvSpPr txBox="1"/>
          <p:nvPr/>
        </p:nvSpPr>
        <p:spPr>
          <a:xfrm>
            <a:off x="2719469" y="6177437"/>
            <a:ext cx="5733288" cy="369332"/>
          </a:xfrm>
          <a:prstGeom prst="rect">
            <a:avLst/>
          </a:prstGeom>
          <a:noFill/>
        </p:spPr>
        <p:txBody>
          <a:bodyPr wrap="square" rtlCol="0">
            <a:spAutoFit/>
          </a:bodyPr>
          <a:lstStyle/>
          <a:p>
            <a:r>
              <a:rPr lang="en-US" dirty="0">
                <a:latin typeface="Aptos Display" panose="020B0004020202020204" pitchFamily="34" charset="0"/>
              </a:rPr>
              <a:t>Figure 15: Movie Recommendations</a:t>
            </a:r>
          </a:p>
        </p:txBody>
      </p:sp>
    </p:spTree>
    <p:extLst>
      <p:ext uri="{BB962C8B-B14F-4D97-AF65-F5344CB8AC3E}">
        <p14:creationId xmlns:p14="http://schemas.microsoft.com/office/powerpoint/2010/main" val="921818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153609"/>
            <a:ext cx="8079581" cy="1658198"/>
          </a:xfrm>
        </p:spPr>
        <p:txBody>
          <a:bodyPr/>
          <a:lstStyle/>
          <a:p>
            <a:r>
              <a:rPr lang="en-US"/>
              <a:t>Recommending Movies to Users:</a:t>
            </a:r>
            <a:endParaRPr/>
          </a:p>
        </p:txBody>
      </p:sp>
      <p:sp>
        <p:nvSpPr>
          <p:cNvPr id="3" name="Content Placeholder 2"/>
          <p:cNvSpPr>
            <a:spLocks noGrp="1"/>
          </p:cNvSpPr>
          <p:nvPr>
            <p:ph idx="1"/>
          </p:nvPr>
        </p:nvSpPr>
        <p:spPr>
          <a:xfrm>
            <a:off x="387463" y="1296708"/>
            <a:ext cx="8065294" cy="3766185"/>
          </a:xfrm>
        </p:spPr>
        <p:txBody>
          <a:bodyPr vert="horz" lIns="91440" tIns="45720" rIns="91440" bIns="45720" rtlCol="0" anchor="t">
            <a:normAutofit/>
          </a:bodyPr>
          <a:lstStyle/>
          <a:p>
            <a:r>
              <a:rPr lang="en-US" sz="1800" dirty="0"/>
              <a:t>Using Jaccard Similarity and Movie Ratings by user to recommend movies.</a:t>
            </a:r>
            <a:endParaRPr lang="en-US" sz="1800" dirty="0">
              <a:cs typeface="Calibri Light"/>
            </a:endParaRPr>
          </a:p>
          <a:p>
            <a:r>
              <a:rPr lang="en-US" sz="1800" dirty="0">
                <a:cs typeface="Calibri Light"/>
              </a:rPr>
              <a:t>For </a:t>
            </a:r>
            <a:r>
              <a:rPr lang="en-US" sz="1800" err="1">
                <a:cs typeface="Calibri Light"/>
              </a:rPr>
              <a:t>UserID</a:t>
            </a:r>
            <a:r>
              <a:rPr lang="en-US" sz="1800" dirty="0">
                <a:cs typeface="Calibri Light"/>
              </a:rPr>
              <a:t> 4725: </a:t>
            </a:r>
            <a:endParaRPr lang="en-US" sz="1800" dirty="0"/>
          </a:p>
          <a:p>
            <a:endParaRPr lang="en-US" dirty="0">
              <a:cs typeface="Calibri Light"/>
            </a:endParaRPr>
          </a:p>
        </p:txBody>
      </p:sp>
      <p:sp>
        <p:nvSpPr>
          <p:cNvPr id="11" name="TextBox 10" descr="Recommender System (Eckhardt et al., 2009)">
            <a:extLst>
              <a:ext uri="{FF2B5EF4-FFF2-40B4-BE49-F238E27FC236}">
                <a16:creationId xmlns:a16="http://schemas.microsoft.com/office/drawing/2014/main" id="{C7B724F5-E168-A0C1-74FA-468F1B94FC91}"/>
              </a:ext>
            </a:extLst>
          </p:cNvPr>
          <p:cNvSpPr txBox="1"/>
          <p:nvPr/>
        </p:nvSpPr>
        <p:spPr>
          <a:xfrm>
            <a:off x="2719469" y="6177437"/>
            <a:ext cx="5733288" cy="369332"/>
          </a:xfrm>
          <a:prstGeom prst="rect">
            <a:avLst/>
          </a:prstGeom>
          <a:noFill/>
        </p:spPr>
        <p:txBody>
          <a:bodyPr wrap="square" lIns="91440" tIns="45720" rIns="91440" bIns="45720" rtlCol="0" anchor="t">
            <a:spAutoFit/>
          </a:bodyPr>
          <a:lstStyle/>
          <a:p>
            <a:r>
              <a:rPr lang="en-US" dirty="0">
                <a:latin typeface="Aptos Display"/>
              </a:rPr>
              <a:t>Figure 16: Movie Recommendations Scores</a:t>
            </a:r>
          </a:p>
        </p:txBody>
      </p:sp>
      <p:graphicFrame>
        <p:nvGraphicFramePr>
          <p:cNvPr id="6" name="Table 5">
            <a:extLst>
              <a:ext uri="{FF2B5EF4-FFF2-40B4-BE49-F238E27FC236}">
                <a16:creationId xmlns:a16="http://schemas.microsoft.com/office/drawing/2014/main" id="{75E515E3-619B-009E-1A74-BDC0D7A61137}"/>
              </a:ext>
            </a:extLst>
          </p:cNvPr>
          <p:cNvGraphicFramePr>
            <a:graphicFrameLocks noGrp="1"/>
          </p:cNvGraphicFramePr>
          <p:nvPr>
            <p:extLst>
              <p:ext uri="{D42A27DB-BD31-4B8C-83A1-F6EECF244321}">
                <p14:modId xmlns:p14="http://schemas.microsoft.com/office/powerpoint/2010/main" val="1643436070"/>
              </p:ext>
            </p:extLst>
          </p:nvPr>
        </p:nvGraphicFramePr>
        <p:xfrm>
          <a:off x="258793" y="2559170"/>
          <a:ext cx="8816020" cy="2743200"/>
        </p:xfrm>
        <a:graphic>
          <a:graphicData uri="http://schemas.openxmlformats.org/drawingml/2006/table">
            <a:tbl>
              <a:tblPr bandRow="1">
                <a:tableStyleId>{BC89EF96-8CEA-46FF-86C4-4CE0E7609802}</a:tableStyleId>
              </a:tblPr>
              <a:tblGrid>
                <a:gridCol w="2204005">
                  <a:extLst>
                    <a:ext uri="{9D8B030D-6E8A-4147-A177-3AD203B41FA5}">
                      <a16:colId xmlns:a16="http://schemas.microsoft.com/office/drawing/2014/main" val="4129923292"/>
                    </a:ext>
                  </a:extLst>
                </a:gridCol>
                <a:gridCol w="2204005">
                  <a:extLst>
                    <a:ext uri="{9D8B030D-6E8A-4147-A177-3AD203B41FA5}">
                      <a16:colId xmlns:a16="http://schemas.microsoft.com/office/drawing/2014/main" val="364793328"/>
                    </a:ext>
                  </a:extLst>
                </a:gridCol>
                <a:gridCol w="2204005">
                  <a:extLst>
                    <a:ext uri="{9D8B030D-6E8A-4147-A177-3AD203B41FA5}">
                      <a16:colId xmlns:a16="http://schemas.microsoft.com/office/drawing/2014/main" val="681468885"/>
                    </a:ext>
                  </a:extLst>
                </a:gridCol>
                <a:gridCol w="2204005">
                  <a:extLst>
                    <a:ext uri="{9D8B030D-6E8A-4147-A177-3AD203B41FA5}">
                      <a16:colId xmlns:a16="http://schemas.microsoft.com/office/drawing/2014/main" val="1279079571"/>
                    </a:ext>
                  </a:extLst>
                </a:gridCol>
              </a:tblGrid>
              <a:tr h="288295">
                <a:tc>
                  <a:txBody>
                    <a:bodyPr/>
                    <a:lstStyle/>
                    <a:p>
                      <a:pPr algn="l" fontAlgn="auto"/>
                      <a:r>
                        <a:rPr lang="en-US" sz="1800" dirty="0">
                          <a:solidFill>
                            <a:srgbClr val="000000"/>
                          </a:solidFill>
                          <a:effectLst/>
                        </a:rPr>
                        <a:t>Index</a:t>
                      </a:r>
                    </a:p>
                  </a:txBody>
                  <a:tcPr anchor="ctr"/>
                </a:tc>
                <a:tc>
                  <a:txBody>
                    <a:bodyPr/>
                    <a:lstStyle/>
                    <a:p>
                      <a:pPr algn="l" fontAlgn="base"/>
                      <a:r>
                        <a:rPr lang="en-US" sz="1800" dirty="0" err="1">
                          <a:solidFill>
                            <a:srgbClr val="000000"/>
                          </a:solidFill>
                          <a:effectLst/>
                        </a:rPr>
                        <a:t>m.Title</a:t>
                      </a:r>
                      <a:endParaRPr lang="en-US" dirty="0" err="1">
                        <a:solidFill>
                          <a:srgbClr val="000000"/>
                        </a:solidFill>
                        <a:effectLst/>
                      </a:endParaRPr>
                    </a:p>
                  </a:txBody>
                  <a:tcPr anchor="ctr"/>
                </a:tc>
                <a:tc>
                  <a:txBody>
                    <a:bodyPr/>
                    <a:lstStyle/>
                    <a:p>
                      <a:pPr algn="l" fontAlgn="base"/>
                      <a:r>
                        <a:rPr lang="en-US" sz="1800" dirty="0" err="1">
                          <a:solidFill>
                            <a:srgbClr val="000000"/>
                          </a:solidFill>
                          <a:effectLst/>
                        </a:rPr>
                        <a:t>m.Genres</a:t>
                      </a:r>
                      <a:endParaRPr lang="en-US" dirty="0" err="1">
                        <a:solidFill>
                          <a:srgbClr val="000000"/>
                        </a:solidFill>
                        <a:effectLst/>
                      </a:endParaRPr>
                    </a:p>
                  </a:txBody>
                  <a:tcPr anchor="ctr"/>
                </a:tc>
                <a:tc>
                  <a:txBody>
                    <a:bodyPr/>
                    <a:lstStyle/>
                    <a:p>
                      <a:pPr algn="l" fontAlgn="base"/>
                      <a:r>
                        <a:rPr lang="en-US" sz="1800" dirty="0">
                          <a:solidFill>
                            <a:srgbClr val="000000"/>
                          </a:solidFill>
                          <a:effectLst/>
                        </a:rPr>
                        <a:t>score</a:t>
                      </a:r>
                      <a:endParaRPr lang="en-US" dirty="0">
                        <a:solidFill>
                          <a:srgbClr val="000000"/>
                        </a:solidFill>
                        <a:effectLst/>
                      </a:endParaRPr>
                    </a:p>
                  </a:txBody>
                  <a:tcPr anchor="ctr"/>
                </a:tc>
                <a:extLst>
                  <a:ext uri="{0D108BD9-81ED-4DB2-BD59-A6C34878D82A}">
                    <a16:rowId xmlns:a16="http://schemas.microsoft.com/office/drawing/2014/main" val="1322916975"/>
                  </a:ext>
                </a:extLst>
              </a:tr>
              <a:tr h="288295">
                <a:tc>
                  <a:txBody>
                    <a:bodyPr/>
                    <a:lstStyle/>
                    <a:p>
                      <a:pPr algn="l" fontAlgn="base"/>
                      <a:r>
                        <a:rPr lang="en-US" sz="1800" dirty="0">
                          <a:solidFill>
                            <a:srgbClr val="000000"/>
                          </a:solidFill>
                          <a:effectLst/>
                        </a:rPr>
                        <a:t>0</a:t>
                      </a:r>
                      <a:endParaRPr lang="en-US" dirty="0">
                        <a:solidFill>
                          <a:srgbClr val="000000"/>
                        </a:solidFill>
                        <a:effectLst/>
                      </a:endParaRPr>
                    </a:p>
                  </a:txBody>
                  <a:tcPr anchor="ctr"/>
                </a:tc>
                <a:tc>
                  <a:txBody>
                    <a:bodyPr/>
                    <a:lstStyle/>
                    <a:p>
                      <a:pPr algn="l" fontAlgn="base"/>
                      <a:r>
                        <a:rPr lang="en-US" sz="1800" dirty="0">
                          <a:solidFill>
                            <a:srgbClr val="000000"/>
                          </a:solidFill>
                          <a:effectLst/>
                        </a:rPr>
                        <a:t>Schindler's List (1993)</a:t>
                      </a:r>
                      <a:endParaRPr lang="en-US" dirty="0">
                        <a:solidFill>
                          <a:srgbClr val="000000"/>
                        </a:solidFill>
                        <a:effectLst/>
                      </a:endParaRPr>
                    </a:p>
                  </a:txBody>
                  <a:tcPr anchor="ctr"/>
                </a:tc>
                <a:tc>
                  <a:txBody>
                    <a:bodyPr/>
                    <a:lstStyle/>
                    <a:p>
                      <a:pPr algn="l" fontAlgn="base"/>
                      <a:r>
                        <a:rPr lang="en-US" sz="1800" dirty="0" err="1">
                          <a:solidFill>
                            <a:srgbClr val="000000"/>
                          </a:solidFill>
                          <a:effectLst/>
                        </a:rPr>
                        <a:t>Drama|War</a:t>
                      </a:r>
                      <a:endParaRPr lang="en-US" dirty="0" err="1">
                        <a:solidFill>
                          <a:srgbClr val="000000"/>
                        </a:solidFill>
                        <a:effectLst/>
                      </a:endParaRPr>
                    </a:p>
                  </a:txBody>
                  <a:tcPr anchor="ctr"/>
                </a:tc>
                <a:tc>
                  <a:txBody>
                    <a:bodyPr/>
                    <a:lstStyle/>
                    <a:p>
                      <a:pPr algn="l" fontAlgn="base"/>
                      <a:r>
                        <a:rPr lang="en-US" sz="1800" dirty="0">
                          <a:solidFill>
                            <a:srgbClr val="000000"/>
                          </a:solidFill>
                          <a:effectLst/>
                        </a:rPr>
                        <a:t>6.864803</a:t>
                      </a:r>
                      <a:endParaRPr lang="en-US" dirty="0">
                        <a:solidFill>
                          <a:srgbClr val="000000"/>
                        </a:solidFill>
                        <a:effectLst/>
                      </a:endParaRPr>
                    </a:p>
                  </a:txBody>
                  <a:tcPr anchor="ctr"/>
                </a:tc>
                <a:extLst>
                  <a:ext uri="{0D108BD9-81ED-4DB2-BD59-A6C34878D82A}">
                    <a16:rowId xmlns:a16="http://schemas.microsoft.com/office/drawing/2014/main" val="1407830693"/>
                  </a:ext>
                </a:extLst>
              </a:tr>
              <a:tr h="506465">
                <a:tc>
                  <a:txBody>
                    <a:bodyPr/>
                    <a:lstStyle/>
                    <a:p>
                      <a:pPr algn="l" fontAlgn="base"/>
                      <a:r>
                        <a:rPr lang="en-US" sz="1800" dirty="0">
                          <a:solidFill>
                            <a:srgbClr val="000000"/>
                          </a:solidFill>
                          <a:effectLst/>
                        </a:rPr>
                        <a:t>1</a:t>
                      </a:r>
                      <a:endParaRPr lang="en-US" dirty="0">
                        <a:solidFill>
                          <a:srgbClr val="000000"/>
                        </a:solidFill>
                        <a:effectLst/>
                      </a:endParaRPr>
                    </a:p>
                  </a:txBody>
                  <a:tcPr anchor="ctr"/>
                </a:tc>
                <a:tc>
                  <a:txBody>
                    <a:bodyPr/>
                    <a:lstStyle/>
                    <a:p>
                      <a:pPr algn="l" fontAlgn="base"/>
                      <a:r>
                        <a:rPr lang="en-US" sz="1800" dirty="0">
                          <a:solidFill>
                            <a:srgbClr val="000000"/>
                          </a:solidFill>
                          <a:effectLst/>
                        </a:rPr>
                        <a:t>Toy Story (1995)</a:t>
                      </a:r>
                      <a:endParaRPr lang="en-US" dirty="0">
                        <a:solidFill>
                          <a:srgbClr val="000000"/>
                        </a:solidFill>
                        <a:effectLst/>
                      </a:endParaRPr>
                    </a:p>
                  </a:txBody>
                  <a:tcPr anchor="ctr"/>
                </a:tc>
                <a:tc>
                  <a:txBody>
                    <a:bodyPr/>
                    <a:lstStyle/>
                    <a:p>
                      <a:pPr algn="l" fontAlgn="base"/>
                      <a:r>
                        <a:rPr lang="en-US" sz="1800" dirty="0" err="1">
                          <a:solidFill>
                            <a:srgbClr val="000000"/>
                          </a:solidFill>
                          <a:effectLst/>
                        </a:rPr>
                        <a:t>Animation|Children's|Comedy</a:t>
                      </a:r>
                      <a:endParaRPr lang="en-US" dirty="0" err="1">
                        <a:solidFill>
                          <a:srgbClr val="000000"/>
                        </a:solidFill>
                        <a:effectLst/>
                      </a:endParaRPr>
                    </a:p>
                  </a:txBody>
                  <a:tcPr anchor="ctr"/>
                </a:tc>
                <a:tc>
                  <a:txBody>
                    <a:bodyPr/>
                    <a:lstStyle/>
                    <a:p>
                      <a:pPr algn="l" fontAlgn="base"/>
                      <a:r>
                        <a:rPr lang="en-US" sz="1800" dirty="0">
                          <a:solidFill>
                            <a:srgbClr val="000000"/>
                          </a:solidFill>
                          <a:effectLst/>
                        </a:rPr>
                        <a:t>6.497486</a:t>
                      </a:r>
                      <a:endParaRPr lang="en-US" dirty="0">
                        <a:solidFill>
                          <a:srgbClr val="000000"/>
                        </a:solidFill>
                        <a:effectLst/>
                      </a:endParaRPr>
                    </a:p>
                  </a:txBody>
                  <a:tcPr anchor="ctr"/>
                </a:tc>
                <a:extLst>
                  <a:ext uri="{0D108BD9-81ED-4DB2-BD59-A6C34878D82A}">
                    <a16:rowId xmlns:a16="http://schemas.microsoft.com/office/drawing/2014/main" val="1275384035"/>
                  </a:ext>
                </a:extLst>
              </a:tr>
              <a:tr h="288295">
                <a:tc>
                  <a:txBody>
                    <a:bodyPr/>
                    <a:lstStyle/>
                    <a:p>
                      <a:pPr algn="l" fontAlgn="base"/>
                      <a:r>
                        <a:rPr lang="en-US" sz="1800" dirty="0">
                          <a:solidFill>
                            <a:srgbClr val="000000"/>
                          </a:solidFill>
                          <a:effectLst/>
                        </a:rPr>
                        <a:t>2</a:t>
                      </a:r>
                      <a:endParaRPr lang="en-US" dirty="0">
                        <a:solidFill>
                          <a:srgbClr val="000000"/>
                        </a:solidFill>
                        <a:effectLst/>
                      </a:endParaRPr>
                    </a:p>
                  </a:txBody>
                  <a:tcPr anchor="ctr"/>
                </a:tc>
                <a:tc>
                  <a:txBody>
                    <a:bodyPr/>
                    <a:lstStyle/>
                    <a:p>
                      <a:pPr algn="l" fontAlgn="base"/>
                      <a:r>
                        <a:rPr lang="en-US" sz="1800" dirty="0">
                          <a:solidFill>
                            <a:srgbClr val="000000"/>
                          </a:solidFill>
                          <a:effectLst/>
                        </a:rPr>
                        <a:t>October Sky (1999)</a:t>
                      </a:r>
                      <a:endParaRPr lang="en-US" dirty="0">
                        <a:solidFill>
                          <a:srgbClr val="000000"/>
                        </a:solidFill>
                        <a:effectLst/>
                      </a:endParaRPr>
                    </a:p>
                  </a:txBody>
                  <a:tcPr anchor="ctr"/>
                </a:tc>
                <a:tc>
                  <a:txBody>
                    <a:bodyPr/>
                    <a:lstStyle/>
                    <a:p>
                      <a:pPr algn="l" fontAlgn="base"/>
                      <a:r>
                        <a:rPr lang="en-US" sz="1800" dirty="0">
                          <a:solidFill>
                            <a:srgbClr val="000000"/>
                          </a:solidFill>
                          <a:effectLst/>
                        </a:rPr>
                        <a:t>Drama</a:t>
                      </a:r>
                      <a:endParaRPr lang="en-US" dirty="0">
                        <a:solidFill>
                          <a:srgbClr val="000000"/>
                        </a:solidFill>
                        <a:effectLst/>
                      </a:endParaRPr>
                    </a:p>
                  </a:txBody>
                  <a:tcPr anchor="ctr"/>
                </a:tc>
                <a:tc>
                  <a:txBody>
                    <a:bodyPr/>
                    <a:lstStyle/>
                    <a:p>
                      <a:pPr algn="l" fontAlgn="base"/>
                      <a:r>
                        <a:rPr lang="en-US" sz="1800" dirty="0">
                          <a:solidFill>
                            <a:srgbClr val="000000"/>
                          </a:solidFill>
                          <a:effectLst/>
                        </a:rPr>
                        <a:t>6.390129</a:t>
                      </a:r>
                      <a:endParaRPr lang="en-US" dirty="0">
                        <a:solidFill>
                          <a:srgbClr val="000000"/>
                        </a:solidFill>
                        <a:effectLst/>
                      </a:endParaRPr>
                    </a:p>
                  </a:txBody>
                  <a:tcPr anchor="ctr"/>
                </a:tc>
                <a:extLst>
                  <a:ext uri="{0D108BD9-81ED-4DB2-BD59-A6C34878D82A}">
                    <a16:rowId xmlns:a16="http://schemas.microsoft.com/office/drawing/2014/main" val="639185667"/>
                  </a:ext>
                </a:extLst>
              </a:tr>
              <a:tr h="506465">
                <a:tc>
                  <a:txBody>
                    <a:bodyPr/>
                    <a:lstStyle/>
                    <a:p>
                      <a:pPr algn="l" fontAlgn="base"/>
                      <a:r>
                        <a:rPr lang="en-US" sz="1800" dirty="0">
                          <a:solidFill>
                            <a:srgbClr val="000000"/>
                          </a:solidFill>
                          <a:effectLst/>
                        </a:rPr>
                        <a:t>3</a:t>
                      </a:r>
                      <a:endParaRPr lang="en-US" dirty="0">
                        <a:solidFill>
                          <a:srgbClr val="000000"/>
                        </a:solidFill>
                        <a:effectLst/>
                      </a:endParaRPr>
                    </a:p>
                  </a:txBody>
                  <a:tcPr anchor="ctr"/>
                </a:tc>
                <a:tc>
                  <a:txBody>
                    <a:bodyPr/>
                    <a:lstStyle/>
                    <a:p>
                      <a:pPr algn="l" fontAlgn="base"/>
                      <a:r>
                        <a:rPr lang="en-US" sz="1800" dirty="0">
                          <a:solidFill>
                            <a:srgbClr val="000000"/>
                          </a:solidFill>
                          <a:effectLst/>
                        </a:rPr>
                        <a:t>Almost Famous (2000)</a:t>
                      </a:r>
                      <a:endParaRPr lang="en-US" dirty="0">
                        <a:solidFill>
                          <a:srgbClr val="000000"/>
                        </a:solidFill>
                        <a:effectLst/>
                      </a:endParaRPr>
                    </a:p>
                  </a:txBody>
                  <a:tcPr anchor="ctr"/>
                </a:tc>
                <a:tc>
                  <a:txBody>
                    <a:bodyPr/>
                    <a:lstStyle/>
                    <a:p>
                      <a:pPr algn="l" fontAlgn="base"/>
                      <a:r>
                        <a:rPr lang="en-US" sz="1800" dirty="0" err="1">
                          <a:solidFill>
                            <a:srgbClr val="000000"/>
                          </a:solidFill>
                          <a:effectLst/>
                        </a:rPr>
                        <a:t>Comedy|Drama</a:t>
                      </a:r>
                      <a:endParaRPr lang="en-US" dirty="0" err="1">
                        <a:solidFill>
                          <a:srgbClr val="000000"/>
                        </a:solidFill>
                        <a:effectLst/>
                      </a:endParaRPr>
                    </a:p>
                  </a:txBody>
                  <a:tcPr anchor="ctr"/>
                </a:tc>
                <a:tc>
                  <a:txBody>
                    <a:bodyPr/>
                    <a:lstStyle/>
                    <a:p>
                      <a:pPr algn="l" fontAlgn="base"/>
                      <a:r>
                        <a:rPr lang="en-US" sz="1800" dirty="0">
                          <a:solidFill>
                            <a:srgbClr val="000000"/>
                          </a:solidFill>
                          <a:effectLst/>
                        </a:rPr>
                        <a:t>6.389066</a:t>
                      </a:r>
                      <a:endParaRPr lang="en-US" dirty="0">
                        <a:solidFill>
                          <a:srgbClr val="000000"/>
                        </a:solidFill>
                        <a:effectLst/>
                      </a:endParaRPr>
                    </a:p>
                  </a:txBody>
                  <a:tcPr anchor="ctr"/>
                </a:tc>
                <a:extLst>
                  <a:ext uri="{0D108BD9-81ED-4DB2-BD59-A6C34878D82A}">
                    <a16:rowId xmlns:a16="http://schemas.microsoft.com/office/drawing/2014/main" val="3639320274"/>
                  </a:ext>
                </a:extLst>
              </a:tr>
              <a:tr h="288295">
                <a:tc>
                  <a:txBody>
                    <a:bodyPr/>
                    <a:lstStyle/>
                    <a:p>
                      <a:pPr algn="l" fontAlgn="base"/>
                      <a:r>
                        <a:rPr lang="en-US" sz="1800" dirty="0">
                          <a:solidFill>
                            <a:srgbClr val="000000"/>
                          </a:solidFill>
                          <a:effectLst/>
                        </a:rPr>
                        <a:t>4</a:t>
                      </a:r>
                      <a:endParaRPr lang="en-US" dirty="0">
                        <a:solidFill>
                          <a:srgbClr val="000000"/>
                        </a:solidFill>
                        <a:effectLst/>
                      </a:endParaRPr>
                    </a:p>
                  </a:txBody>
                  <a:tcPr anchor="ctr"/>
                </a:tc>
                <a:tc>
                  <a:txBody>
                    <a:bodyPr/>
                    <a:lstStyle/>
                    <a:p>
                      <a:pPr algn="l" fontAlgn="base"/>
                      <a:r>
                        <a:rPr lang="en-US" sz="1800" dirty="0">
                          <a:solidFill>
                            <a:srgbClr val="000000"/>
                          </a:solidFill>
                          <a:effectLst/>
                        </a:rPr>
                        <a:t>Bulworth (1998)</a:t>
                      </a:r>
                      <a:endParaRPr lang="en-US" dirty="0">
                        <a:solidFill>
                          <a:srgbClr val="000000"/>
                        </a:solidFill>
                        <a:effectLst/>
                      </a:endParaRPr>
                    </a:p>
                  </a:txBody>
                  <a:tcPr anchor="ctr"/>
                </a:tc>
                <a:tc>
                  <a:txBody>
                    <a:bodyPr/>
                    <a:lstStyle/>
                    <a:p>
                      <a:pPr algn="l" fontAlgn="base"/>
                      <a:r>
                        <a:rPr lang="en-US" sz="1800" dirty="0">
                          <a:solidFill>
                            <a:srgbClr val="000000"/>
                          </a:solidFill>
                          <a:effectLst/>
                        </a:rPr>
                        <a:t>Comedy</a:t>
                      </a:r>
                      <a:endParaRPr lang="en-US" dirty="0">
                        <a:solidFill>
                          <a:srgbClr val="000000"/>
                        </a:solidFill>
                        <a:effectLst/>
                      </a:endParaRPr>
                    </a:p>
                  </a:txBody>
                  <a:tcPr anchor="ctr"/>
                </a:tc>
                <a:tc>
                  <a:txBody>
                    <a:bodyPr/>
                    <a:lstStyle/>
                    <a:p>
                      <a:pPr algn="l" fontAlgn="base"/>
                      <a:r>
                        <a:rPr lang="en-US" sz="1800" dirty="0">
                          <a:solidFill>
                            <a:srgbClr val="000000"/>
                          </a:solidFill>
                          <a:effectLst/>
                        </a:rPr>
                        <a:t>6.283263</a:t>
                      </a:r>
                      <a:endParaRPr lang="en-US" dirty="0">
                        <a:solidFill>
                          <a:srgbClr val="000000"/>
                        </a:solidFill>
                        <a:effectLst/>
                      </a:endParaRPr>
                    </a:p>
                  </a:txBody>
                  <a:tcPr anchor="ctr"/>
                </a:tc>
                <a:extLst>
                  <a:ext uri="{0D108BD9-81ED-4DB2-BD59-A6C34878D82A}">
                    <a16:rowId xmlns:a16="http://schemas.microsoft.com/office/drawing/2014/main" val="1627705865"/>
                  </a:ext>
                </a:extLst>
              </a:tr>
            </a:tbl>
          </a:graphicData>
        </a:graphic>
      </p:graphicFrame>
    </p:spTree>
    <p:extLst>
      <p:ext uri="{BB962C8B-B14F-4D97-AF65-F5344CB8AC3E}">
        <p14:creationId xmlns:p14="http://schemas.microsoft.com/office/powerpoint/2010/main" val="1599287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F9777A7-A497-BB5A-867B-91CABDBF85A1}"/>
              </a:ext>
            </a:extLst>
          </p:cNvPr>
          <p:cNvGraphicFramePr>
            <a:graphicFrameLocks noGrp="1"/>
          </p:cNvGraphicFramePr>
          <p:nvPr>
            <p:extLst>
              <p:ext uri="{D42A27DB-BD31-4B8C-83A1-F6EECF244321}">
                <p14:modId xmlns:p14="http://schemas.microsoft.com/office/powerpoint/2010/main" val="3080652598"/>
              </p:ext>
            </p:extLst>
          </p:nvPr>
        </p:nvGraphicFramePr>
        <p:xfrm>
          <a:off x="0" y="1022295"/>
          <a:ext cx="9144000" cy="5475079"/>
        </p:xfrm>
        <a:graphic>
          <a:graphicData uri="http://schemas.openxmlformats.org/drawingml/2006/table">
            <a:tbl>
              <a:tblPr firstRow="1" bandRow="1">
                <a:tableStyleId>{B301B821-A1FF-4177-AEE7-76D212191A09}</a:tableStyleId>
              </a:tblPr>
              <a:tblGrid>
                <a:gridCol w="1874520">
                  <a:extLst>
                    <a:ext uri="{9D8B030D-6E8A-4147-A177-3AD203B41FA5}">
                      <a16:colId xmlns:a16="http://schemas.microsoft.com/office/drawing/2014/main" val="1544711778"/>
                    </a:ext>
                  </a:extLst>
                </a:gridCol>
                <a:gridCol w="1783080">
                  <a:extLst>
                    <a:ext uri="{9D8B030D-6E8A-4147-A177-3AD203B41FA5}">
                      <a16:colId xmlns:a16="http://schemas.microsoft.com/office/drawing/2014/main" val="1538318261"/>
                    </a:ext>
                  </a:extLst>
                </a:gridCol>
                <a:gridCol w="1828800">
                  <a:extLst>
                    <a:ext uri="{9D8B030D-6E8A-4147-A177-3AD203B41FA5}">
                      <a16:colId xmlns:a16="http://schemas.microsoft.com/office/drawing/2014/main" val="695294173"/>
                    </a:ext>
                  </a:extLst>
                </a:gridCol>
                <a:gridCol w="1828800">
                  <a:extLst>
                    <a:ext uri="{9D8B030D-6E8A-4147-A177-3AD203B41FA5}">
                      <a16:colId xmlns:a16="http://schemas.microsoft.com/office/drawing/2014/main" val="2159711911"/>
                    </a:ext>
                  </a:extLst>
                </a:gridCol>
                <a:gridCol w="1828800">
                  <a:extLst>
                    <a:ext uri="{9D8B030D-6E8A-4147-A177-3AD203B41FA5}">
                      <a16:colId xmlns:a16="http://schemas.microsoft.com/office/drawing/2014/main" val="3736594588"/>
                    </a:ext>
                  </a:extLst>
                </a:gridCol>
              </a:tblGrid>
              <a:tr h="730933">
                <a:tc>
                  <a:txBody>
                    <a:bodyPr/>
                    <a:lstStyle/>
                    <a:p>
                      <a:r>
                        <a:rPr lang="en-US" sz="1100" dirty="0"/>
                        <a:t>Database</a:t>
                      </a:r>
                    </a:p>
                  </a:txBody>
                  <a:tcPr/>
                </a:tc>
                <a:tc>
                  <a:txBody>
                    <a:bodyPr/>
                    <a:lstStyle/>
                    <a:p>
                      <a:r>
                        <a:rPr lang="en-US" sz="1100" dirty="0"/>
                        <a:t>Latency</a:t>
                      </a:r>
                    </a:p>
                  </a:txBody>
                  <a:tcPr/>
                </a:tc>
                <a:tc>
                  <a:txBody>
                    <a:bodyPr/>
                    <a:lstStyle/>
                    <a:p>
                      <a:r>
                        <a:rPr lang="en-US" sz="1100" dirty="0"/>
                        <a:t>Memory Usage</a:t>
                      </a:r>
                    </a:p>
                  </a:txBody>
                  <a:tcPr/>
                </a:tc>
                <a:tc>
                  <a:txBody>
                    <a:bodyPr/>
                    <a:lstStyle/>
                    <a:p>
                      <a:r>
                        <a:rPr lang="en-US" sz="1100" dirty="0"/>
                        <a:t>Scalability</a:t>
                      </a:r>
                    </a:p>
                  </a:txBody>
                  <a:tcPr/>
                </a:tc>
                <a:tc>
                  <a:txBody>
                    <a:bodyPr/>
                    <a:lstStyle/>
                    <a:p>
                      <a:r>
                        <a:rPr lang="en-US" sz="1100" dirty="0"/>
                        <a:t>Availability</a:t>
                      </a:r>
                    </a:p>
                  </a:txBody>
                  <a:tcPr/>
                </a:tc>
                <a:extLst>
                  <a:ext uri="{0D108BD9-81ED-4DB2-BD59-A6C34878D82A}">
                    <a16:rowId xmlns:a16="http://schemas.microsoft.com/office/drawing/2014/main" val="3419876319"/>
                  </a:ext>
                </a:extLst>
              </a:tr>
              <a:tr h="964098">
                <a:tc>
                  <a:txBody>
                    <a:bodyPr/>
                    <a:lstStyle/>
                    <a:p>
                      <a:r>
                        <a:rPr lang="en-US" sz="1100" dirty="0"/>
                        <a:t>PostgreSQL</a:t>
                      </a:r>
                    </a:p>
                  </a:txBody>
                  <a:tcPr/>
                </a:tc>
                <a:tc>
                  <a:txBody>
                    <a:bodyPr/>
                    <a:lstStyle/>
                    <a:p>
                      <a:r>
                        <a:rPr lang="en-US" sz="1100" b="1" dirty="0"/>
                        <a:t>Efficient for read and delete operations</a:t>
                      </a:r>
                      <a:r>
                        <a:rPr lang="en-US" sz="1100" dirty="0"/>
                        <a:t>, but latency can increase with complex queries (</a:t>
                      </a:r>
                      <a:r>
                        <a:rPr lang="en-US" sz="1100" dirty="0" err="1"/>
                        <a:t>Truică</a:t>
                      </a:r>
                      <a:r>
                        <a:rPr lang="en-US" sz="1100" dirty="0"/>
                        <a:t> et al., 2015)</a:t>
                      </a:r>
                    </a:p>
                  </a:txBody>
                  <a:tcPr/>
                </a:tc>
                <a:tc>
                  <a:txBody>
                    <a:bodyPr/>
                    <a:lstStyle/>
                    <a:p>
                      <a:r>
                        <a:rPr lang="en-US" sz="1100" dirty="0"/>
                        <a:t>Efficient memory management, but may consume more during peak loads (</a:t>
                      </a:r>
                      <a:r>
                        <a:rPr lang="en-US" sz="1100" dirty="0" err="1"/>
                        <a:t>Nakhare</a:t>
                      </a:r>
                      <a:r>
                        <a:rPr lang="en-US" sz="1100" dirty="0"/>
                        <a:t>, 2021)</a:t>
                      </a:r>
                    </a:p>
                  </a:txBody>
                  <a:tcPr/>
                </a:tc>
                <a:tc>
                  <a:txBody>
                    <a:bodyPr/>
                    <a:lstStyle/>
                    <a:p>
                      <a:r>
                        <a:rPr lang="en-US" sz="1100" dirty="0"/>
                        <a:t>Traditionally </a:t>
                      </a:r>
                      <a:r>
                        <a:rPr lang="en-US" sz="1100" b="1" dirty="0"/>
                        <a:t>scales vertically</a:t>
                      </a:r>
                      <a:r>
                        <a:rPr lang="en-US" sz="1100" dirty="0"/>
                        <a:t>, which can limit handling of massive datasets (Filip &amp; </a:t>
                      </a:r>
                      <a:r>
                        <a:rPr lang="en-US" sz="1100" dirty="0" err="1"/>
                        <a:t>Čegan</a:t>
                      </a:r>
                      <a:r>
                        <a:rPr lang="en-US" sz="1100" dirty="0"/>
                        <a:t>, 2020)</a:t>
                      </a:r>
                    </a:p>
                  </a:txBody>
                  <a:tcPr/>
                </a:tc>
                <a:tc>
                  <a:txBody>
                    <a:bodyPr/>
                    <a:lstStyle/>
                    <a:p>
                      <a:r>
                        <a:rPr lang="en-US" sz="1100" dirty="0"/>
                        <a:t>High availability through replication and failover mechanisms (Lourenço et al., 2015)</a:t>
                      </a:r>
                    </a:p>
                  </a:txBody>
                  <a:tcPr/>
                </a:tc>
                <a:extLst>
                  <a:ext uri="{0D108BD9-81ED-4DB2-BD59-A6C34878D82A}">
                    <a16:rowId xmlns:a16="http://schemas.microsoft.com/office/drawing/2014/main" val="311980314"/>
                  </a:ext>
                </a:extLst>
              </a:tr>
              <a:tr h="786501">
                <a:tc>
                  <a:txBody>
                    <a:bodyPr/>
                    <a:lstStyle/>
                    <a:p>
                      <a:r>
                        <a:rPr lang="en-US" sz="1100" dirty="0"/>
                        <a:t>MongoDB</a:t>
                      </a:r>
                    </a:p>
                  </a:txBody>
                  <a:tcPr/>
                </a:tc>
                <a:tc>
                  <a:txBody>
                    <a:bodyPr/>
                    <a:lstStyle/>
                    <a:p>
                      <a:r>
                        <a:rPr lang="en-US" sz="1100" b="1" dirty="0"/>
                        <a:t>Low latency for create and insert operations, </a:t>
                      </a:r>
                      <a:r>
                        <a:rPr lang="en-US" sz="1100" dirty="0"/>
                        <a:t>in high-throughput environments (</a:t>
                      </a:r>
                      <a:r>
                        <a:rPr lang="en-US" sz="1100" dirty="0" err="1"/>
                        <a:t>Truică</a:t>
                      </a:r>
                      <a:r>
                        <a:rPr lang="en-US" sz="1100" dirty="0"/>
                        <a:t> et al., 2015)</a:t>
                      </a:r>
                    </a:p>
                  </a:txBody>
                  <a:tcPr/>
                </a:tc>
                <a:tc>
                  <a:txBody>
                    <a:bodyPr/>
                    <a:lstStyle/>
                    <a:p>
                      <a:r>
                        <a:rPr lang="en-US" sz="1100" dirty="0"/>
                        <a:t>Efficient in memory consumption (Filip &amp; </a:t>
                      </a:r>
                      <a:r>
                        <a:rPr lang="en-US" sz="1100" dirty="0" err="1"/>
                        <a:t>Čegan</a:t>
                      </a:r>
                      <a:r>
                        <a:rPr lang="en-US" sz="1100" dirty="0"/>
                        <a:t>, 2020)</a:t>
                      </a:r>
                    </a:p>
                  </a:txBody>
                  <a:tcPr/>
                </a:tc>
                <a:tc>
                  <a:txBody>
                    <a:bodyPr/>
                    <a:lstStyle/>
                    <a:p>
                      <a:r>
                        <a:rPr lang="en-US" sz="1100" dirty="0"/>
                        <a:t>Built for horizontal scalability (</a:t>
                      </a:r>
                      <a:r>
                        <a:rPr lang="en-US" sz="1100" dirty="0" err="1"/>
                        <a:t>Györödi</a:t>
                      </a:r>
                      <a:r>
                        <a:rPr lang="en-US" sz="1100" dirty="0"/>
                        <a:t> et al., 2022)</a:t>
                      </a:r>
                    </a:p>
                  </a:txBody>
                  <a:tcPr/>
                </a:tc>
                <a:tc>
                  <a:txBody>
                    <a:bodyPr/>
                    <a:lstStyle/>
                    <a:p>
                      <a:r>
                        <a:rPr lang="en-US" sz="1100" dirty="0"/>
                        <a:t>High availability through distributed architecture and replication (Wang et al., 2022)</a:t>
                      </a:r>
                    </a:p>
                  </a:txBody>
                  <a:tcPr/>
                </a:tc>
                <a:extLst>
                  <a:ext uri="{0D108BD9-81ED-4DB2-BD59-A6C34878D82A}">
                    <a16:rowId xmlns:a16="http://schemas.microsoft.com/office/drawing/2014/main" val="1032271878"/>
                  </a:ext>
                </a:extLst>
              </a:tr>
              <a:tr h="786501">
                <a:tc>
                  <a:txBody>
                    <a:bodyPr/>
                    <a:lstStyle/>
                    <a:p>
                      <a:r>
                        <a:rPr lang="en-US" sz="1100" dirty="0"/>
                        <a:t>Redis</a:t>
                      </a:r>
                    </a:p>
                  </a:txBody>
                  <a:tcPr/>
                </a:tc>
                <a:tc>
                  <a:txBody>
                    <a:bodyPr/>
                    <a:lstStyle/>
                    <a:p>
                      <a:r>
                        <a:rPr lang="en-US" sz="1100" b="1" dirty="0"/>
                        <a:t>Very low latency</a:t>
                      </a:r>
                      <a:r>
                        <a:rPr lang="en-US" sz="1100" dirty="0"/>
                        <a:t>, ideal for real-time recommendations (Gupta et al., 2017)</a:t>
                      </a:r>
                    </a:p>
                  </a:txBody>
                  <a:tcPr/>
                </a:tc>
                <a:tc>
                  <a:txBody>
                    <a:bodyPr/>
                    <a:lstStyle/>
                    <a:p>
                      <a:r>
                        <a:rPr lang="fr-FR" sz="1100" dirty="0"/>
                        <a:t>Efficient memory usage (Gupta et al., 2017)</a:t>
                      </a:r>
                      <a:endParaRPr lang="en-US" sz="1100" dirty="0"/>
                    </a:p>
                  </a:txBody>
                  <a:tcPr/>
                </a:tc>
                <a:tc>
                  <a:txBody>
                    <a:bodyPr/>
                    <a:lstStyle/>
                    <a:p>
                      <a:r>
                        <a:rPr lang="fr-FR" sz="1100" dirty="0" err="1"/>
                        <a:t>Scales</a:t>
                      </a:r>
                      <a:r>
                        <a:rPr lang="fr-FR" sz="1100" dirty="0"/>
                        <a:t> </a:t>
                      </a:r>
                      <a:r>
                        <a:rPr lang="fr-FR" sz="1100" dirty="0" err="1"/>
                        <a:t>horizontally</a:t>
                      </a:r>
                      <a:r>
                        <a:rPr lang="fr-FR" sz="1100" dirty="0"/>
                        <a:t> (</a:t>
                      </a:r>
                      <a:r>
                        <a:rPr lang="fr-FR" sz="1100" dirty="0" err="1"/>
                        <a:t>Györödi</a:t>
                      </a:r>
                      <a:r>
                        <a:rPr lang="fr-FR" sz="1100" dirty="0"/>
                        <a:t> et al., 2022)</a:t>
                      </a:r>
                      <a:endParaRPr lang="en-US" sz="1100" dirty="0"/>
                    </a:p>
                  </a:txBody>
                  <a:tcPr/>
                </a:tc>
                <a:tc>
                  <a:txBody>
                    <a:bodyPr/>
                    <a:lstStyle/>
                    <a:p>
                      <a:r>
                        <a:rPr lang="en-US" sz="1100" dirty="0"/>
                        <a:t>High availability through replication (</a:t>
                      </a:r>
                      <a:r>
                        <a:rPr lang="en-US" sz="1100" dirty="0" err="1"/>
                        <a:t>Györödi</a:t>
                      </a:r>
                      <a:r>
                        <a:rPr lang="en-US" sz="1100" dirty="0"/>
                        <a:t> et al., 2022)</a:t>
                      </a:r>
                    </a:p>
                  </a:txBody>
                  <a:tcPr/>
                </a:tc>
                <a:extLst>
                  <a:ext uri="{0D108BD9-81ED-4DB2-BD59-A6C34878D82A}">
                    <a16:rowId xmlns:a16="http://schemas.microsoft.com/office/drawing/2014/main" val="1338588237"/>
                  </a:ext>
                </a:extLst>
              </a:tr>
              <a:tr h="1109766">
                <a:tc>
                  <a:txBody>
                    <a:bodyPr/>
                    <a:lstStyle/>
                    <a:p>
                      <a:r>
                        <a:rPr lang="en-US" sz="1100" dirty="0"/>
                        <a:t>Cassandra</a:t>
                      </a:r>
                    </a:p>
                  </a:txBody>
                  <a:tcPr/>
                </a:tc>
                <a:tc>
                  <a:txBody>
                    <a:bodyPr/>
                    <a:lstStyle/>
                    <a:p>
                      <a:r>
                        <a:rPr lang="en-US" sz="1100" b="1" dirty="0"/>
                        <a:t>Superior for update operations </a:t>
                      </a:r>
                      <a:r>
                        <a:rPr lang="en-US" sz="1100" dirty="0"/>
                        <a:t>(</a:t>
                      </a:r>
                      <a:r>
                        <a:rPr lang="en-US" sz="1100" dirty="0" err="1"/>
                        <a:t>Truică</a:t>
                      </a:r>
                      <a:r>
                        <a:rPr lang="en-US" sz="1100" dirty="0"/>
                        <a:t> et al., 2015)</a:t>
                      </a:r>
                    </a:p>
                  </a:txBody>
                  <a:tcPr/>
                </a:tc>
                <a:tc>
                  <a:txBody>
                    <a:bodyPr/>
                    <a:lstStyle/>
                    <a:p>
                      <a:r>
                        <a:rPr lang="en-US" sz="1100" b="1" dirty="0"/>
                        <a:t>Higher memory </a:t>
                      </a:r>
                      <a:r>
                        <a:rPr lang="en-US" sz="1100" dirty="0"/>
                        <a:t>usage compared to some others (</a:t>
                      </a:r>
                      <a:r>
                        <a:rPr lang="en-US" sz="1100" dirty="0" err="1"/>
                        <a:t>Kabakuş</a:t>
                      </a:r>
                      <a:r>
                        <a:rPr lang="en-US" sz="1100" dirty="0"/>
                        <a:t> &amp; Kara, 2017)</a:t>
                      </a:r>
                    </a:p>
                  </a:txBody>
                  <a:tcPr/>
                </a:tc>
                <a:tc>
                  <a:txBody>
                    <a:bodyPr/>
                    <a:lstStyle/>
                    <a:p>
                      <a:r>
                        <a:rPr lang="en-US" sz="1100" dirty="0"/>
                        <a:t>Excellent horizontal scalability (</a:t>
                      </a:r>
                      <a:r>
                        <a:rPr lang="en-US" sz="1100" dirty="0" err="1"/>
                        <a:t>Bjeladinović</a:t>
                      </a:r>
                      <a:r>
                        <a:rPr lang="en-US" sz="1100" dirty="0"/>
                        <a:t>, 2018)</a:t>
                      </a:r>
                    </a:p>
                  </a:txBody>
                  <a:tcPr/>
                </a:tc>
                <a:tc>
                  <a:txBody>
                    <a:bodyPr/>
                    <a:lstStyle/>
                    <a:p>
                      <a:r>
                        <a:rPr lang="en-US" sz="1100" dirty="0"/>
                        <a:t>High availability through distributed architecture (</a:t>
                      </a:r>
                      <a:r>
                        <a:rPr lang="en-US" sz="1100" dirty="0" err="1"/>
                        <a:t>Györödi</a:t>
                      </a:r>
                      <a:r>
                        <a:rPr lang="en-US" sz="1100" dirty="0"/>
                        <a:t> et al., 2022)</a:t>
                      </a:r>
                    </a:p>
                  </a:txBody>
                  <a:tcPr/>
                </a:tc>
                <a:extLst>
                  <a:ext uri="{0D108BD9-81ED-4DB2-BD59-A6C34878D82A}">
                    <a16:rowId xmlns:a16="http://schemas.microsoft.com/office/drawing/2014/main" val="1485160873"/>
                  </a:ext>
                </a:extLst>
              </a:tr>
              <a:tr h="781711">
                <a:tc>
                  <a:txBody>
                    <a:bodyPr/>
                    <a:lstStyle/>
                    <a:p>
                      <a:r>
                        <a:rPr lang="en-US" sz="1100" dirty="0"/>
                        <a:t>Neo4j</a:t>
                      </a:r>
                    </a:p>
                  </a:txBody>
                  <a:tcPr/>
                </a:tc>
                <a:tc>
                  <a:txBody>
                    <a:bodyPr/>
                    <a:lstStyle/>
                    <a:p>
                      <a:r>
                        <a:rPr lang="en-US" sz="1100" b="1" dirty="0"/>
                        <a:t>Low latency for complex relationship queries </a:t>
                      </a:r>
                      <a:r>
                        <a:rPr lang="en-US" sz="1100" dirty="0"/>
                        <a:t>(Yi et al., 2017). Database should be representable in the form of nodes and relationship.</a:t>
                      </a:r>
                    </a:p>
                  </a:txBody>
                  <a:tcPr/>
                </a:tc>
                <a:tc>
                  <a:txBody>
                    <a:bodyPr/>
                    <a:lstStyle/>
                    <a:p>
                      <a:r>
                        <a:rPr lang="en-US" sz="1100" b="1" dirty="0"/>
                        <a:t>Extremely High memory </a:t>
                      </a:r>
                      <a:r>
                        <a:rPr lang="en-US" sz="1100" dirty="0"/>
                        <a:t>consumption, especially during bulk insertions (Yi et al., 2017)</a:t>
                      </a:r>
                    </a:p>
                  </a:txBody>
                  <a:tcPr/>
                </a:tc>
                <a:tc>
                  <a:txBody>
                    <a:bodyPr/>
                    <a:lstStyle/>
                    <a:p>
                      <a:r>
                        <a:rPr lang="en-US" sz="1100" dirty="0"/>
                        <a:t>Can scale both horizontally and vertically, but limited by graph complexity (Wu et al., 2022)</a:t>
                      </a:r>
                    </a:p>
                  </a:txBody>
                  <a:tcPr/>
                </a:tc>
                <a:tc>
                  <a:txBody>
                    <a:bodyPr/>
                    <a:lstStyle/>
                    <a:p>
                      <a:r>
                        <a:rPr lang="en-US" sz="1100" dirty="0"/>
                        <a:t>High availability through replication and clustering (Wu et al., 2022)</a:t>
                      </a:r>
                    </a:p>
                  </a:txBody>
                  <a:tcPr/>
                </a:tc>
                <a:extLst>
                  <a:ext uri="{0D108BD9-81ED-4DB2-BD59-A6C34878D82A}">
                    <a16:rowId xmlns:a16="http://schemas.microsoft.com/office/drawing/2014/main" val="2616412819"/>
                  </a:ext>
                </a:extLst>
              </a:tr>
            </a:tbl>
          </a:graphicData>
        </a:graphic>
      </p:graphicFrame>
      <p:pic>
        <p:nvPicPr>
          <p:cNvPr id="3" name="Picture 2">
            <a:extLst>
              <a:ext uri="{FF2B5EF4-FFF2-40B4-BE49-F238E27FC236}">
                <a16:creationId xmlns:a16="http://schemas.microsoft.com/office/drawing/2014/main" id="{7E022A59-8CAC-0774-D6E6-81EC55976406}"/>
              </a:ext>
            </a:extLst>
          </p:cNvPr>
          <p:cNvPicPr>
            <a:picLocks noChangeAspect="1"/>
          </p:cNvPicPr>
          <p:nvPr/>
        </p:nvPicPr>
        <p:blipFill>
          <a:blip r:embed="rId2"/>
          <a:stretch>
            <a:fillRect/>
          </a:stretch>
        </p:blipFill>
        <p:spPr>
          <a:xfrm>
            <a:off x="1110342" y="2072569"/>
            <a:ext cx="617873" cy="617873"/>
          </a:xfrm>
          <a:prstGeom prst="rect">
            <a:avLst/>
          </a:prstGeom>
        </p:spPr>
      </p:pic>
      <p:pic>
        <p:nvPicPr>
          <p:cNvPr id="4" name="Picture 3">
            <a:extLst>
              <a:ext uri="{FF2B5EF4-FFF2-40B4-BE49-F238E27FC236}">
                <a16:creationId xmlns:a16="http://schemas.microsoft.com/office/drawing/2014/main" id="{41D0CA16-8EEA-43B6-E2E1-707E003156EF}"/>
              </a:ext>
            </a:extLst>
          </p:cNvPr>
          <p:cNvPicPr>
            <a:picLocks noChangeAspect="1"/>
          </p:cNvPicPr>
          <p:nvPr/>
        </p:nvPicPr>
        <p:blipFill>
          <a:blip r:embed="rId3"/>
          <a:stretch>
            <a:fillRect/>
          </a:stretch>
        </p:blipFill>
        <p:spPr>
          <a:xfrm>
            <a:off x="783054" y="2997820"/>
            <a:ext cx="1105246" cy="297244"/>
          </a:xfrm>
          <a:prstGeom prst="rect">
            <a:avLst/>
          </a:prstGeom>
        </p:spPr>
      </p:pic>
      <p:pic>
        <p:nvPicPr>
          <p:cNvPr id="5" name="Picture 4">
            <a:extLst>
              <a:ext uri="{FF2B5EF4-FFF2-40B4-BE49-F238E27FC236}">
                <a16:creationId xmlns:a16="http://schemas.microsoft.com/office/drawing/2014/main" id="{DF7CA421-41B2-157E-77AA-831E10B7C77F}"/>
              </a:ext>
            </a:extLst>
          </p:cNvPr>
          <p:cNvPicPr>
            <a:picLocks noChangeAspect="1"/>
          </p:cNvPicPr>
          <p:nvPr/>
        </p:nvPicPr>
        <p:blipFill>
          <a:blip r:embed="rId4"/>
          <a:stretch>
            <a:fillRect/>
          </a:stretch>
        </p:blipFill>
        <p:spPr>
          <a:xfrm>
            <a:off x="984531" y="4599282"/>
            <a:ext cx="730932" cy="491842"/>
          </a:xfrm>
          <a:prstGeom prst="rect">
            <a:avLst/>
          </a:prstGeom>
        </p:spPr>
      </p:pic>
      <p:pic>
        <p:nvPicPr>
          <p:cNvPr id="6" name="Picture 5">
            <a:extLst>
              <a:ext uri="{FF2B5EF4-FFF2-40B4-BE49-F238E27FC236}">
                <a16:creationId xmlns:a16="http://schemas.microsoft.com/office/drawing/2014/main" id="{C704CB74-3109-3D22-54CA-5D99CB612F98}"/>
              </a:ext>
            </a:extLst>
          </p:cNvPr>
          <p:cNvPicPr>
            <a:picLocks noChangeAspect="1"/>
          </p:cNvPicPr>
          <p:nvPr/>
        </p:nvPicPr>
        <p:blipFill>
          <a:blip r:embed="rId5"/>
          <a:stretch>
            <a:fillRect/>
          </a:stretch>
        </p:blipFill>
        <p:spPr>
          <a:xfrm>
            <a:off x="1220101" y="3660236"/>
            <a:ext cx="495362" cy="497094"/>
          </a:xfrm>
          <a:prstGeom prst="rect">
            <a:avLst/>
          </a:prstGeom>
        </p:spPr>
      </p:pic>
      <p:pic>
        <p:nvPicPr>
          <p:cNvPr id="7" name="Picture 6">
            <a:extLst>
              <a:ext uri="{FF2B5EF4-FFF2-40B4-BE49-F238E27FC236}">
                <a16:creationId xmlns:a16="http://schemas.microsoft.com/office/drawing/2014/main" id="{BB8FED28-1464-ED48-FA1B-8D690DC2E988}"/>
              </a:ext>
            </a:extLst>
          </p:cNvPr>
          <p:cNvPicPr>
            <a:picLocks noChangeAspect="1"/>
          </p:cNvPicPr>
          <p:nvPr/>
        </p:nvPicPr>
        <p:blipFill>
          <a:blip r:embed="rId6"/>
          <a:stretch>
            <a:fillRect/>
          </a:stretch>
        </p:blipFill>
        <p:spPr>
          <a:xfrm>
            <a:off x="824074" y="5589784"/>
            <a:ext cx="937699" cy="491842"/>
          </a:xfrm>
          <a:prstGeom prst="rect">
            <a:avLst/>
          </a:prstGeom>
        </p:spPr>
      </p:pic>
      <p:sp>
        <p:nvSpPr>
          <p:cNvPr id="10" name="Title 1">
            <a:extLst>
              <a:ext uri="{FF2B5EF4-FFF2-40B4-BE49-F238E27FC236}">
                <a16:creationId xmlns:a16="http://schemas.microsoft.com/office/drawing/2014/main" id="{09E11B69-44F9-A0FB-90EB-50E46EB04981}"/>
              </a:ext>
            </a:extLst>
          </p:cNvPr>
          <p:cNvSpPr txBox="1">
            <a:spLocks/>
          </p:cNvSpPr>
          <p:nvPr/>
        </p:nvSpPr>
        <p:spPr>
          <a:xfrm>
            <a:off x="783054" y="193196"/>
            <a:ext cx="8079581" cy="1658198"/>
          </a:xfrm>
          <a:prstGeom prst="rect">
            <a:avLst/>
          </a:prstGeom>
        </p:spPr>
        <p:txBody>
          <a:bodyPr/>
          <a:lst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a:lstStyle>
          <a:p>
            <a:r>
              <a:rPr lang="en-US" dirty="0"/>
              <a:t>Insights on Database Suitability:</a:t>
            </a:r>
          </a:p>
        </p:txBody>
      </p:sp>
      <p:sp>
        <p:nvSpPr>
          <p:cNvPr id="11" name="TextBox 10" descr="Recommender System (Eckhardt et al., 2009)">
            <a:extLst>
              <a:ext uri="{FF2B5EF4-FFF2-40B4-BE49-F238E27FC236}">
                <a16:creationId xmlns:a16="http://schemas.microsoft.com/office/drawing/2014/main" id="{CA382B51-93F7-1962-567C-0B0FB7CB3EF4}"/>
              </a:ext>
            </a:extLst>
          </p:cNvPr>
          <p:cNvSpPr txBox="1"/>
          <p:nvPr/>
        </p:nvSpPr>
        <p:spPr>
          <a:xfrm>
            <a:off x="2675109" y="6480138"/>
            <a:ext cx="5733288" cy="369332"/>
          </a:xfrm>
          <a:prstGeom prst="rect">
            <a:avLst/>
          </a:prstGeom>
          <a:noFill/>
        </p:spPr>
        <p:txBody>
          <a:bodyPr wrap="square" lIns="91440" tIns="45720" rIns="91440" bIns="45720" rtlCol="0" anchor="t">
            <a:spAutoFit/>
          </a:bodyPr>
          <a:lstStyle/>
          <a:p>
            <a:r>
              <a:rPr lang="en-US" dirty="0">
                <a:latin typeface="Aptos Display"/>
              </a:rPr>
              <a:t>Figure 17: Database Insights</a:t>
            </a:r>
          </a:p>
        </p:txBody>
      </p:sp>
    </p:spTree>
    <p:extLst>
      <p:ext uri="{BB962C8B-B14F-4D97-AF65-F5344CB8AC3E}">
        <p14:creationId xmlns:p14="http://schemas.microsoft.com/office/powerpoint/2010/main" val="1361217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graphicFrame>
        <p:nvGraphicFramePr>
          <p:cNvPr id="6" name="Content Placeholder 2">
            <a:extLst>
              <a:ext uri="{FF2B5EF4-FFF2-40B4-BE49-F238E27FC236}">
                <a16:creationId xmlns:a16="http://schemas.microsoft.com/office/drawing/2014/main" id="{EC2392AE-4E82-DE8D-1964-026D17CF5647}"/>
              </a:ext>
            </a:extLst>
          </p:cNvPr>
          <p:cNvGraphicFramePr>
            <a:graphicFrameLocks noGrp="1"/>
          </p:cNvGraphicFramePr>
          <p:nvPr>
            <p:ph idx="1"/>
          </p:nvPr>
        </p:nvGraphicFramePr>
        <p:xfrm>
          <a:off x="507206" y="1993393"/>
          <a:ext cx="8065294" cy="3766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88296"/>
            <a:ext cx="8079581" cy="1658198"/>
          </a:xfrm>
        </p:spPr>
        <p:txBody>
          <a:bodyPr/>
          <a:lstStyle/>
          <a:p>
            <a:r>
              <a:rPr lang="en-US" dirty="0"/>
              <a:t>Research Question:</a:t>
            </a:r>
            <a:endParaRPr dirty="0"/>
          </a:p>
        </p:txBody>
      </p:sp>
      <p:sp>
        <p:nvSpPr>
          <p:cNvPr id="3" name="Content Placeholder 2"/>
          <p:cNvSpPr>
            <a:spLocks noGrp="1"/>
          </p:cNvSpPr>
          <p:nvPr>
            <p:ph idx="1"/>
          </p:nvPr>
        </p:nvSpPr>
        <p:spPr>
          <a:xfrm>
            <a:off x="507206" y="1217220"/>
            <a:ext cx="8636794" cy="4715494"/>
          </a:xfrm>
        </p:spPr>
        <p:txBody>
          <a:bodyPr vert="horz" lIns="91440" tIns="45720" rIns="91440" bIns="45720" rtlCol="0" anchor="t">
            <a:normAutofit fontScale="70000" lnSpcReduction="20000"/>
          </a:bodyPr>
          <a:lstStyle/>
          <a:p>
            <a:r>
              <a:rPr lang="en-US" sz="3200" b="1" i="1" dirty="0"/>
              <a:t>“How does database architecture selection impact RS performance, considering varying algorithms and application context?”</a:t>
            </a:r>
          </a:p>
          <a:p>
            <a:r>
              <a:rPr lang="en-US" b="1" dirty="0"/>
              <a:t>Key Findings:</a:t>
            </a:r>
            <a:endParaRPr lang="en-US" b="1" dirty="0">
              <a:cs typeface="Calibri Light"/>
            </a:endParaRPr>
          </a:p>
          <a:p>
            <a:r>
              <a:rPr lang="en-US" dirty="0"/>
              <a:t>1. SQL (PostgreSQL): Excels in structured data, complex queries, read/delete operations</a:t>
            </a:r>
            <a:r>
              <a:rPr lang="en-US" sz="2400" dirty="0"/>
              <a:t> (</a:t>
            </a:r>
            <a:r>
              <a:rPr lang="en-US" sz="2400" dirty="0" err="1"/>
              <a:t>Nakhare</a:t>
            </a:r>
            <a:r>
              <a:rPr lang="en-US" sz="2400" dirty="0"/>
              <a:t>, 2021)</a:t>
            </a:r>
            <a:endParaRPr lang="en-US" dirty="0">
              <a:cs typeface="Calibri Light"/>
            </a:endParaRPr>
          </a:p>
          <a:p>
            <a:r>
              <a:rPr lang="en-US" dirty="0"/>
              <a:t>2. NoSQL:</a:t>
            </a:r>
            <a:endParaRPr lang="en-US" dirty="0">
              <a:cs typeface="Calibri Light"/>
            </a:endParaRPr>
          </a:p>
          <a:p>
            <a:r>
              <a:rPr lang="en-US" dirty="0"/>
              <a:t>             MongoDB: Best for bulk insertions, large-scale unstructured data </a:t>
            </a:r>
            <a:r>
              <a:rPr lang="en-US" sz="2400" dirty="0"/>
              <a:t>(</a:t>
            </a:r>
            <a:r>
              <a:rPr lang="en-US" sz="2400" dirty="0" err="1"/>
              <a:t>Truică</a:t>
            </a:r>
            <a:r>
              <a:rPr lang="en-US" sz="2400" dirty="0"/>
              <a:t> et al., 2015)</a:t>
            </a:r>
            <a:endParaRPr lang="en-US" dirty="0">
              <a:cs typeface="Calibri Light"/>
            </a:endParaRPr>
          </a:p>
          <a:p>
            <a:r>
              <a:rPr lang="en-US" dirty="0"/>
              <a:t>             Cassandra: Superior in update operations, distributed architecture </a:t>
            </a:r>
            <a:r>
              <a:rPr lang="en-US" sz="2400" dirty="0"/>
              <a:t>(</a:t>
            </a:r>
            <a:r>
              <a:rPr lang="en-US" sz="2400" dirty="0" err="1"/>
              <a:t>Bjeladinović</a:t>
            </a:r>
            <a:r>
              <a:rPr lang="en-US" sz="2400" dirty="0"/>
              <a:t>, 2018)</a:t>
            </a:r>
            <a:endParaRPr lang="en-US" dirty="0">
              <a:cs typeface="Calibri Light"/>
            </a:endParaRPr>
          </a:p>
          <a:p>
            <a:r>
              <a:rPr lang="en-US" dirty="0"/>
              <a:t>             Redis: Low latency, ideal for real-time recommendations </a:t>
            </a:r>
            <a:r>
              <a:rPr lang="en-US" sz="2400" dirty="0"/>
              <a:t>(Gupta et al., 2017)</a:t>
            </a:r>
            <a:endParaRPr lang="en-US" dirty="0">
              <a:cs typeface="Calibri Light"/>
            </a:endParaRPr>
          </a:p>
          <a:p>
            <a:r>
              <a:rPr lang="en-US" dirty="0"/>
              <a:t>3. Graph (Neo4j): Efficient for complex relationships, high memory usage </a:t>
            </a:r>
            <a:r>
              <a:rPr lang="en-US" sz="2400" dirty="0"/>
              <a:t>(Yi et al., 2017)</a:t>
            </a:r>
            <a:endParaRPr lang="en-US" dirty="0">
              <a:cs typeface="Calibri Light"/>
            </a:endParaRPr>
          </a:p>
          <a:p>
            <a:r>
              <a:rPr lang="en-US" b="1" dirty="0"/>
              <a:t>Insights:</a:t>
            </a:r>
            <a:endParaRPr lang="en-US" b="1" dirty="0">
              <a:cs typeface="Calibri Light"/>
            </a:endParaRPr>
          </a:p>
          <a:p>
            <a:r>
              <a:rPr lang="en-US" dirty="0"/>
              <a:t>1. Database choice depends on specific RS requirements.</a:t>
            </a:r>
            <a:endParaRPr lang="en-US" dirty="0">
              <a:cs typeface="Calibri Light"/>
            </a:endParaRPr>
          </a:p>
          <a:p>
            <a:r>
              <a:rPr lang="en-US" dirty="0"/>
              <a:t>2. Consider trade-offs between performance, scalability, and resource utilization.</a:t>
            </a:r>
            <a:endParaRPr lang="en-US" dirty="0">
              <a:cs typeface="Calibri Light"/>
            </a:endParaRPr>
          </a:p>
          <a:p>
            <a:r>
              <a:rPr lang="en-US" dirty="0"/>
              <a:t>3. Hybrid approaches is optimal for complex RS applications.</a:t>
            </a:r>
            <a:endParaRPr lang="en-US" dirty="0">
              <a:cs typeface="Calibri Light"/>
            </a:endParaRPr>
          </a:p>
          <a:p>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142724"/>
            <a:ext cx="8079581" cy="1658198"/>
          </a:xfrm>
        </p:spPr>
        <p:txBody>
          <a:bodyPr/>
          <a:lstStyle/>
          <a:p>
            <a:r>
              <a:rPr lang="en-US" dirty="0"/>
              <a:t>Sub-Questions:</a:t>
            </a:r>
            <a:endParaRPr dirty="0"/>
          </a:p>
        </p:txBody>
      </p:sp>
      <p:sp>
        <p:nvSpPr>
          <p:cNvPr id="3" name="Content Placeholder 2"/>
          <p:cNvSpPr>
            <a:spLocks noGrp="1"/>
          </p:cNvSpPr>
          <p:nvPr>
            <p:ph idx="1"/>
          </p:nvPr>
        </p:nvSpPr>
        <p:spPr>
          <a:xfrm>
            <a:off x="296883" y="1128157"/>
            <a:ext cx="8490857" cy="5544786"/>
          </a:xfrm>
        </p:spPr>
        <p:txBody>
          <a:bodyPr>
            <a:normAutofit fontScale="70000" lnSpcReduction="20000"/>
          </a:bodyPr>
          <a:lstStyle/>
          <a:p>
            <a:r>
              <a:rPr lang="en-US" b="1" i="1" dirty="0"/>
              <a:t>1. What types of databases are typically used in Recommender Systems and how do they compare with each other?</a:t>
            </a:r>
          </a:p>
          <a:p>
            <a:r>
              <a:rPr lang="en-US" dirty="0"/>
              <a:t>SQL (e.g., PostgreSQL), NoSQL (e.g., MongoDB, Cassandra, Redis), and graph databases (e.g., Neo4j) are commonly used. SQL excels in structured data and complex queries, NoSQL offers flexibility and scalability, and graph databases are optimal for complex relationships.</a:t>
            </a:r>
          </a:p>
          <a:p>
            <a:r>
              <a:rPr lang="en-US" b="1" i="1" dirty="0"/>
              <a:t>2. Which metrics could be used to compare their performance considering different types of RS algorithms?</a:t>
            </a:r>
          </a:p>
          <a:p>
            <a:r>
              <a:rPr lang="en-US" dirty="0"/>
              <a:t>Key metrics include latency, memory usage, scalability, and availability. Performance varies by operation: PostgreSQL for read/delete, MongoDB for bulk insertions, Cassandra for updates, Redis for real-time operations, and Neo4j for complex relationship queries.</a:t>
            </a:r>
          </a:p>
          <a:p>
            <a:r>
              <a:rPr lang="en-US" b="1" i="1" dirty="0"/>
              <a:t>3. How could their performance be demonstrated by developing a tool? </a:t>
            </a:r>
          </a:p>
          <a:p>
            <a:r>
              <a:rPr lang="en-US" dirty="0"/>
              <a:t>A tool was developed to measure CRUD operations and memory usage. For Neo4j, it assessed efficiency in handling complex relationship queries and traversals, measuring query response time, memory consumption during data import, and traversal speed.</a:t>
            </a:r>
          </a:p>
          <a:p>
            <a:r>
              <a:rPr lang="en-US" b="1" i="1" dirty="0"/>
              <a:t>4. Which insights could be drawn about the suitability and performance of these different combinations of databases and algorithms?</a:t>
            </a:r>
          </a:p>
          <a:p>
            <a:r>
              <a:rPr lang="en-US" dirty="0"/>
              <a:t>Each database type offers unique advantages depending on the RS application context. The choice depends on specific requirements such as data structure, scalability needs, and query patterns. Hybrid approaches may be optimal for complex RS applications.</a:t>
            </a:r>
          </a:p>
          <a:p>
            <a:endParaRPr lang="en-US" dirty="0"/>
          </a:p>
          <a:p>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206" y="-347134"/>
            <a:ext cx="8938948" cy="1658198"/>
          </a:xfrm>
        </p:spPr>
        <p:txBody>
          <a:bodyPr>
            <a:normAutofit/>
          </a:bodyPr>
          <a:lstStyle/>
          <a:p>
            <a:r>
              <a:rPr lang="en-US" sz="3200" dirty="0"/>
              <a:t>Recommendations for AI Systems BV</a:t>
            </a:r>
            <a:endParaRPr sz="3200" dirty="0"/>
          </a:p>
        </p:txBody>
      </p:sp>
      <p:sp>
        <p:nvSpPr>
          <p:cNvPr id="3" name="Content Placeholder 2"/>
          <p:cNvSpPr>
            <a:spLocks noGrp="1"/>
          </p:cNvSpPr>
          <p:nvPr>
            <p:ph idx="1"/>
          </p:nvPr>
        </p:nvSpPr>
        <p:spPr>
          <a:xfrm>
            <a:off x="524779" y="1028034"/>
            <a:ext cx="8108426" cy="5203920"/>
          </a:xfrm>
        </p:spPr>
        <p:txBody>
          <a:bodyPr vert="horz" lIns="91440" tIns="45720" rIns="91440" bIns="45720" rtlCol="0" anchor="t">
            <a:normAutofit fontScale="92500" lnSpcReduction="10000"/>
          </a:bodyPr>
          <a:lstStyle/>
          <a:p>
            <a:pPr marL="0" indent="0">
              <a:buNone/>
            </a:pPr>
            <a:r>
              <a:rPr lang="en-US" sz="2800" dirty="0">
                <a:latin typeface="Calibri Light"/>
                <a:ea typeface="Calibri Light"/>
                <a:cs typeface="Calibri Light"/>
              </a:rPr>
              <a:t>Short Term (1 to 3 months):</a:t>
            </a:r>
            <a:endParaRPr lang="en-US" sz="2800" dirty="0">
              <a:latin typeface="Calibri Light"/>
            </a:endParaRPr>
          </a:p>
          <a:p>
            <a:pPr marL="0" indent="0">
              <a:buNone/>
            </a:pPr>
            <a:r>
              <a:rPr lang="en-US" sz="2200" b="1" i="1" dirty="0"/>
              <a:t>Integrate MongoDB for Large-Scale Data Management</a:t>
            </a:r>
            <a:endParaRPr lang="en-US" dirty="0"/>
          </a:p>
          <a:p>
            <a:pPr>
              <a:buChar char="•"/>
            </a:pPr>
            <a:r>
              <a:rPr lang="en-US" sz="1800" dirty="0"/>
              <a:t> Consider using MongoDB alongside PostgreSQL for low latency in high-throughput environments and excellent horizontal scalability (Truică et al., 2015).</a:t>
            </a:r>
            <a:endParaRPr lang="en-US" sz="1800" dirty="0">
              <a:ea typeface="Calibri Light" panose="020F0302020204030204"/>
              <a:cs typeface="Calibri Light" panose="020F0302020204030204"/>
            </a:endParaRPr>
          </a:p>
          <a:p>
            <a:pPr marL="0" indent="0">
              <a:buNone/>
            </a:pPr>
            <a:r>
              <a:rPr lang="en-US" sz="2800" dirty="0">
                <a:ea typeface="Calibri Light"/>
                <a:cs typeface="Calibri Light"/>
              </a:rPr>
              <a:t>Medium Term (3 to 6 months):</a:t>
            </a:r>
            <a:endParaRPr lang="en-US" sz="2800" dirty="0"/>
          </a:p>
          <a:p>
            <a:pPr marL="0" indent="0">
              <a:buNone/>
            </a:pPr>
            <a:r>
              <a:rPr lang="en-US" sz="2200" b="1" i="1" dirty="0"/>
              <a:t>Implement Performance Optimization Techniques </a:t>
            </a:r>
            <a:endParaRPr lang="en-US" dirty="0"/>
          </a:p>
          <a:p>
            <a:pPr>
              <a:buChar char="•"/>
            </a:pPr>
            <a:r>
              <a:rPr lang="en-US" sz="1800" dirty="0"/>
              <a:t> Utilize in-memory databases like Redis for cache memory to reduce load times (Gupta et al., 2017).</a:t>
            </a:r>
            <a:endParaRPr lang="en-US" sz="1800" dirty="0">
              <a:ea typeface="Calibri Light" panose="020F0302020204030204"/>
              <a:cs typeface="Calibri Light" panose="020F0302020204030204"/>
            </a:endParaRPr>
          </a:p>
          <a:p>
            <a:pPr marL="0" indent="0">
              <a:buNone/>
            </a:pPr>
            <a:r>
              <a:rPr lang="en-US" sz="2800" dirty="0">
                <a:ea typeface="Calibri Light"/>
                <a:cs typeface="Calibri Light"/>
              </a:rPr>
              <a:t>Long Term (6 months to more):</a:t>
            </a:r>
          </a:p>
          <a:p>
            <a:pPr marL="0" indent="0">
              <a:buNone/>
            </a:pPr>
            <a:r>
              <a:rPr lang="en-US" sz="2200" b="1" i="1" dirty="0"/>
              <a:t> Enhance Scalability with NoSQL Databases</a:t>
            </a:r>
            <a:endParaRPr lang="en-US" sz="2200" b="1" i="1" dirty="0">
              <a:cs typeface="Calibri Light"/>
            </a:endParaRPr>
          </a:p>
          <a:p>
            <a:pPr>
              <a:buChar char="•"/>
            </a:pPr>
            <a:r>
              <a:rPr lang="en-US" sz="1800" dirty="0"/>
              <a:t> Deploying NoSQL databases like MongoDB or Cassandra can manage expanding data volumes efficiently (Györödi et al., 2022).</a:t>
            </a:r>
            <a:endParaRPr lang="en-US" sz="1800" dirty="0">
              <a:ea typeface="Calibri Light" panose="020F0302020204030204"/>
              <a:cs typeface="Calibri Light" panose="020F0302020204030204"/>
            </a:endParaRPr>
          </a:p>
          <a:p>
            <a:pPr marL="0" indent="0">
              <a:buNone/>
            </a:pPr>
            <a:r>
              <a:rPr lang="en-US" sz="2200" b="1" i="1" dirty="0"/>
              <a:t>Utilize Graph Databases for User-Item Interactions </a:t>
            </a:r>
            <a:endParaRPr lang="en-US" sz="2200" b="1" i="1" dirty="0">
              <a:cs typeface="Calibri Light"/>
            </a:endParaRPr>
          </a:p>
          <a:p>
            <a:pPr>
              <a:buChar char="•"/>
            </a:pPr>
            <a:r>
              <a:rPr lang="en-US" sz="1800" dirty="0"/>
              <a:t> For enhancing personalization capabilities of RS, implementing graph databases like Neo4j is recommended (Yi et al., 2017).</a:t>
            </a:r>
            <a:endParaRPr lang="en-US" sz="1800">
              <a:ea typeface="Calibri Light" panose="020F0302020204030204"/>
              <a:cs typeface="Calibri Light" panose="020F0302020204030204"/>
            </a:endParaRPr>
          </a:p>
        </p:txBody>
      </p:sp>
    </p:spTree>
    <p:extLst>
      <p:ext uri="{BB962C8B-B14F-4D97-AF65-F5344CB8AC3E}">
        <p14:creationId xmlns:p14="http://schemas.microsoft.com/office/powerpoint/2010/main" val="1876950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252" y="-211667"/>
            <a:ext cx="8079581" cy="1658198"/>
          </a:xfrm>
        </p:spPr>
        <p:txBody>
          <a:bodyPr/>
          <a:lstStyle/>
          <a:p>
            <a:r>
              <a:rPr dirty="0"/>
              <a:t>Limitations of Research</a:t>
            </a:r>
          </a:p>
        </p:txBody>
      </p:sp>
      <p:sp>
        <p:nvSpPr>
          <p:cNvPr id="3" name="Content Placeholder 2"/>
          <p:cNvSpPr>
            <a:spLocks noGrp="1"/>
          </p:cNvSpPr>
          <p:nvPr>
            <p:ph idx="1"/>
          </p:nvPr>
        </p:nvSpPr>
        <p:spPr>
          <a:xfrm>
            <a:off x="507206" y="1087460"/>
            <a:ext cx="8065294" cy="3766185"/>
          </a:xfrm>
        </p:spPr>
        <p:txBody>
          <a:bodyPr>
            <a:normAutofit/>
          </a:bodyPr>
          <a:lstStyle/>
          <a:p>
            <a:pPr>
              <a:buFont typeface="Arial" panose="020B0604020202020204" pitchFamily="34" charset="0"/>
              <a:buChar char="•"/>
            </a:pPr>
            <a:r>
              <a:rPr lang="en-US" sz="1800" dirty="0"/>
              <a:t> </a:t>
            </a:r>
            <a:r>
              <a:rPr lang="en-US" sz="1800" b="1" i="1" dirty="0"/>
              <a:t>Limited Scope of Performance Metrics and Applications</a:t>
            </a:r>
            <a:r>
              <a:rPr lang="en-US" sz="1800" i="1" dirty="0"/>
              <a:t> </a:t>
            </a:r>
            <a:r>
              <a:rPr lang="en-US" sz="1800" dirty="0"/>
              <a:t>(Cold-start problem and Prioritizing certain customers)</a:t>
            </a:r>
          </a:p>
          <a:p>
            <a:pPr>
              <a:buFont typeface="Arial" panose="020B0604020202020204" pitchFamily="34" charset="0"/>
              <a:buChar char="•"/>
            </a:pPr>
            <a:r>
              <a:rPr lang="en-US" sz="1800" dirty="0"/>
              <a:t> </a:t>
            </a:r>
            <a:r>
              <a:rPr lang="en-US" sz="1800" b="1" i="1" dirty="0"/>
              <a:t>Evolving Database Technologies </a:t>
            </a:r>
            <a:r>
              <a:rPr lang="en-US" sz="1800" dirty="0"/>
              <a:t>(like NewSQL, Cloud Storage)</a:t>
            </a:r>
          </a:p>
          <a:p>
            <a:pPr>
              <a:buFont typeface="Arial" panose="020B0604020202020204" pitchFamily="34" charset="0"/>
              <a:buChar char="•"/>
            </a:pPr>
            <a:r>
              <a:rPr lang="en-US" sz="1800" dirty="0"/>
              <a:t> </a:t>
            </a:r>
            <a:r>
              <a:rPr lang="en-US" sz="1800" b="1" i="1" dirty="0"/>
              <a:t>Specific Sample Size and Test Environment </a:t>
            </a:r>
            <a:r>
              <a:rPr lang="en-US" sz="1800" dirty="0"/>
              <a:t>(1000000 records and Dual Bootable)</a:t>
            </a:r>
          </a:p>
          <a:p>
            <a:pPr>
              <a:buFont typeface="Arial" panose="020B0604020202020204" pitchFamily="34" charset="0"/>
              <a:buChar char="•"/>
            </a:pPr>
            <a:r>
              <a:rPr lang="en-US" sz="1800" dirty="0"/>
              <a:t> </a:t>
            </a:r>
            <a:r>
              <a:rPr lang="en-US" sz="1800" b="1" i="1" dirty="0"/>
              <a:t>System Configuration Discrepancies </a:t>
            </a:r>
            <a:r>
              <a:rPr lang="en-US" sz="1800" dirty="0"/>
              <a:t>(Real World Scenarios)</a:t>
            </a:r>
            <a:endParaRPr sz="1800" dirty="0"/>
          </a:p>
        </p:txBody>
      </p:sp>
      <p:sp>
        <p:nvSpPr>
          <p:cNvPr id="7" name="Title 1">
            <a:extLst>
              <a:ext uri="{FF2B5EF4-FFF2-40B4-BE49-F238E27FC236}">
                <a16:creationId xmlns:a16="http://schemas.microsoft.com/office/drawing/2014/main" id="{BCDC26EC-89B1-2F1B-58C3-4CAE5A4119D0}"/>
              </a:ext>
            </a:extLst>
          </p:cNvPr>
          <p:cNvSpPr txBox="1">
            <a:spLocks/>
          </p:cNvSpPr>
          <p:nvPr/>
        </p:nvSpPr>
        <p:spPr>
          <a:xfrm>
            <a:off x="293873" y="2603740"/>
            <a:ext cx="9557014" cy="16581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a:lstStyle>
          <a:p>
            <a:r>
              <a:rPr lang="en-US"/>
              <a:t>Future Directions and Best Practices</a:t>
            </a:r>
          </a:p>
        </p:txBody>
      </p:sp>
      <p:sp>
        <p:nvSpPr>
          <p:cNvPr id="9" name="Content Placeholder 2">
            <a:extLst>
              <a:ext uri="{FF2B5EF4-FFF2-40B4-BE49-F238E27FC236}">
                <a16:creationId xmlns:a16="http://schemas.microsoft.com/office/drawing/2014/main" id="{4D777EBC-3E46-E5B0-FEFE-53F1FEF357DF}"/>
              </a:ext>
            </a:extLst>
          </p:cNvPr>
          <p:cNvSpPr txBox="1">
            <a:spLocks/>
          </p:cNvSpPr>
          <p:nvPr/>
        </p:nvSpPr>
        <p:spPr>
          <a:xfrm>
            <a:off x="428449" y="3942932"/>
            <a:ext cx="8065294" cy="3766185"/>
          </a:xfrm>
          <a:prstGeom prst="rect">
            <a:avLst/>
          </a:prstGeom>
        </p:spPr>
        <p:txBody>
          <a:bodyPr vert="horz" lIns="91440" tIns="45720" rIns="91440" bIns="45720" rtlCol="0" anchor="t">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buFont typeface="Arial" pitchFamily="34" charset="0"/>
              <a:buChar char="•"/>
            </a:pPr>
            <a:r>
              <a:rPr lang="en-US" sz="1800" dirty="0"/>
              <a:t> </a:t>
            </a:r>
            <a:r>
              <a:rPr lang="en-US" sz="1800" b="1" i="1" dirty="0"/>
              <a:t>Integration of Advanced Algorithms </a:t>
            </a:r>
            <a:r>
              <a:rPr lang="en-US" sz="1800" dirty="0"/>
              <a:t>(Collaborative Filter, Content Based, etc.)</a:t>
            </a:r>
          </a:p>
          <a:p>
            <a:pPr>
              <a:buFont typeface="Arial" pitchFamily="34" charset="0"/>
              <a:buChar char="•"/>
            </a:pPr>
            <a:r>
              <a:rPr lang="en-US" sz="1800" b="1" i="1" dirty="0"/>
              <a:t> Implement Real-Time Data Processing with different databases </a:t>
            </a:r>
            <a:endParaRPr lang="en-US" sz="1800">
              <a:cs typeface="Calibri Light"/>
            </a:endParaRPr>
          </a:p>
          <a:p>
            <a:pPr>
              <a:buFont typeface="Arial" pitchFamily="34" charset="0"/>
              <a:buChar char="•"/>
            </a:pPr>
            <a:r>
              <a:rPr lang="en-US" sz="1800" b="1" i="1" dirty="0"/>
              <a:t> Efficient Data Partitioning and Indexing </a:t>
            </a:r>
            <a:r>
              <a:rPr lang="en-US" sz="1800" dirty="0"/>
              <a:t>(Understanding how database indexing and feature datatypes impacts performance)  </a:t>
            </a:r>
            <a:endParaRPr lang="en-US" sz="1800" dirty="0">
              <a:cs typeface="Calibri Light"/>
            </a:endParaRPr>
          </a:p>
          <a:p>
            <a:pPr>
              <a:buFont typeface="Arial" pitchFamily="34" charset="0"/>
              <a:buChar char="•"/>
            </a:pPr>
            <a:r>
              <a:rPr lang="en-US" sz="1800" b="1" dirty="0"/>
              <a:t> </a:t>
            </a:r>
            <a:r>
              <a:rPr lang="en-US" sz="1800" b="1" i="1" dirty="0"/>
              <a:t>Comparing Graph Database RS with conventional RS</a:t>
            </a:r>
            <a:endParaRPr lang="en-US" sz="1800" i="1" dirty="0">
              <a:cs typeface="Calibri Light"/>
            </a:endParaRPr>
          </a:p>
        </p:txBody>
      </p:sp>
    </p:spTree>
    <p:extLst>
      <p:ext uri="{BB962C8B-B14F-4D97-AF65-F5344CB8AC3E}">
        <p14:creationId xmlns:p14="http://schemas.microsoft.com/office/powerpoint/2010/main" val="1450734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62" y="112995"/>
            <a:ext cx="8079581" cy="1658198"/>
          </a:xfrm>
        </p:spPr>
        <p:txBody>
          <a:bodyPr/>
          <a:lstStyle/>
          <a:p>
            <a:r>
              <a:rPr dirty="0"/>
              <a:t>Q&amp;A</a:t>
            </a:r>
          </a:p>
        </p:txBody>
      </p:sp>
      <p:pic>
        <p:nvPicPr>
          <p:cNvPr id="4" name="Content Placeholder 3">
            <a:extLst>
              <a:ext uri="{FF2B5EF4-FFF2-40B4-BE49-F238E27FC236}">
                <a16:creationId xmlns:a16="http://schemas.microsoft.com/office/drawing/2014/main" id="{3E28C213-486B-B48F-B8F8-4EAA8E9DACBB}"/>
              </a:ext>
            </a:extLst>
          </p:cNvPr>
          <p:cNvPicPr>
            <a:picLocks noGrp="1" noChangeAspect="1"/>
          </p:cNvPicPr>
          <p:nvPr>
            <p:ph idx="1"/>
          </p:nvPr>
        </p:nvPicPr>
        <p:blipFill>
          <a:blip r:embed="rId2"/>
          <a:stretch>
            <a:fillRect/>
          </a:stretch>
        </p:blipFill>
        <p:spPr>
          <a:xfrm>
            <a:off x="538956" y="1771193"/>
            <a:ext cx="8066087" cy="346589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3BAA-E905-9791-5752-775C2C75E85D}"/>
              </a:ext>
            </a:extLst>
          </p:cNvPr>
          <p:cNvSpPr>
            <a:spLocks noGrp="1"/>
          </p:cNvSpPr>
          <p:nvPr>
            <p:ph type="title"/>
          </p:nvPr>
        </p:nvSpPr>
        <p:spPr>
          <a:xfrm>
            <a:off x="832104" y="499533"/>
            <a:ext cx="7740396" cy="771483"/>
          </a:xfrm>
        </p:spPr>
        <p:txBody>
          <a:bodyPr/>
          <a:lstStyle/>
          <a:p>
            <a:r>
              <a:rPr lang="en-US" dirty="0"/>
              <a:t>References:</a:t>
            </a:r>
          </a:p>
        </p:txBody>
      </p:sp>
      <p:sp>
        <p:nvSpPr>
          <p:cNvPr id="3" name="TextBox 2">
            <a:extLst>
              <a:ext uri="{FF2B5EF4-FFF2-40B4-BE49-F238E27FC236}">
                <a16:creationId xmlns:a16="http://schemas.microsoft.com/office/drawing/2014/main" id="{B904F5A0-09B5-24EA-ADE1-6BD4B67DB32A}"/>
              </a:ext>
            </a:extLst>
          </p:cNvPr>
          <p:cNvSpPr txBox="1"/>
          <p:nvPr/>
        </p:nvSpPr>
        <p:spPr>
          <a:xfrm>
            <a:off x="512064" y="1371600"/>
            <a:ext cx="7516368" cy="4555093"/>
          </a:xfrm>
          <a:prstGeom prst="rect">
            <a:avLst/>
          </a:prstGeom>
          <a:noFill/>
        </p:spPr>
        <p:txBody>
          <a:bodyPr wrap="square" rtlCol="0">
            <a:spAutoFit/>
          </a:bodyPr>
          <a:lstStyle/>
          <a:p>
            <a:pPr marL="285750" indent="-285750">
              <a:buFont typeface="Arial" panose="020B0604020202020204" pitchFamily="34" charset="0"/>
              <a:buChar char="•"/>
            </a:pPr>
            <a:r>
              <a:rPr lang="en-US" sz="1000" dirty="0"/>
              <a:t>Abramova, V., Bernardino, J., &amp; Furtado, P. (2014). Which NoSQL database? A performance overview. Open Journal of Databases (OJDB) Volume 1, Issue 2, 2014, 1(2), 17–24. https://estudogeral.sib.uc.pt/bitstream/10316/27748/1/Which%20NoSQL%20Database.pdf</a:t>
            </a:r>
          </a:p>
          <a:p>
            <a:pPr marL="285750" indent="-285750">
              <a:buFont typeface="Arial" panose="020B0604020202020204" pitchFamily="34" charset="0"/>
              <a:buChar char="•"/>
            </a:pPr>
            <a:r>
              <a:rPr lang="en-US" sz="1000" dirty="0"/>
              <a:t>Angles, R., &amp; Gutiérrez, C. (2018, January 1). An Introduction to Graph Data Management. Springer International Publishing, 1-32. https://doi.org/10.1007/978-3-319-96193-4_1</a:t>
            </a:r>
          </a:p>
          <a:p>
            <a:pPr marL="285750" indent="-285750">
              <a:buFont typeface="Arial" panose="020B0604020202020204" pitchFamily="34" charset="0"/>
              <a:buChar char="•"/>
            </a:pPr>
            <a:r>
              <a:rPr lang="en-US" sz="1000" dirty="0"/>
              <a:t>Awan, M. T. (2022). Linux vs. Windows: A Comparison of Two Widely Used Platforms. Journal of Computer Science and Technology Studies, 4(1), 41–53. https://doi.org/10.32996/jcsts.2022.4.1.4</a:t>
            </a:r>
          </a:p>
          <a:p>
            <a:pPr marL="285750" indent="-285750">
              <a:buFont typeface="Arial" panose="020B0604020202020204" pitchFamily="34" charset="0"/>
              <a:buChar char="•"/>
            </a:pPr>
            <a:r>
              <a:rPr lang="en-US" sz="1000" dirty="0"/>
              <a:t>Bag, S., Kumar, S K., &amp; Tiwari, M K. (</a:t>
            </a:r>
            <a:r>
              <a:rPr lang="en-US" sz="1000" dirty="0" err="1"/>
              <a:t>n.d</a:t>
            </a:r>
            <a:r>
              <a:rPr lang="en-US" sz="1000" dirty="0"/>
              <a:t>). An eﬃcient recommendation generation using relevant Jaccard similarity</a:t>
            </a:r>
          </a:p>
          <a:p>
            <a:pPr marL="285750" indent="-285750">
              <a:buFont typeface="Arial" panose="020B0604020202020204" pitchFamily="34" charset="0"/>
              <a:buChar char="•"/>
            </a:pPr>
            <a:r>
              <a:rPr lang="en-US" sz="1000" dirty="0"/>
              <a:t>Biswas, P., &amp; Liu, S. (2022b). A hybrid recommender system for recommending smartphones to prospective customers. Expert Systems With Applications, 208, 118058. https://doi.org/10.1016/j.eswa.2022.118058</a:t>
            </a:r>
          </a:p>
          <a:p>
            <a:pPr marL="285750" indent="-285750">
              <a:buFont typeface="Arial" panose="020B0604020202020204" pitchFamily="34" charset="0"/>
              <a:buChar char="•"/>
            </a:pPr>
            <a:r>
              <a:rPr lang="en-US" sz="1000" dirty="0" err="1"/>
              <a:t>Bjeladinović</a:t>
            </a:r>
            <a:r>
              <a:rPr lang="en-US" sz="1000" dirty="0"/>
              <a:t>, S. (2018b). A fresh approach for hybrid SQL/NoSQL database design based on data structuredness. Enterprise Information Systems, 12(8–9), 1202–1220. https://doi.org/10.1080/17517575.2018.1446102</a:t>
            </a:r>
          </a:p>
          <a:p>
            <a:pPr marL="285750" indent="-285750">
              <a:buFont typeface="Arial" panose="020B0604020202020204" pitchFamily="34" charset="0"/>
              <a:buChar char="•"/>
            </a:pPr>
            <a:r>
              <a:rPr lang="en-US" sz="1000" dirty="0" err="1"/>
              <a:t>Bjeladinović</a:t>
            </a:r>
            <a:r>
              <a:rPr lang="en-US" sz="1000" dirty="0"/>
              <a:t>, S. (2018b). A fresh approach for hybrid SQL/NoSQL database design based on data structuredness. Enterprise Information Systems, 12(8–9), 1202–1220. https://doi.org/10.1080/17517575.2018.1446102</a:t>
            </a:r>
          </a:p>
          <a:p>
            <a:pPr marL="285750" indent="-285750">
              <a:buFont typeface="Arial" panose="020B0604020202020204" pitchFamily="34" charset="0"/>
              <a:buChar char="•"/>
            </a:pPr>
            <a:r>
              <a:rPr lang="en-US" sz="1000" dirty="0"/>
              <a:t>Eckhardt, Alan. (2009). Various aspects of user preference learning and recommender systems. CEUR Workshop Proceedings. 471. 56-67. </a:t>
            </a:r>
          </a:p>
          <a:p>
            <a:pPr marL="285750" indent="-285750">
              <a:buFont typeface="Arial" panose="020B0604020202020204" pitchFamily="34" charset="0"/>
              <a:buChar char="•"/>
            </a:pPr>
            <a:r>
              <a:rPr lang="en-US" sz="1000" dirty="0"/>
              <a:t>Filip, P., &amp; </a:t>
            </a:r>
            <a:r>
              <a:rPr lang="en-US" sz="1000" dirty="0" err="1"/>
              <a:t>Čegan</a:t>
            </a:r>
            <a:r>
              <a:rPr lang="en-US" sz="1000" dirty="0"/>
              <a:t>, L. (2020). Comparison of MySQL and MongoDB with focus on performance. International Conference on Informatics, Multimedia, Cyber and Information System (ICIMCIS). https://doi.org/10.1109/icimcis51567.2020.9354307</a:t>
            </a:r>
          </a:p>
          <a:p>
            <a:pPr marL="285750" indent="-285750">
              <a:buFont typeface="Arial" panose="020B0604020202020204" pitchFamily="34" charset="0"/>
              <a:buChar char="•"/>
            </a:pPr>
            <a:r>
              <a:rPr lang="en-US" sz="1000" dirty="0"/>
              <a:t>Goldberg, D., Nichols, D., Oki, B M., &amp; 7~rry, D. (1992, December 1). Tapestry: An Experimental Mail System for Filtering Information</a:t>
            </a:r>
          </a:p>
          <a:p>
            <a:pPr marL="285750" indent="-285750">
              <a:buFont typeface="Arial" panose="020B0604020202020204" pitchFamily="34" charset="0"/>
              <a:buChar char="•"/>
            </a:pPr>
            <a:r>
              <a:rPr lang="en-US" sz="1000" dirty="0"/>
              <a:t>Guo, Q., Zhuang, F., Qin, C., Zhu, H., Xie, X., Xiong, H., &amp; He, Q. (2022). A survey on Knowledge Graph-Based Recommender Systems. IEEE Transactions on Knowledge and Data Engineering, 34(8), 3549–3568. https://doi.org/10.1109/tkde.2020.3028705</a:t>
            </a:r>
          </a:p>
          <a:p>
            <a:pPr marL="285750" indent="-285750">
              <a:buFont typeface="Arial" panose="020B0604020202020204" pitchFamily="34" charset="0"/>
              <a:buChar char="•"/>
            </a:pPr>
            <a:r>
              <a:rPr lang="en-US" sz="1000" dirty="0"/>
              <a:t>Gupta, A., Tyagi, S., Panwar, N., Sachdeva, S., &amp; Saxena, U. (2017, October 1). NoSQL databases: Critical analysis and comparison. https://doi.org/10.1109/ic3tsn.2017.8284494</a:t>
            </a:r>
          </a:p>
          <a:p>
            <a:pPr marL="285750" indent="-285750">
              <a:buFont typeface="Arial" panose="020B0604020202020204" pitchFamily="34" charset="0"/>
              <a:buChar char="•"/>
            </a:pPr>
            <a:r>
              <a:rPr lang="en-US" sz="1000" dirty="0" err="1"/>
              <a:t>Győrödi</a:t>
            </a:r>
            <a:r>
              <a:rPr lang="en-US" sz="1000" dirty="0"/>
              <a:t>, C., </a:t>
            </a:r>
            <a:r>
              <a:rPr lang="en-US" sz="1000" dirty="0" err="1"/>
              <a:t>Dumşe-Burescu</a:t>
            </a:r>
            <a:r>
              <a:rPr lang="en-US" sz="1000" dirty="0"/>
              <a:t>, D. V., </a:t>
            </a:r>
            <a:r>
              <a:rPr lang="en-US" sz="1000" dirty="0" err="1"/>
              <a:t>Zmaranda</a:t>
            </a:r>
            <a:r>
              <a:rPr lang="en-US" sz="1000" dirty="0"/>
              <a:t>, D., &amp; </a:t>
            </a:r>
            <a:r>
              <a:rPr lang="en-US" sz="1000" dirty="0" err="1"/>
              <a:t>Győrödi</a:t>
            </a:r>
            <a:r>
              <a:rPr lang="en-US" sz="1000" dirty="0"/>
              <a:t>, R. (2022). A comparative study of MongoDB and Document-Based MySQL for big data application data management. Big Data and Cognitive Computing, 6(2), 49. https://doi.org/10.3390/bdcc6020049</a:t>
            </a:r>
          </a:p>
          <a:p>
            <a:pPr marL="285750" indent="-285750">
              <a:buFont typeface="Arial" panose="020B0604020202020204" pitchFamily="34" charset="0"/>
              <a:buChar char="•"/>
            </a:pPr>
            <a:r>
              <a:rPr lang="en-US" sz="1000" dirty="0" err="1"/>
              <a:t>Kabakuş</a:t>
            </a:r>
            <a:r>
              <a:rPr lang="en-US" sz="1000" dirty="0"/>
              <a:t>, A T., &amp; Kara, R. (2017, October 1). A performance evaluation of in-memory databases. Elsevier BV, 29(4), 520-525. https://doi.org/10.1016/j.jksuci.2016.06.007*(Q2)</a:t>
            </a:r>
          </a:p>
          <a:p>
            <a:pPr marL="285750" indent="-285750">
              <a:buFont typeface="Arial" panose="020B0604020202020204" pitchFamily="34" charset="0"/>
              <a:buChar char="•"/>
            </a:pPr>
            <a:r>
              <a:rPr lang="en-US" sz="1000" dirty="0"/>
              <a:t>Lex, E., </a:t>
            </a:r>
            <a:r>
              <a:rPr lang="en-US" sz="1000" dirty="0" err="1"/>
              <a:t>Kowald</a:t>
            </a:r>
            <a:r>
              <a:rPr lang="en-US" sz="1000" dirty="0"/>
              <a:t>, D., </a:t>
            </a:r>
            <a:r>
              <a:rPr lang="en-US" sz="1000" dirty="0" err="1"/>
              <a:t>Seitlinger</a:t>
            </a:r>
            <a:r>
              <a:rPr lang="en-US" sz="1000" dirty="0"/>
              <a:t>, P., Tran, T N T., </a:t>
            </a:r>
            <a:r>
              <a:rPr lang="en-US" sz="1000" dirty="0" err="1"/>
              <a:t>Felfernig</a:t>
            </a:r>
            <a:r>
              <a:rPr lang="en-US" sz="1000" dirty="0"/>
              <a:t>, A., &amp; </a:t>
            </a:r>
            <a:r>
              <a:rPr lang="en-US" sz="1000" dirty="0" err="1"/>
              <a:t>Schedl</a:t>
            </a:r>
            <a:r>
              <a:rPr lang="en-US" sz="1000" dirty="0"/>
              <a:t>, M. (2021, January 1). Psychology-informed Recommender Systems. Now Publishers, 15(2), 134-242. https://doi.org/10.1561/1500000090</a:t>
            </a:r>
          </a:p>
          <a:p>
            <a:pPr marL="285750" indent="-285750">
              <a:buFont typeface="Arial" panose="020B0604020202020204" pitchFamily="34" charset="0"/>
              <a:buChar char="•"/>
            </a:pPr>
            <a:r>
              <a:rPr lang="en-US" sz="1000" dirty="0"/>
              <a:t>Lourenço, J. R., Cabral, B., Bernardino, J., &amp; Vieira, M. (2015). Comparing NoSQL Databases with a Relational Database: Performance and Space. International Journal of Big Data (Print), 2(1), 1–14. https://doi.org/10.29268/stbd.2015.2.1.1</a:t>
            </a:r>
          </a:p>
        </p:txBody>
      </p:sp>
    </p:spTree>
    <p:extLst>
      <p:ext uri="{BB962C8B-B14F-4D97-AF65-F5344CB8AC3E}">
        <p14:creationId xmlns:p14="http://schemas.microsoft.com/office/powerpoint/2010/main" val="1919715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3BAA-E905-9791-5752-775C2C75E85D}"/>
              </a:ext>
            </a:extLst>
          </p:cNvPr>
          <p:cNvSpPr>
            <a:spLocks noGrp="1"/>
          </p:cNvSpPr>
          <p:nvPr>
            <p:ph type="title"/>
          </p:nvPr>
        </p:nvSpPr>
        <p:spPr>
          <a:xfrm>
            <a:off x="832104" y="499533"/>
            <a:ext cx="7740396" cy="771483"/>
          </a:xfrm>
        </p:spPr>
        <p:txBody>
          <a:bodyPr/>
          <a:lstStyle/>
          <a:p>
            <a:r>
              <a:rPr lang="en-US" dirty="0"/>
              <a:t>References:</a:t>
            </a:r>
          </a:p>
        </p:txBody>
      </p:sp>
      <p:sp>
        <p:nvSpPr>
          <p:cNvPr id="3" name="TextBox 2">
            <a:extLst>
              <a:ext uri="{FF2B5EF4-FFF2-40B4-BE49-F238E27FC236}">
                <a16:creationId xmlns:a16="http://schemas.microsoft.com/office/drawing/2014/main" id="{B904F5A0-09B5-24EA-ADE1-6BD4B67DB32A}"/>
              </a:ext>
            </a:extLst>
          </p:cNvPr>
          <p:cNvSpPr txBox="1"/>
          <p:nvPr/>
        </p:nvSpPr>
        <p:spPr>
          <a:xfrm>
            <a:off x="512064" y="1371600"/>
            <a:ext cx="7516368" cy="2400657"/>
          </a:xfrm>
          <a:prstGeom prst="rect">
            <a:avLst/>
          </a:prstGeom>
          <a:noFill/>
        </p:spPr>
        <p:txBody>
          <a:bodyPr wrap="square" rtlCol="0">
            <a:spAutoFit/>
          </a:bodyPr>
          <a:lstStyle/>
          <a:p>
            <a:pPr marL="285750" indent="-285750">
              <a:buFont typeface="Arial" panose="020B0604020202020204" pitchFamily="34" charset="0"/>
              <a:buChar char="•"/>
            </a:pPr>
            <a:r>
              <a:rPr lang="en-US" sz="1000" dirty="0" err="1"/>
              <a:t>Nakhare</a:t>
            </a:r>
            <a:r>
              <a:rPr lang="en-US" sz="1000" dirty="0"/>
              <a:t>, D. (2021). A Comparative study of SQL Databases and NoSQL Databases for E-Commerce. International Journal for Research in Applied Science and Engineering Technology, 9(12), 409–412. https://doi.org/10.22214/ijraset.2021.39263</a:t>
            </a:r>
          </a:p>
          <a:p>
            <a:pPr marL="285750" indent="-285750">
              <a:buFont typeface="Arial" panose="020B0604020202020204" pitchFamily="34" charset="0"/>
              <a:buChar char="•"/>
            </a:pPr>
            <a:r>
              <a:rPr lang="en-US" sz="1000" dirty="0" err="1"/>
              <a:t>Osadchiy</a:t>
            </a:r>
            <a:r>
              <a:rPr lang="en-US" sz="1000" dirty="0"/>
              <a:t>, T., Poliakov, I., Olivier, P., Rowland, M., &amp; Foster, E. (2019). Recommender system based on pairwise association rules. Expert Systems With Applications, 115, 535–542. https://doi.org/10.1016/j.eswa.2018.07.077</a:t>
            </a:r>
          </a:p>
          <a:p>
            <a:pPr marL="285750" indent="-285750">
              <a:buFont typeface="Arial" panose="020B0604020202020204" pitchFamily="34" charset="0"/>
              <a:buChar char="•"/>
            </a:pPr>
            <a:r>
              <a:rPr lang="en-US" sz="1000" dirty="0" err="1"/>
              <a:t>Truică</a:t>
            </a:r>
            <a:r>
              <a:rPr lang="en-US" sz="1000" dirty="0"/>
              <a:t>, C., </a:t>
            </a:r>
            <a:r>
              <a:rPr lang="en-US" sz="1000" dirty="0" err="1"/>
              <a:t>Rădulescu</a:t>
            </a:r>
            <a:r>
              <a:rPr lang="en-US" sz="1000" dirty="0"/>
              <a:t>, F., </a:t>
            </a:r>
            <a:r>
              <a:rPr lang="en-US" sz="1000" dirty="0" err="1"/>
              <a:t>Boicea</a:t>
            </a:r>
            <a:r>
              <a:rPr lang="en-US" sz="1000" dirty="0"/>
              <a:t>, A., &amp; Bucur, I. (2015). Performance evaluation for CRUD operations in asynchronously replicated document oriented database. Department of Computer Science, Faculty of Automatic Control and Computers, University </a:t>
            </a:r>
            <a:r>
              <a:rPr lang="en-US" sz="1000" dirty="0" err="1"/>
              <a:t>Politehnica</a:t>
            </a:r>
            <a:r>
              <a:rPr lang="en-US" sz="1000" dirty="0"/>
              <a:t> of Bucharest, Bucharest, Romania. https://doi.org/10.1109/cscs.2015.32</a:t>
            </a:r>
          </a:p>
          <a:p>
            <a:pPr marL="285750" indent="-285750">
              <a:buFont typeface="Arial" panose="020B0604020202020204" pitchFamily="34" charset="0"/>
              <a:buChar char="•"/>
            </a:pPr>
            <a:r>
              <a:rPr lang="en-US" sz="1000" dirty="0"/>
              <a:t>Vaidya, N., &amp; </a:t>
            </a:r>
            <a:r>
              <a:rPr lang="en-US" sz="1000" dirty="0" err="1"/>
              <a:t>Khachane</a:t>
            </a:r>
            <a:r>
              <a:rPr lang="en-US" sz="1000" dirty="0"/>
              <a:t>, A R. (2017, July 1). Recommender systems-the need of the ecommerce ERA. https://doi.org/10.1109/iccmc.2017.8282616</a:t>
            </a:r>
          </a:p>
          <a:p>
            <a:pPr marL="285750" indent="-285750">
              <a:buFont typeface="Arial" panose="020B0604020202020204" pitchFamily="34" charset="0"/>
              <a:buChar char="•"/>
            </a:pPr>
            <a:r>
              <a:rPr lang="en-US" sz="1000" dirty="0"/>
              <a:t>Wang, S., Zhang, X., Wang, Y., Liu, H., &amp; Ricci, F. (2022, January 1). Trustworthy Recommender Systems. Cornell University. https://doi.org/10.48550/arxiv.2208.06265</a:t>
            </a:r>
          </a:p>
          <a:p>
            <a:pPr marL="285750" indent="-285750">
              <a:buFont typeface="Arial" panose="020B0604020202020204" pitchFamily="34" charset="0"/>
              <a:buChar char="•"/>
            </a:pPr>
            <a:r>
              <a:rPr lang="en-US" sz="1000" dirty="0"/>
              <a:t>Wu, S., Sun, F., Zhang, W., Xie, X H., &amp; Cui, B. (2022, December 3). Graph Neural Networks in Recommender Systems: A Survey. Association for Computing Machinery, 55(5), 1-37. https://doi.org/10.1145/3535101</a:t>
            </a:r>
          </a:p>
          <a:p>
            <a:pPr marL="285750" indent="-285750">
              <a:buFont typeface="Arial" panose="020B0604020202020204" pitchFamily="34" charset="0"/>
              <a:buChar char="•"/>
            </a:pPr>
            <a:r>
              <a:rPr lang="en-US" sz="1000" dirty="0"/>
              <a:t>Yi, N., Li, C., Feng, X., &amp; Shi, M. (2017). Design and implementation of Movie Recommender system based on Graph Database. University of Beijing. https://doi.org/10.1109/wisa.2017.34</a:t>
            </a:r>
          </a:p>
        </p:txBody>
      </p:sp>
    </p:spTree>
    <p:extLst>
      <p:ext uri="{BB962C8B-B14F-4D97-AF65-F5344CB8AC3E}">
        <p14:creationId xmlns:p14="http://schemas.microsoft.com/office/powerpoint/2010/main" val="1035879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2" y="-85683"/>
            <a:ext cx="8079581" cy="1658198"/>
          </a:xfrm>
        </p:spPr>
        <p:txBody>
          <a:bodyPr/>
          <a:lstStyle/>
          <a:p>
            <a:r>
              <a:rPr lang="en-US" dirty="0"/>
              <a:t>Background Information</a:t>
            </a:r>
          </a:p>
        </p:txBody>
      </p:sp>
      <p:sp>
        <p:nvSpPr>
          <p:cNvPr id="3" name="Content Placeholder 2"/>
          <p:cNvSpPr>
            <a:spLocks noGrp="1"/>
          </p:cNvSpPr>
          <p:nvPr>
            <p:ph idx="1"/>
          </p:nvPr>
        </p:nvSpPr>
        <p:spPr>
          <a:xfrm>
            <a:off x="514349" y="1253300"/>
            <a:ext cx="8065294" cy="3766185"/>
          </a:xfrm>
        </p:spPr>
        <p:txBody>
          <a:bodyPr>
            <a:normAutofit/>
          </a:bodyPr>
          <a:lstStyle/>
          <a:p>
            <a:r>
              <a:rPr lang="en-US" sz="2000" dirty="0"/>
              <a:t>Recommender Systems (RS): a subclass of information filtering system that provides suggestions for items that are most relevant to a user based on user data (Lex et al., 2021).</a:t>
            </a:r>
          </a:p>
          <a:p>
            <a:r>
              <a:rPr lang="en-US" sz="2000" dirty="0"/>
              <a:t>Importance: Enhances user experience and boosts engagement (Vaidya &amp; </a:t>
            </a:r>
            <a:r>
              <a:rPr lang="en-US" sz="2000" dirty="0" err="1"/>
              <a:t>Khachane</a:t>
            </a:r>
            <a:r>
              <a:rPr lang="en-US" sz="2000" dirty="0"/>
              <a:t>, 2017).</a:t>
            </a:r>
          </a:p>
          <a:p>
            <a:r>
              <a:rPr lang="en-US" sz="2000" dirty="0"/>
              <a:t>DBMS Role: Critical in storing and retrieving large datasets efficiently (</a:t>
            </a:r>
            <a:r>
              <a:rPr lang="en-US" sz="2000" dirty="0" err="1"/>
              <a:t>Truică</a:t>
            </a:r>
            <a:r>
              <a:rPr lang="en-US" sz="2000" dirty="0"/>
              <a:t> et al., 2015).</a:t>
            </a:r>
          </a:p>
        </p:txBody>
      </p:sp>
      <p:pic>
        <p:nvPicPr>
          <p:cNvPr id="4" name="Picture 3">
            <a:extLst>
              <a:ext uri="{FF2B5EF4-FFF2-40B4-BE49-F238E27FC236}">
                <a16:creationId xmlns:a16="http://schemas.microsoft.com/office/drawing/2014/main" id="{5D9266BC-DE05-FC48-7944-FEF36F60391F}"/>
              </a:ext>
            </a:extLst>
          </p:cNvPr>
          <p:cNvPicPr>
            <a:picLocks noChangeAspect="1"/>
          </p:cNvPicPr>
          <p:nvPr/>
        </p:nvPicPr>
        <p:blipFill>
          <a:blip r:embed="rId2"/>
          <a:stretch>
            <a:fillRect/>
          </a:stretch>
        </p:blipFill>
        <p:spPr>
          <a:xfrm>
            <a:off x="1949792" y="4373902"/>
            <a:ext cx="5244416" cy="1983994"/>
          </a:xfrm>
          <a:prstGeom prst="rect">
            <a:avLst/>
          </a:prstGeom>
        </p:spPr>
      </p:pic>
      <p:sp>
        <p:nvSpPr>
          <p:cNvPr id="6" name="TextBox 5" descr="Recommender System (Eckhardt et al., 2009)">
            <a:extLst>
              <a:ext uri="{FF2B5EF4-FFF2-40B4-BE49-F238E27FC236}">
                <a16:creationId xmlns:a16="http://schemas.microsoft.com/office/drawing/2014/main" id="{0DE6C89D-6761-84FA-D218-32777B982C5B}"/>
              </a:ext>
            </a:extLst>
          </p:cNvPr>
          <p:cNvSpPr txBox="1"/>
          <p:nvPr/>
        </p:nvSpPr>
        <p:spPr>
          <a:xfrm>
            <a:off x="2575418" y="6400808"/>
            <a:ext cx="5733288" cy="369332"/>
          </a:xfrm>
          <a:prstGeom prst="rect">
            <a:avLst/>
          </a:prstGeom>
          <a:noFill/>
        </p:spPr>
        <p:txBody>
          <a:bodyPr wrap="square" rtlCol="0">
            <a:spAutoFit/>
          </a:bodyPr>
          <a:lstStyle/>
          <a:p>
            <a:r>
              <a:rPr lang="en-US" dirty="0">
                <a:latin typeface="Aptos Display" panose="020B0004020202020204" pitchFamily="34" charset="0"/>
              </a:rPr>
              <a:t>Figure 1: Recommender System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623" y="8784"/>
            <a:ext cx="8079581" cy="1658198"/>
          </a:xfrm>
        </p:spPr>
        <p:txBody>
          <a:bodyPr/>
          <a:lstStyle/>
          <a:p>
            <a:r>
              <a:rPr lang="en-US" dirty="0"/>
              <a:t>SQL and NoSQL Databases</a:t>
            </a:r>
            <a:endParaRPr dirty="0"/>
          </a:p>
        </p:txBody>
      </p:sp>
      <p:pic>
        <p:nvPicPr>
          <p:cNvPr id="9" name="Picture 8">
            <a:extLst>
              <a:ext uri="{FF2B5EF4-FFF2-40B4-BE49-F238E27FC236}">
                <a16:creationId xmlns:a16="http://schemas.microsoft.com/office/drawing/2014/main" id="{1D3D6A46-A834-4FC1-8EF7-0016EDD99CD7}"/>
              </a:ext>
            </a:extLst>
          </p:cNvPr>
          <p:cNvPicPr>
            <a:picLocks noChangeAspect="1"/>
          </p:cNvPicPr>
          <p:nvPr/>
        </p:nvPicPr>
        <p:blipFill>
          <a:blip r:embed="rId2"/>
          <a:stretch>
            <a:fillRect/>
          </a:stretch>
        </p:blipFill>
        <p:spPr>
          <a:xfrm>
            <a:off x="780646" y="1661225"/>
            <a:ext cx="7504126" cy="4539996"/>
          </a:xfrm>
          <a:prstGeom prst="rect">
            <a:avLst/>
          </a:prstGeom>
        </p:spPr>
      </p:pic>
      <p:sp>
        <p:nvSpPr>
          <p:cNvPr id="10" name="TextBox 9" descr="Recommender System (Eckhardt et al., 2009)">
            <a:extLst>
              <a:ext uri="{FF2B5EF4-FFF2-40B4-BE49-F238E27FC236}">
                <a16:creationId xmlns:a16="http://schemas.microsoft.com/office/drawing/2014/main" id="{26401D29-1FEB-717F-55CD-96B9DE160B33}"/>
              </a:ext>
            </a:extLst>
          </p:cNvPr>
          <p:cNvSpPr txBox="1"/>
          <p:nvPr/>
        </p:nvSpPr>
        <p:spPr>
          <a:xfrm>
            <a:off x="3410712" y="6337769"/>
            <a:ext cx="5733288" cy="369332"/>
          </a:xfrm>
          <a:prstGeom prst="rect">
            <a:avLst/>
          </a:prstGeom>
          <a:noFill/>
        </p:spPr>
        <p:txBody>
          <a:bodyPr wrap="square" rtlCol="0">
            <a:spAutoFit/>
          </a:bodyPr>
          <a:lstStyle/>
          <a:p>
            <a:r>
              <a:rPr lang="en-US" dirty="0">
                <a:latin typeface="Aptos Display" panose="020B0004020202020204" pitchFamily="34" charset="0"/>
              </a:rPr>
              <a:t>Figure 2: Database Types</a:t>
            </a:r>
          </a:p>
        </p:txBody>
      </p:sp>
    </p:spTree>
    <p:extLst>
      <p:ext uri="{BB962C8B-B14F-4D97-AF65-F5344CB8AC3E}">
        <p14:creationId xmlns:p14="http://schemas.microsoft.com/office/powerpoint/2010/main" val="333872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F8BEED-4436-0176-B195-CF81E7170A47}"/>
              </a:ext>
            </a:extLst>
          </p:cNvPr>
          <p:cNvPicPr>
            <a:picLocks noChangeAspect="1"/>
          </p:cNvPicPr>
          <p:nvPr/>
        </p:nvPicPr>
        <p:blipFill>
          <a:blip r:embed="rId2"/>
          <a:stretch>
            <a:fillRect/>
          </a:stretch>
        </p:blipFill>
        <p:spPr>
          <a:xfrm>
            <a:off x="571500" y="1185862"/>
            <a:ext cx="8001000" cy="4486275"/>
          </a:xfrm>
          <a:prstGeom prst="rect">
            <a:avLst/>
          </a:prstGeom>
        </p:spPr>
      </p:pic>
      <p:sp>
        <p:nvSpPr>
          <p:cNvPr id="3" name="TextBox 2" descr="Recommender System (Eckhardt et al., 2009)">
            <a:extLst>
              <a:ext uri="{FF2B5EF4-FFF2-40B4-BE49-F238E27FC236}">
                <a16:creationId xmlns:a16="http://schemas.microsoft.com/office/drawing/2014/main" id="{F31B4A37-2C25-9223-499A-45B9E210DD82}"/>
              </a:ext>
            </a:extLst>
          </p:cNvPr>
          <p:cNvSpPr txBox="1"/>
          <p:nvPr/>
        </p:nvSpPr>
        <p:spPr>
          <a:xfrm>
            <a:off x="1618487" y="5989320"/>
            <a:ext cx="6349855" cy="369332"/>
          </a:xfrm>
          <a:prstGeom prst="rect">
            <a:avLst/>
          </a:prstGeom>
          <a:noFill/>
        </p:spPr>
        <p:txBody>
          <a:bodyPr wrap="square" rtlCol="0">
            <a:spAutoFit/>
          </a:bodyPr>
          <a:lstStyle/>
          <a:p>
            <a:r>
              <a:rPr lang="en-US" dirty="0">
                <a:latin typeface="Aptos Display" panose="020B0004020202020204" pitchFamily="34" charset="0"/>
              </a:rPr>
              <a:t>Figure 3: Recommender System Explanation (Eckhardt et al., 2009)</a:t>
            </a:r>
          </a:p>
        </p:txBody>
      </p:sp>
    </p:spTree>
    <p:extLst>
      <p:ext uri="{BB962C8B-B14F-4D97-AF65-F5344CB8AC3E}">
        <p14:creationId xmlns:p14="http://schemas.microsoft.com/office/powerpoint/2010/main" val="318456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vert="horz" lIns="91440" tIns="45720" rIns="91440" bIns="45720" rtlCol="0" anchor="t">
            <a:normAutofit/>
          </a:bodyPr>
          <a:lstStyle/>
          <a:p>
            <a:r>
              <a:rPr lang="en-US" sz="2000" dirty="0"/>
              <a:t>AI Systems BV, an AI Based Recommender System (RS) start-up is experiencing “</a:t>
            </a:r>
            <a:r>
              <a:rPr lang="en-US" sz="2000" b="1" dirty="0"/>
              <a:t>performance limitations with their current relational database management system </a:t>
            </a:r>
            <a:r>
              <a:rPr lang="en-US" sz="2000" dirty="0"/>
              <a:t>(DBMS)” in supporting their Recommender System (RS) (</a:t>
            </a:r>
            <a:r>
              <a:rPr lang="en-US" sz="2000" dirty="0" err="1"/>
              <a:t>Osadchiy</a:t>
            </a:r>
            <a:r>
              <a:rPr lang="en-US" sz="2000" dirty="0"/>
              <a:t> et al., 2019). The existing system based on </a:t>
            </a:r>
            <a:r>
              <a:rPr lang="en-US" sz="2000" b="1" dirty="0"/>
              <a:t>PostgreSQL needs to be compared with other DBMSs</a:t>
            </a:r>
            <a:r>
              <a:rPr lang="en-US" sz="2000" dirty="0"/>
              <a:t> based on handling large-scale data efficiently, latency and memory usage issues (Biswas &amp; Liu, 2022b). With the rise of diverse database technologies, there is a need to evaluate whether these alternatives could offer superior performance for RS tasks. This research aims to rigorously compare the performance of different databases to identify the most suitable database architecture that can enhance the scalability, efficiency, and overall effectiveness of AI Systems BV’s Recommender System (Abramova et al., 2014).</a:t>
            </a: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Research Objectives</a:t>
            </a:r>
          </a:p>
        </p:txBody>
      </p:sp>
      <p:graphicFrame>
        <p:nvGraphicFramePr>
          <p:cNvPr id="5" name="Content Placeholder 2">
            <a:extLst>
              <a:ext uri="{FF2B5EF4-FFF2-40B4-BE49-F238E27FC236}">
                <a16:creationId xmlns:a16="http://schemas.microsoft.com/office/drawing/2014/main" id="{61BB7443-AF9C-7567-7882-53DC46DBD84A}"/>
              </a:ext>
            </a:extLst>
          </p:cNvPr>
          <p:cNvGraphicFramePr>
            <a:graphicFrameLocks noGrp="1"/>
          </p:cNvGraphicFramePr>
          <p:nvPr>
            <p:ph idx="1"/>
            <p:extLst>
              <p:ext uri="{D42A27DB-BD31-4B8C-83A1-F6EECF244321}">
                <p14:modId xmlns:p14="http://schemas.microsoft.com/office/powerpoint/2010/main" val="3343577249"/>
              </p:ext>
            </p:extLst>
          </p:nvPr>
        </p:nvGraphicFramePr>
        <p:xfrm>
          <a:off x="507206" y="1993393"/>
          <a:ext cx="8065294" cy="3766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Research Questions</a:t>
            </a:r>
          </a:p>
        </p:txBody>
      </p:sp>
      <p:sp>
        <p:nvSpPr>
          <p:cNvPr id="3" name="Content Placeholder 2"/>
          <p:cNvSpPr>
            <a:spLocks noGrp="1"/>
          </p:cNvSpPr>
          <p:nvPr>
            <p:ph idx="1"/>
          </p:nvPr>
        </p:nvSpPr>
        <p:spPr/>
        <p:txBody>
          <a:bodyPr>
            <a:normAutofit/>
          </a:bodyPr>
          <a:lstStyle/>
          <a:p>
            <a:r>
              <a:rPr dirty="0"/>
              <a:t>Main Question: </a:t>
            </a:r>
            <a:r>
              <a:rPr b="1" i="1" dirty="0"/>
              <a:t>How does the selection of database architecture impact the performance of a Recommender System?</a:t>
            </a:r>
          </a:p>
          <a:p>
            <a:r>
              <a:rPr sz="1800" dirty="0"/>
              <a:t>Sub-questions:</a:t>
            </a:r>
          </a:p>
          <a:p>
            <a:r>
              <a:rPr sz="1800" dirty="0"/>
              <a:t>1. </a:t>
            </a:r>
            <a:r>
              <a:rPr lang="en-US" sz="1800" dirty="0"/>
              <a:t>What types of databases are typically used in Recommender Systems and how do they compare with each other?</a:t>
            </a:r>
          </a:p>
          <a:p>
            <a:r>
              <a:rPr sz="1800" dirty="0"/>
              <a:t>2. </a:t>
            </a:r>
            <a:r>
              <a:rPr lang="en-US" sz="1800" dirty="0"/>
              <a:t>Which metrics could be used to compare their performance considering different types of RS algorithms</a:t>
            </a:r>
            <a:r>
              <a:rPr sz="1800" dirty="0"/>
              <a:t>?</a:t>
            </a:r>
          </a:p>
          <a:p>
            <a:r>
              <a:rPr sz="1800" dirty="0"/>
              <a:t>3. </a:t>
            </a:r>
            <a:r>
              <a:rPr lang="en-US" sz="1800" dirty="0"/>
              <a:t>How could their performance be demonstrated by developing a tool?</a:t>
            </a:r>
          </a:p>
          <a:p>
            <a:r>
              <a:rPr lang="en-US" sz="1800" dirty="0"/>
              <a:t>4. Which insights could be drawn about the suitability and performance of these different combinations of databases and algorithms?</a:t>
            </a:r>
            <a:endParaRPr sz="1800" dirty="0"/>
          </a:p>
        </p:txBody>
      </p:sp>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2592</TotalTime>
  <Words>3368</Words>
  <Application>Microsoft Office PowerPoint</Application>
  <PresentationFormat>On-screen Show (4:3)</PresentationFormat>
  <Paragraphs>370</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Metropolitan</vt:lpstr>
      <vt:lpstr>Database Design for Recommender Systems ( Master’s Thesis) </vt:lpstr>
      <vt:lpstr>Summary</vt:lpstr>
      <vt:lpstr>Introduction</vt:lpstr>
      <vt:lpstr>Background Information</vt:lpstr>
      <vt:lpstr>SQL and NoSQL Databases</vt:lpstr>
      <vt:lpstr>PowerPoint Presentation</vt:lpstr>
      <vt:lpstr>Problem Statement</vt:lpstr>
      <vt:lpstr>Research Objectives</vt:lpstr>
      <vt:lpstr>Research Questions</vt:lpstr>
      <vt:lpstr>Literature Review</vt:lpstr>
      <vt:lpstr>System Specification</vt:lpstr>
      <vt:lpstr>Databases Used</vt:lpstr>
      <vt:lpstr>Database Technologies Evaluated</vt:lpstr>
      <vt:lpstr>Key Performance Metrices </vt:lpstr>
      <vt:lpstr>Latency</vt:lpstr>
      <vt:lpstr>Types of Plots used in the Analysis:</vt:lpstr>
      <vt:lpstr>PowerPoint Presentation</vt:lpstr>
      <vt:lpstr>PowerPoint Presentation</vt:lpstr>
      <vt:lpstr>Retail Rocket Database (1000000 records)</vt:lpstr>
      <vt:lpstr>Retail Rocket Dataset</vt:lpstr>
      <vt:lpstr>Diginetica Database (1000000 records) </vt:lpstr>
      <vt:lpstr>Diginetica Dataset</vt:lpstr>
      <vt:lpstr>Batch Insertion vs Bulk Insertion</vt:lpstr>
      <vt:lpstr>Graph Databases in RS</vt:lpstr>
      <vt:lpstr>Nodes and Relationships </vt:lpstr>
      <vt:lpstr>Jaccard Similarity for Movielens</vt:lpstr>
      <vt:lpstr>Recommending Movies to Users:</vt:lpstr>
      <vt:lpstr>Recommending Movies to Users:</vt:lpstr>
      <vt:lpstr>PowerPoint Presentation</vt:lpstr>
      <vt:lpstr>Research Question:</vt:lpstr>
      <vt:lpstr>Sub-Questions:</vt:lpstr>
      <vt:lpstr>Recommendations for AI Systems BV</vt:lpstr>
      <vt:lpstr>Limitations of Research</vt:lpstr>
      <vt:lpstr>Q&amp;A</vt:lpstr>
      <vt:lpstr>References:</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for Recommender Systems ( Master’s Thesis) </dc:title>
  <dc:subject/>
  <dc:creator/>
  <cp:keywords/>
  <dc:description>generated using python-pptx</dc:description>
  <cp:lastModifiedBy>Priyam Singh</cp:lastModifiedBy>
  <cp:revision>2</cp:revision>
  <dcterms:created xsi:type="dcterms:W3CDTF">2013-01-27T09:14:16Z</dcterms:created>
  <dcterms:modified xsi:type="dcterms:W3CDTF">2024-10-28T18:38:47Z</dcterms:modified>
  <cp:category/>
</cp:coreProperties>
</file>