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sldIdLst>
    <p:sldId id="539" r:id="rId5"/>
    <p:sldId id="257" r:id="rId6"/>
    <p:sldId id="547" r:id="rId7"/>
    <p:sldId id="566" r:id="rId8"/>
    <p:sldId id="551" r:id="rId9"/>
    <p:sldId id="559" r:id="rId10"/>
    <p:sldId id="560" r:id="rId11"/>
    <p:sldId id="561" r:id="rId12"/>
    <p:sldId id="562" r:id="rId13"/>
    <p:sldId id="558" r:id="rId14"/>
    <p:sldId id="563" r:id="rId15"/>
    <p:sldId id="564" r:id="rId16"/>
    <p:sldId id="567" r:id="rId17"/>
    <p:sldId id="277" r:id="rId18"/>
    <p:sldId id="5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54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2220C-F958-42B4-B6A9-C0F4D68640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3FB331-BAB0-4D1F-A788-A05F32CE87C8}">
      <dgm:prSet/>
      <dgm:spPr>
        <a:solidFill>
          <a:srgbClr val="7030A0"/>
        </a:solidFill>
      </dgm:spPr>
      <dgm:t>
        <a:bodyPr/>
        <a:lstStyle/>
        <a:p>
          <a:r>
            <a:rPr lang="en-IN" b="0" i="0" dirty="0"/>
            <a:t>👉 </a:t>
          </a:r>
          <a:r>
            <a:rPr lang="en-IN" b="1" i="0" dirty="0" err="1"/>
            <a:t>Tensorflow</a:t>
          </a:r>
          <a:r>
            <a:rPr lang="en-IN" b="1" i="0" dirty="0"/>
            <a:t> Implementation of </a:t>
          </a:r>
          <a:r>
            <a:rPr lang="en-IN" b="1" i="0" dirty="0" err="1"/>
            <a:t>CocoSSD</a:t>
          </a:r>
          <a:r>
            <a:rPr lang="en-IN" b="1" i="0" dirty="0"/>
            <a:t> Object Detection Model and JavaScript</a:t>
          </a:r>
          <a:endParaRPr lang="en-US" dirty="0"/>
        </a:p>
      </dgm:t>
    </dgm:pt>
    <dgm:pt modelId="{E0B78E69-8CBE-4530-A7E4-1CB2F0F56F9B}" type="parTrans" cxnId="{9FA492CF-2694-41F7-BACF-6FF1376EAE03}">
      <dgm:prSet/>
      <dgm:spPr/>
      <dgm:t>
        <a:bodyPr/>
        <a:lstStyle/>
        <a:p>
          <a:endParaRPr lang="en-US"/>
        </a:p>
      </dgm:t>
    </dgm:pt>
    <dgm:pt modelId="{BA46175D-BA45-463A-BCF8-5F67E186A479}" type="sibTrans" cxnId="{9FA492CF-2694-41F7-BACF-6FF1376EAE03}">
      <dgm:prSet/>
      <dgm:spPr/>
      <dgm:t>
        <a:bodyPr/>
        <a:lstStyle/>
        <a:p>
          <a:endParaRPr lang="en-US"/>
        </a:p>
      </dgm:t>
    </dgm:pt>
    <dgm:pt modelId="{8F9CAF02-2FF1-4C39-8B2B-73FAB0EF73ED}">
      <dgm:prSet/>
      <dgm:spPr>
        <a:solidFill>
          <a:srgbClr val="7030A0"/>
        </a:solidFill>
      </dgm:spPr>
      <dgm:t>
        <a:bodyPr/>
        <a:lstStyle/>
        <a:p>
          <a:r>
            <a:rPr lang="en-IN" b="0" i="0" dirty="0"/>
            <a:t>👉 </a:t>
          </a:r>
          <a:r>
            <a:rPr lang="en-IN" b="1" i="0" dirty="0"/>
            <a:t>Database </a:t>
          </a:r>
          <a:r>
            <a:rPr lang="en-IN" b="0" i="0" dirty="0"/>
            <a:t>➼ MongoDB Atlas and Mongoose</a:t>
          </a:r>
          <a:endParaRPr lang="en-US" dirty="0"/>
        </a:p>
      </dgm:t>
    </dgm:pt>
    <dgm:pt modelId="{BCF98A6C-9658-4F0A-AB03-70549B859D81}" type="parTrans" cxnId="{42184F95-C2C5-4EB3-B073-EA6549C163B5}">
      <dgm:prSet/>
      <dgm:spPr/>
      <dgm:t>
        <a:bodyPr/>
        <a:lstStyle/>
        <a:p>
          <a:endParaRPr lang="en-US"/>
        </a:p>
      </dgm:t>
    </dgm:pt>
    <dgm:pt modelId="{131603C0-7C2A-4243-A1D0-2043E846FE20}" type="sibTrans" cxnId="{42184F95-C2C5-4EB3-B073-EA6549C163B5}">
      <dgm:prSet/>
      <dgm:spPr/>
      <dgm:t>
        <a:bodyPr/>
        <a:lstStyle/>
        <a:p>
          <a:endParaRPr lang="en-US"/>
        </a:p>
      </dgm:t>
    </dgm:pt>
    <dgm:pt modelId="{799AAF29-6196-4EC6-8ECE-324ADEDDBD30}">
      <dgm:prSet/>
      <dgm:spPr>
        <a:solidFill>
          <a:srgbClr val="7030A0"/>
        </a:solidFill>
      </dgm:spPr>
      <dgm:t>
        <a:bodyPr/>
        <a:lstStyle/>
        <a:p>
          <a:r>
            <a:rPr lang="en-IN" b="0" i="0" dirty="0"/>
            <a:t>👉 </a:t>
          </a:r>
          <a:r>
            <a:rPr lang="en-IN" b="1" i="0" dirty="0"/>
            <a:t>Frontend</a:t>
          </a:r>
          <a:r>
            <a:rPr lang="en-IN" b="0" i="0" dirty="0"/>
            <a:t> ➼ Bootstrap, React.js, Materialise.css , Material-UI</a:t>
          </a:r>
          <a:endParaRPr lang="en-US" dirty="0"/>
        </a:p>
      </dgm:t>
    </dgm:pt>
    <dgm:pt modelId="{B3D5958D-6737-4106-AB9E-4F9EC012267F}" type="parTrans" cxnId="{9231AFFF-D95A-43FD-B8D9-785598F8C899}">
      <dgm:prSet/>
      <dgm:spPr/>
      <dgm:t>
        <a:bodyPr/>
        <a:lstStyle/>
        <a:p>
          <a:endParaRPr lang="en-US"/>
        </a:p>
      </dgm:t>
    </dgm:pt>
    <dgm:pt modelId="{5D9BF1F4-3EBC-4814-B69B-3BF8661AA798}" type="sibTrans" cxnId="{9231AFFF-D95A-43FD-B8D9-785598F8C899}">
      <dgm:prSet/>
      <dgm:spPr/>
      <dgm:t>
        <a:bodyPr/>
        <a:lstStyle/>
        <a:p>
          <a:endParaRPr lang="en-US"/>
        </a:p>
      </dgm:t>
    </dgm:pt>
    <dgm:pt modelId="{839A1735-6E50-4E60-A2B9-F2E433311EE3}">
      <dgm:prSet/>
      <dgm:spPr>
        <a:solidFill>
          <a:srgbClr val="7030A0"/>
        </a:solidFill>
      </dgm:spPr>
      <dgm:t>
        <a:bodyPr/>
        <a:lstStyle/>
        <a:p>
          <a:r>
            <a:rPr lang="en-IN" b="0" i="0" dirty="0"/>
            <a:t>👉 </a:t>
          </a:r>
          <a:r>
            <a:rPr lang="en-IN" b="1" i="0" dirty="0"/>
            <a:t>Backend </a:t>
          </a:r>
          <a:r>
            <a:rPr lang="en-IN" b="0" i="0" dirty="0"/>
            <a:t>➼ JWT , Node.js, Passport.js, Express.js.</a:t>
          </a:r>
          <a:endParaRPr lang="en-US" dirty="0"/>
        </a:p>
      </dgm:t>
    </dgm:pt>
    <dgm:pt modelId="{B256A7C8-437D-4C24-96B6-CFF184A1CC50}" type="parTrans" cxnId="{E0A9F5BA-A0AA-43BD-A71F-90E35FB8B984}">
      <dgm:prSet/>
      <dgm:spPr/>
      <dgm:t>
        <a:bodyPr/>
        <a:lstStyle/>
        <a:p>
          <a:endParaRPr lang="en-US"/>
        </a:p>
      </dgm:t>
    </dgm:pt>
    <dgm:pt modelId="{D7DC7026-C949-4CB1-B3C7-CBD5E617FB3B}" type="sibTrans" cxnId="{E0A9F5BA-A0AA-43BD-A71F-90E35FB8B984}">
      <dgm:prSet/>
      <dgm:spPr/>
      <dgm:t>
        <a:bodyPr/>
        <a:lstStyle/>
        <a:p>
          <a:endParaRPr lang="en-US"/>
        </a:p>
      </dgm:t>
    </dgm:pt>
    <dgm:pt modelId="{2F3DF6A8-6CCB-4BDF-8BD4-A0FDF125A371}" type="pres">
      <dgm:prSet presAssocID="{CB52220C-F958-42B4-B6A9-C0F4D686402D}" presName="linear" presStyleCnt="0">
        <dgm:presLayoutVars>
          <dgm:animLvl val="lvl"/>
          <dgm:resizeHandles val="exact"/>
        </dgm:presLayoutVars>
      </dgm:prSet>
      <dgm:spPr/>
    </dgm:pt>
    <dgm:pt modelId="{CC4D9766-C364-4DC9-A546-343C7D778253}" type="pres">
      <dgm:prSet presAssocID="{D23FB331-BAB0-4D1F-A788-A05F32CE87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D9EFF8-3F61-4C88-8A21-50C179B59C66}" type="pres">
      <dgm:prSet presAssocID="{BA46175D-BA45-463A-BCF8-5F67E186A479}" presName="spacer" presStyleCnt="0"/>
      <dgm:spPr/>
    </dgm:pt>
    <dgm:pt modelId="{EFFB0FD7-DE04-4F20-A0DB-D03A41F8C631}" type="pres">
      <dgm:prSet presAssocID="{8F9CAF02-2FF1-4C39-8B2B-73FAB0EF73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B567E5-07BC-45FA-9701-A6F8DAC9E59B}" type="pres">
      <dgm:prSet presAssocID="{131603C0-7C2A-4243-A1D0-2043E846FE20}" presName="spacer" presStyleCnt="0"/>
      <dgm:spPr/>
    </dgm:pt>
    <dgm:pt modelId="{ADE71476-9A02-4D90-9B9A-526B1749C3C8}" type="pres">
      <dgm:prSet presAssocID="{799AAF29-6196-4EC6-8ECE-324ADEDDBD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1B655-AE80-4D7F-9E22-3980E73CBF8D}" type="pres">
      <dgm:prSet presAssocID="{5D9BF1F4-3EBC-4814-B69B-3BF8661AA798}" presName="spacer" presStyleCnt="0"/>
      <dgm:spPr/>
    </dgm:pt>
    <dgm:pt modelId="{071D124C-647D-4594-901A-A7CC764A272A}" type="pres">
      <dgm:prSet presAssocID="{839A1735-6E50-4E60-A2B9-F2E433311E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520514-1A9F-4301-BA1C-19B7C1D6414D}" type="presOf" srcId="{8F9CAF02-2FF1-4C39-8B2B-73FAB0EF73ED}" destId="{EFFB0FD7-DE04-4F20-A0DB-D03A41F8C631}" srcOrd="0" destOrd="0" presId="urn:microsoft.com/office/officeart/2005/8/layout/vList2"/>
    <dgm:cxn modelId="{D14AAC26-F850-431E-81B9-5E4E97B61D9B}" type="presOf" srcId="{CB52220C-F958-42B4-B6A9-C0F4D686402D}" destId="{2F3DF6A8-6CCB-4BDF-8BD4-A0FDF125A371}" srcOrd="0" destOrd="0" presId="urn:microsoft.com/office/officeart/2005/8/layout/vList2"/>
    <dgm:cxn modelId="{42184F95-C2C5-4EB3-B073-EA6549C163B5}" srcId="{CB52220C-F958-42B4-B6A9-C0F4D686402D}" destId="{8F9CAF02-2FF1-4C39-8B2B-73FAB0EF73ED}" srcOrd="1" destOrd="0" parTransId="{BCF98A6C-9658-4F0A-AB03-70549B859D81}" sibTransId="{131603C0-7C2A-4243-A1D0-2043E846FE20}"/>
    <dgm:cxn modelId="{9A5C979F-DE0B-4F2D-96B2-FEDA72CF1338}" type="presOf" srcId="{D23FB331-BAB0-4D1F-A788-A05F32CE87C8}" destId="{CC4D9766-C364-4DC9-A546-343C7D778253}" srcOrd="0" destOrd="0" presId="urn:microsoft.com/office/officeart/2005/8/layout/vList2"/>
    <dgm:cxn modelId="{E0A9F5BA-A0AA-43BD-A71F-90E35FB8B984}" srcId="{CB52220C-F958-42B4-B6A9-C0F4D686402D}" destId="{839A1735-6E50-4E60-A2B9-F2E433311EE3}" srcOrd="3" destOrd="0" parTransId="{B256A7C8-437D-4C24-96B6-CFF184A1CC50}" sibTransId="{D7DC7026-C949-4CB1-B3C7-CBD5E617FB3B}"/>
    <dgm:cxn modelId="{9FA492CF-2694-41F7-BACF-6FF1376EAE03}" srcId="{CB52220C-F958-42B4-B6A9-C0F4D686402D}" destId="{D23FB331-BAB0-4D1F-A788-A05F32CE87C8}" srcOrd="0" destOrd="0" parTransId="{E0B78E69-8CBE-4530-A7E4-1CB2F0F56F9B}" sibTransId="{BA46175D-BA45-463A-BCF8-5F67E186A479}"/>
    <dgm:cxn modelId="{B1EBB0FA-2DD2-4BFC-B798-08466B5C374C}" type="presOf" srcId="{799AAF29-6196-4EC6-8ECE-324ADEDDBD30}" destId="{ADE71476-9A02-4D90-9B9A-526B1749C3C8}" srcOrd="0" destOrd="0" presId="urn:microsoft.com/office/officeart/2005/8/layout/vList2"/>
    <dgm:cxn modelId="{EB24BAFB-CE6F-4BC0-94B3-44937D351818}" type="presOf" srcId="{839A1735-6E50-4E60-A2B9-F2E433311EE3}" destId="{071D124C-647D-4594-901A-A7CC764A272A}" srcOrd="0" destOrd="0" presId="urn:microsoft.com/office/officeart/2005/8/layout/vList2"/>
    <dgm:cxn modelId="{9231AFFF-D95A-43FD-B8D9-785598F8C899}" srcId="{CB52220C-F958-42B4-B6A9-C0F4D686402D}" destId="{799AAF29-6196-4EC6-8ECE-324ADEDDBD30}" srcOrd="2" destOrd="0" parTransId="{B3D5958D-6737-4106-AB9E-4F9EC012267F}" sibTransId="{5D9BF1F4-3EBC-4814-B69B-3BF8661AA798}"/>
    <dgm:cxn modelId="{17395F40-2747-4171-B116-C91C4728AE6E}" type="presParOf" srcId="{2F3DF6A8-6CCB-4BDF-8BD4-A0FDF125A371}" destId="{CC4D9766-C364-4DC9-A546-343C7D778253}" srcOrd="0" destOrd="0" presId="urn:microsoft.com/office/officeart/2005/8/layout/vList2"/>
    <dgm:cxn modelId="{6FBB45B8-BC78-4D00-8BE0-8427A4E06CD2}" type="presParOf" srcId="{2F3DF6A8-6CCB-4BDF-8BD4-A0FDF125A371}" destId="{0DD9EFF8-3F61-4C88-8A21-50C179B59C66}" srcOrd="1" destOrd="0" presId="urn:microsoft.com/office/officeart/2005/8/layout/vList2"/>
    <dgm:cxn modelId="{66D479F1-1845-4128-B7F4-D3E7D67CA02E}" type="presParOf" srcId="{2F3DF6A8-6CCB-4BDF-8BD4-A0FDF125A371}" destId="{EFFB0FD7-DE04-4F20-A0DB-D03A41F8C631}" srcOrd="2" destOrd="0" presId="urn:microsoft.com/office/officeart/2005/8/layout/vList2"/>
    <dgm:cxn modelId="{882531F5-BDA6-42E8-91AF-2DEA33F191F8}" type="presParOf" srcId="{2F3DF6A8-6CCB-4BDF-8BD4-A0FDF125A371}" destId="{F4B567E5-07BC-45FA-9701-A6F8DAC9E59B}" srcOrd="3" destOrd="0" presId="urn:microsoft.com/office/officeart/2005/8/layout/vList2"/>
    <dgm:cxn modelId="{FC295E03-020C-4EB2-A654-1523C25D210C}" type="presParOf" srcId="{2F3DF6A8-6CCB-4BDF-8BD4-A0FDF125A371}" destId="{ADE71476-9A02-4D90-9B9A-526B1749C3C8}" srcOrd="4" destOrd="0" presId="urn:microsoft.com/office/officeart/2005/8/layout/vList2"/>
    <dgm:cxn modelId="{6C6B8B9F-9A22-43FF-85E6-E0F9EDCA5D55}" type="presParOf" srcId="{2F3DF6A8-6CCB-4BDF-8BD4-A0FDF125A371}" destId="{6BA1B655-AE80-4D7F-9E22-3980E73CBF8D}" srcOrd="5" destOrd="0" presId="urn:microsoft.com/office/officeart/2005/8/layout/vList2"/>
    <dgm:cxn modelId="{CB34AE44-6727-4564-A586-3167C8882775}" type="presParOf" srcId="{2F3DF6A8-6CCB-4BDF-8BD4-A0FDF125A371}" destId="{071D124C-647D-4594-901A-A7CC764A27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2220C-F958-42B4-B6A9-C0F4D686402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3FE264-AA6C-4FD8-8B21-8107F5463C5C}" type="pres">
      <dgm:prSet presAssocID="{CB52220C-F958-42B4-B6A9-C0F4D686402D}" presName="diagram" presStyleCnt="0">
        <dgm:presLayoutVars>
          <dgm:dir/>
          <dgm:resizeHandles val="exact"/>
        </dgm:presLayoutVars>
      </dgm:prSet>
      <dgm:spPr/>
    </dgm:pt>
  </dgm:ptLst>
  <dgm:cxnLst>
    <dgm:cxn modelId="{FA16B4C3-FCBF-4EAB-A55D-18120FD3B4C0}" type="presOf" srcId="{CB52220C-F958-42B4-B6A9-C0F4D686402D}" destId="{AB3FE264-AA6C-4FD8-8B21-8107F5463C5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D9766-C364-4DC9-A546-343C7D778253}">
      <dsp:nvSpPr>
        <dsp:cNvPr id="0" name=""/>
        <dsp:cNvSpPr/>
      </dsp:nvSpPr>
      <dsp:spPr>
        <a:xfrm>
          <a:off x="0" y="102444"/>
          <a:ext cx="5980170" cy="12355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👉 </a:t>
          </a:r>
          <a:r>
            <a:rPr lang="en-IN" sz="2200" b="1" i="0" kern="1200" dirty="0" err="1"/>
            <a:t>Tensorflow</a:t>
          </a:r>
          <a:r>
            <a:rPr lang="en-IN" sz="2200" b="1" i="0" kern="1200" dirty="0"/>
            <a:t> Implementation of </a:t>
          </a:r>
          <a:r>
            <a:rPr lang="en-IN" sz="2200" b="1" i="0" kern="1200" dirty="0" err="1"/>
            <a:t>CocoSSD</a:t>
          </a:r>
          <a:r>
            <a:rPr lang="en-IN" sz="2200" b="1" i="0" kern="1200" dirty="0"/>
            <a:t> Object Detection Model and JavaScript</a:t>
          </a:r>
          <a:endParaRPr lang="en-US" sz="2200" kern="1200" dirty="0"/>
        </a:p>
      </dsp:txBody>
      <dsp:txXfrm>
        <a:off x="60313" y="162757"/>
        <a:ext cx="5859544" cy="1114894"/>
      </dsp:txXfrm>
    </dsp:sp>
    <dsp:sp modelId="{EFFB0FD7-DE04-4F20-A0DB-D03A41F8C631}">
      <dsp:nvSpPr>
        <dsp:cNvPr id="0" name=""/>
        <dsp:cNvSpPr/>
      </dsp:nvSpPr>
      <dsp:spPr>
        <a:xfrm>
          <a:off x="0" y="1401324"/>
          <a:ext cx="5980170" cy="12355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👉 </a:t>
          </a:r>
          <a:r>
            <a:rPr lang="en-IN" sz="2200" b="1" i="0" kern="1200" dirty="0"/>
            <a:t>Database </a:t>
          </a:r>
          <a:r>
            <a:rPr lang="en-IN" sz="2200" b="0" i="0" kern="1200" dirty="0"/>
            <a:t>➼ MongoDB Atlas and Mongoose</a:t>
          </a:r>
          <a:endParaRPr lang="en-US" sz="2200" kern="1200" dirty="0"/>
        </a:p>
      </dsp:txBody>
      <dsp:txXfrm>
        <a:off x="60313" y="1461637"/>
        <a:ext cx="5859544" cy="1114894"/>
      </dsp:txXfrm>
    </dsp:sp>
    <dsp:sp modelId="{ADE71476-9A02-4D90-9B9A-526B1749C3C8}">
      <dsp:nvSpPr>
        <dsp:cNvPr id="0" name=""/>
        <dsp:cNvSpPr/>
      </dsp:nvSpPr>
      <dsp:spPr>
        <a:xfrm>
          <a:off x="0" y="2700205"/>
          <a:ext cx="5980170" cy="12355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👉 </a:t>
          </a:r>
          <a:r>
            <a:rPr lang="en-IN" sz="2200" b="1" i="0" kern="1200" dirty="0"/>
            <a:t>Frontend</a:t>
          </a:r>
          <a:r>
            <a:rPr lang="en-IN" sz="2200" b="0" i="0" kern="1200" dirty="0"/>
            <a:t> ➼ Bootstrap, React.js, Materialise.css , Material-UI</a:t>
          </a:r>
          <a:endParaRPr lang="en-US" sz="2200" kern="1200" dirty="0"/>
        </a:p>
      </dsp:txBody>
      <dsp:txXfrm>
        <a:off x="60313" y="2760518"/>
        <a:ext cx="5859544" cy="1114894"/>
      </dsp:txXfrm>
    </dsp:sp>
    <dsp:sp modelId="{071D124C-647D-4594-901A-A7CC764A272A}">
      <dsp:nvSpPr>
        <dsp:cNvPr id="0" name=""/>
        <dsp:cNvSpPr/>
      </dsp:nvSpPr>
      <dsp:spPr>
        <a:xfrm>
          <a:off x="0" y="3999085"/>
          <a:ext cx="5980170" cy="12355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👉 </a:t>
          </a:r>
          <a:r>
            <a:rPr lang="en-IN" sz="2200" b="1" i="0" kern="1200" dirty="0"/>
            <a:t>Backend </a:t>
          </a:r>
          <a:r>
            <a:rPr lang="en-IN" sz="2200" b="0" i="0" kern="1200" dirty="0"/>
            <a:t>➼ JWT , Node.js, Passport.js, Express.js.</a:t>
          </a:r>
          <a:endParaRPr lang="en-US" sz="2200" kern="1200" dirty="0"/>
        </a:p>
      </dsp:txBody>
      <dsp:txXfrm>
        <a:off x="60313" y="4059398"/>
        <a:ext cx="5859544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803779" y="2895416"/>
            <a:ext cx="2584442" cy="6561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184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  <p:sldLayoutId id="2147483671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chx-ai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utowatchx-ai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tchx-ai.herokuapp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utowatchx-ai.herokuapp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kas-pandit/" TargetMode="External"/><Relationship Id="rId2" Type="http://schemas.openxmlformats.org/officeDocument/2006/relationships/hyperlink" Target="https://github.com/iamprofessor1/WatchX.a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watchx-ai.herokuapp.com/" TargetMode="External"/><Relationship Id="rId2" Type="http://schemas.openxmlformats.org/officeDocument/2006/relationships/hyperlink" Target="https://watchx-ai.herokuap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tchx-ai.herokuapp.com/" TargetMode="External"/><Relationship Id="rId2" Type="http://schemas.openxmlformats.org/officeDocument/2006/relationships/hyperlink" Target="https://autowatchx-ai.herokuapp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hlinkClick r:id="rId3"/>
              </a:rPr>
              <a:t>WatchX</a:t>
            </a:r>
            <a:r>
              <a:rPr lang="en-US" sz="4800" dirty="0">
                <a:hlinkClick r:id="rId3"/>
              </a:rPr>
              <a:t>-ai</a:t>
            </a:r>
            <a:r>
              <a:rPr lang="en-IN" sz="4400" b="0" i="0" u="none" strike="noStrike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3"/>
              </a:rPr>
              <a:t>🧑‍💻</a:t>
            </a:r>
            <a:br>
              <a:rPr lang="en-US" sz="4800" dirty="0"/>
            </a:br>
            <a:r>
              <a:rPr lang="en-US" sz="4800" dirty="0"/>
              <a:t>&amp;</a:t>
            </a:r>
            <a:br>
              <a:rPr lang="en-US" sz="4800" dirty="0"/>
            </a:br>
            <a:r>
              <a:rPr lang="en-US" sz="4800" dirty="0" err="1">
                <a:hlinkClick r:id="rId4"/>
              </a:rPr>
              <a:t>AutoWatchX</a:t>
            </a:r>
            <a:r>
              <a:rPr lang="en-US" sz="4800" dirty="0">
                <a:hlinkClick r:id="rId4"/>
              </a:rPr>
              <a:t>-ai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🤖</a:t>
            </a:r>
            <a:endParaRPr lang="en-US" sz="4800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362450"/>
            <a:ext cx="4502659" cy="1751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Author </a:t>
            </a:r>
          </a:p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VIKAS PANDEY</a:t>
            </a:r>
          </a:p>
          <a:p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  <p:pic>
        <p:nvPicPr>
          <p:cNvPr id="7" name="Picture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F91A1BB-F250-4369-8BBE-C809D590B1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4806" r="24805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2" descr="object 2">
            <a:extLst>
              <a:ext uri="{FF2B5EF4-FFF2-40B4-BE49-F238E27FC236}">
                <a16:creationId xmlns:a16="http://schemas.microsoft.com/office/drawing/2014/main" id="{27EBDB38-9915-4440-B8AB-3C32A1EB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48" y="556284"/>
            <a:ext cx="10383901" cy="57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 sz="4400" dirty="0"/>
              <a:t>📌  </a:t>
            </a:r>
            <a:r>
              <a:rPr lang="en-US" dirty="0"/>
              <a:t>Features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A29CD5-D287-4550-A866-CB547D90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986117"/>
            <a:ext cx="4639463" cy="4112932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🚀Tab Capture🚀Face capture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🚀Face invisible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🚀Prohibited Keys press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 Face not Visible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🚀Multiple Face detected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🚀Prohibited Object found</a:t>
            </a:r>
          </a:p>
          <a:p>
            <a:pPr>
              <a:lnSpc>
                <a:spcPct val="95000"/>
              </a:lnSpc>
            </a:pPr>
            <a:r>
              <a:rPr lang="en-IN" sz="2800" b="1" i="0" dirty="0">
                <a:effectLst/>
                <a:latin typeface="-apple-system"/>
              </a:rPr>
              <a:t>🚀Capture Mobile Phone</a:t>
            </a:r>
          </a:p>
          <a:p>
            <a:pPr>
              <a:lnSpc>
                <a:spcPct val="95000"/>
              </a:lnSpc>
            </a:pPr>
            <a:endParaRPr lang="en-IN" sz="2800" dirty="0"/>
          </a:p>
        </p:txBody>
      </p:sp>
      <p:pic>
        <p:nvPicPr>
          <p:cNvPr id="27" name="Picture 26" descr="A fingerprint in black and white">
            <a:extLst>
              <a:ext uri="{FF2B5EF4-FFF2-40B4-BE49-F238E27FC236}">
                <a16:creationId xmlns:a16="http://schemas.microsoft.com/office/drawing/2014/main" id="{E5CA332E-81D1-35C6-6AC2-6DE72FD0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4" r="18722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sz="4400" dirty="0"/>
              <a:t>📌 More  </a:t>
            </a:r>
            <a:r>
              <a:rPr lang="en-US" dirty="0"/>
              <a:t>Features 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4B2499E-06BF-49C3-B733-A248EBFF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1" y="1935251"/>
            <a:ext cx="4649802" cy="298749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A29CD5-D287-4550-A866-CB547D90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76401"/>
            <a:ext cx="5333999" cy="4416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Exam Code feature (using Random Function generator)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🚀Books , Copy Detector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🚀Easy to Use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🚀Handle Large number of Students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Supported Any type of Exam Link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Schedule Examination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Fixed Time Slot / Duration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Browser Supported .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Organised Result in the form of Tables.</a:t>
            </a:r>
          </a:p>
          <a:p>
            <a:pPr>
              <a:lnSpc>
                <a:spcPct val="95000"/>
              </a:lnSpc>
            </a:pPr>
            <a:r>
              <a:rPr lang="en-IN" sz="2400" b="1" i="0" dirty="0">
                <a:effectLst/>
                <a:latin typeface="-apple-system"/>
              </a:rPr>
              <a:t>🚀 Real time Monitoring.</a:t>
            </a:r>
          </a:p>
          <a:p>
            <a:pPr>
              <a:lnSpc>
                <a:spcPct val="95000"/>
              </a:lnSpc>
            </a:pPr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1" y="779915"/>
            <a:ext cx="4597052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For Professor 👨🏼‍🏫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 and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Managements🧑‍🏫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FCE73EBF-8F89-79FE-4F9F-E582B122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288847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A9331D-5543-4B4F-A021-09599919D9D9}"/>
              </a:ext>
            </a:extLst>
          </p:cNvPr>
          <p:cNvSpPr txBox="1"/>
          <p:nvPr/>
        </p:nvSpPr>
        <p:spPr>
          <a:xfrm>
            <a:off x="5098094" y="302359"/>
            <a:ext cx="663879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✍️ </a:t>
            </a:r>
            <a:r>
              <a:rPr lang="en-IN" sz="2800" dirty="0"/>
              <a:t>Take test using exam code </a:t>
            </a:r>
          </a:p>
          <a:p>
            <a:r>
              <a:rPr lang="en-IN" sz="2800" dirty="0"/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 </a:t>
            </a:r>
            <a:r>
              <a:rPr lang="en-IN" sz="2800" dirty="0"/>
              <a:t>Proper dashboard to see the status of students in real time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</a:t>
            </a:r>
            <a:r>
              <a:rPr lang="en-IN" sz="2800" dirty="0"/>
              <a:t>Simple to use.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 </a:t>
            </a:r>
            <a:r>
              <a:rPr lang="en-IN" sz="2800" dirty="0"/>
              <a:t>Uses AI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Take test using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any Exam link.</a:t>
            </a:r>
            <a:endParaRPr lang="en-IN" sz="2800" dirty="0"/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</a:t>
            </a:r>
            <a:r>
              <a:rPr lang="en-IN" sz="2800" dirty="0"/>
              <a:t>Schedule the examination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 Real time Monitoring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Time limit </a:t>
            </a:r>
            <a:r>
              <a:rPr lang="en-IN" sz="28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Duration .</a:t>
            </a:r>
            <a:endParaRPr lang="en-IN" sz="28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Result in organised format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</a:t>
            </a:r>
            <a:r>
              <a:rPr lang="en-IN" sz="2800" dirty="0">
                <a:solidFill>
                  <a:srgbClr val="000000"/>
                </a:solidFill>
                <a:latin typeface="Roboto" panose="02000000000000000000" pitchFamily="2" charset="0"/>
              </a:rPr>
              <a:t> Take printout of Result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Unique Exam Code (uses  Random function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gernerator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)</a:t>
            </a:r>
            <a:endParaRPr lang="en-IN" sz="2800" dirty="0"/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 Safe And Secure .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✍️</a:t>
            </a:r>
            <a:r>
              <a:rPr lang="en-IN" sz="2800" dirty="0">
                <a:solidFill>
                  <a:srgbClr val="000000"/>
                </a:solidFill>
                <a:latin typeface="Roboto" panose="02000000000000000000" pitchFamily="2" charset="0"/>
              </a:rPr>
              <a:t> Cheating impossible .</a:t>
            </a:r>
          </a:p>
        </p:txBody>
      </p:sp>
    </p:spTree>
    <p:extLst>
      <p:ext uri="{BB962C8B-B14F-4D97-AF65-F5344CB8AC3E}">
        <p14:creationId xmlns:p14="http://schemas.microsoft.com/office/powerpoint/2010/main" val="113985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bject 2"/>
          <p:cNvSpPr txBox="1"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7701">
              <a:defRPr spc="800"/>
            </a:pPr>
            <a:r>
              <a:rPr lang="en-US" sz="4400" dirty="0"/>
              <a:t>📌 </a:t>
            </a:r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more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3453754-461F-2659-6D01-5DF27BA16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5" r="20742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D35308A5-D9D1-4553-AE5D-92A19C9F5F3E}"/>
              </a:ext>
            </a:extLst>
          </p:cNvPr>
          <p:cNvSpPr txBox="1">
            <a:spLocks/>
          </p:cNvSpPr>
          <p:nvPr/>
        </p:nvSpPr>
        <p:spPr>
          <a:xfrm>
            <a:off x="6163464" y="2207969"/>
            <a:ext cx="5266535" cy="388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7701">
              <a:spcAft>
                <a:spcPts val="600"/>
              </a:spcAft>
              <a:defRPr spc="800"/>
            </a:pPr>
            <a:r>
              <a:rPr lang="en-US" sz="2600" spc="800" dirty="0">
                <a:latin typeface="+mn-lt"/>
                <a:ea typeface="+mn-ea"/>
                <a:cs typeface="+mn-cs"/>
              </a:rPr>
              <a:t>Please visit the app website </a:t>
            </a:r>
          </a:p>
          <a:p>
            <a:pPr indent="7701">
              <a:spcAft>
                <a:spcPts val="600"/>
              </a:spcAft>
              <a:defRPr spc="800"/>
            </a:pPr>
            <a:r>
              <a:rPr lang="en-US" sz="2600" spc="800" dirty="0">
                <a:latin typeface="+mn-lt"/>
                <a:ea typeface="+mn-ea"/>
                <a:cs typeface="+mn-cs"/>
              </a:rPr>
              <a:t>To utilize your time.</a:t>
            </a:r>
          </a:p>
          <a:p>
            <a:pPr indent="7701">
              <a:spcAft>
                <a:spcPts val="600"/>
              </a:spcAft>
              <a:defRPr spc="800"/>
            </a:pPr>
            <a:r>
              <a:rPr lang="en-US" sz="2600" spc="800" dirty="0">
                <a:latin typeface="+mn-lt"/>
                <a:ea typeface="+mn-ea"/>
                <a:cs typeface="+mn-cs"/>
                <a:hlinkClick r:id="rId3"/>
              </a:rPr>
              <a:t>https://watchx-ai.herokuapp.com/</a:t>
            </a:r>
            <a:endParaRPr lang="en-US" sz="2600" spc="800" dirty="0">
              <a:latin typeface="+mn-lt"/>
              <a:ea typeface="+mn-ea"/>
              <a:cs typeface="+mn-cs"/>
            </a:endParaRPr>
          </a:p>
          <a:p>
            <a:pPr indent="7701">
              <a:spcAft>
                <a:spcPts val="600"/>
              </a:spcAft>
              <a:defRPr spc="800"/>
            </a:pPr>
            <a:endParaRPr lang="en-US" sz="2600" spc="800" dirty="0">
              <a:latin typeface="+mn-lt"/>
              <a:ea typeface="+mn-ea"/>
              <a:cs typeface="+mn-cs"/>
            </a:endParaRPr>
          </a:p>
          <a:p>
            <a:pPr indent="7701">
              <a:spcAft>
                <a:spcPts val="600"/>
              </a:spcAft>
              <a:defRPr spc="800"/>
            </a:pPr>
            <a:r>
              <a:rPr lang="en-US" sz="2600" spc="800" dirty="0">
                <a:latin typeface="+mn-lt"/>
                <a:ea typeface="+mn-ea"/>
                <a:cs typeface="+mn-cs"/>
                <a:hlinkClick r:id="rId4"/>
              </a:rPr>
              <a:t>https://autowatchx-ai.herokuapp.com/</a:t>
            </a:r>
            <a:endParaRPr lang="en-US" sz="2600" spc="800" dirty="0">
              <a:latin typeface="+mn-lt"/>
              <a:ea typeface="+mn-ea"/>
              <a:cs typeface="+mn-cs"/>
            </a:endParaRPr>
          </a:p>
          <a:p>
            <a:pPr indent="7701">
              <a:spcAft>
                <a:spcPts val="600"/>
              </a:spcAft>
              <a:defRPr spc="800"/>
            </a:pPr>
            <a:endParaRPr lang="en-US" sz="2600" spc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bject 2"/>
          <p:cNvSpPr txBox="1"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7701">
              <a:defRPr spc="800"/>
            </a:pPr>
            <a:r>
              <a:rPr lang="en-US" sz="2800" dirty="0"/>
              <a:t>📌</a:t>
            </a:r>
            <a:r>
              <a:rPr lang="en-US" sz="26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26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35308A5-D9D1-4553-AE5D-92A19C9F5F3E}"/>
              </a:ext>
            </a:extLst>
          </p:cNvPr>
          <p:cNvSpPr txBox="1">
            <a:spLocks/>
          </p:cNvSpPr>
          <p:nvPr/>
        </p:nvSpPr>
        <p:spPr>
          <a:xfrm>
            <a:off x="762001" y="2207969"/>
            <a:ext cx="3932830" cy="388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7701">
              <a:spcAft>
                <a:spcPts val="600"/>
              </a:spcAft>
              <a:defRPr spc="800"/>
            </a:pPr>
            <a:r>
              <a:rPr lang="en-US" sz="3900" spc="800" dirty="0">
                <a:latin typeface="+mn-lt"/>
                <a:ea typeface="+mn-ea"/>
                <a:cs typeface="+mn-cs"/>
              </a:rPr>
              <a:t>For more ,</a:t>
            </a:r>
          </a:p>
          <a:p>
            <a:pPr indent="7701">
              <a:spcAft>
                <a:spcPts val="600"/>
              </a:spcAft>
              <a:defRPr spc="800"/>
            </a:pPr>
            <a:r>
              <a:rPr lang="en-US" sz="3900" spc="800" dirty="0">
                <a:latin typeface="+mn-lt"/>
                <a:ea typeface="+mn-ea"/>
                <a:cs typeface="+mn-cs"/>
                <a:hlinkClick r:id="rId2"/>
              </a:rPr>
              <a:t>Click here</a:t>
            </a:r>
            <a:endParaRPr lang="en-US" sz="3900" spc="800" dirty="0">
              <a:latin typeface="+mn-lt"/>
              <a:ea typeface="+mn-ea"/>
              <a:cs typeface="+mn-cs"/>
            </a:endParaRPr>
          </a:p>
          <a:p>
            <a:pPr indent="7701">
              <a:spcAft>
                <a:spcPts val="600"/>
              </a:spcAft>
              <a:defRPr spc="800"/>
            </a:pPr>
            <a:endParaRPr lang="en-US" sz="3900" spc="800" dirty="0">
              <a:latin typeface="+mn-lt"/>
              <a:ea typeface="+mn-ea"/>
              <a:cs typeface="+mn-cs"/>
            </a:endParaRPr>
          </a:p>
          <a:p>
            <a:pPr indent="7701">
              <a:spcAft>
                <a:spcPts val="600"/>
              </a:spcAft>
              <a:defRPr spc="800"/>
            </a:pPr>
            <a:r>
              <a:rPr lang="en-US" sz="3900" spc="800" dirty="0">
                <a:latin typeface="+mn-lt"/>
                <a:ea typeface="+mn-ea"/>
                <a:cs typeface="+mn-cs"/>
              </a:rPr>
              <a:t>Regards , </a:t>
            </a:r>
          </a:p>
          <a:p>
            <a:pPr indent="7701">
              <a:spcAft>
                <a:spcPts val="600"/>
              </a:spcAft>
              <a:defRPr spc="800"/>
            </a:pPr>
            <a:r>
              <a:rPr lang="en-US" sz="3900" spc="800" dirty="0">
                <a:latin typeface="+mn-lt"/>
                <a:ea typeface="+mn-ea"/>
                <a:cs typeface="+mn-cs"/>
                <a:hlinkClick r:id="rId3"/>
              </a:rPr>
              <a:t>Vikas Pandey</a:t>
            </a:r>
            <a:endParaRPr lang="en-US" sz="3900" spc="800" dirty="0">
              <a:latin typeface="+mn-lt"/>
              <a:ea typeface="+mn-ea"/>
              <a:cs typeface="+mn-cs"/>
            </a:endParaRPr>
          </a:p>
        </p:txBody>
      </p:sp>
      <p:pic>
        <p:nvPicPr>
          <p:cNvPr id="111" name="Graphic 110" descr="Smiling Face with No Fill">
            <a:extLst>
              <a:ext uri="{FF2B5EF4-FFF2-40B4-BE49-F238E27FC236}">
                <a16:creationId xmlns:a16="http://schemas.microsoft.com/office/drawing/2014/main" id="{63F78F31-E4DE-280E-31E9-581E84D64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15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528070"/>
            <a:ext cx="5266535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pic>
        <p:nvPicPr>
          <p:cNvPr id="14" name="Picture Placeholder 13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4C3E8975-A519-4573-B811-030875C746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135" r="15060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1565753"/>
            <a:ext cx="5266535" cy="48350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/>
              <a:t>📌 Why I choose this ?</a:t>
            </a:r>
          </a:p>
          <a:p>
            <a:r>
              <a:rPr lang="en-US" sz="3200" dirty="0"/>
              <a:t>📌 Solution </a:t>
            </a:r>
          </a:p>
          <a:p>
            <a:r>
              <a:rPr lang="en-US" sz="3200" dirty="0"/>
              <a:t>📌 Technology Stack</a:t>
            </a:r>
          </a:p>
          <a:p>
            <a:r>
              <a:rPr lang="en-US" sz="3200" dirty="0"/>
              <a:t>📌 Architecture</a:t>
            </a:r>
          </a:p>
          <a:p>
            <a:r>
              <a:rPr lang="en-US" sz="3200" dirty="0"/>
              <a:t>📌 Workflow</a:t>
            </a:r>
          </a:p>
          <a:p>
            <a:r>
              <a:rPr lang="en-US" sz="3200" dirty="0"/>
              <a:t>📌 E R diagram</a:t>
            </a:r>
          </a:p>
          <a:p>
            <a:r>
              <a:rPr lang="en-US" sz="3200" dirty="0"/>
              <a:t>📌 Use Case Diagram</a:t>
            </a:r>
          </a:p>
          <a:p>
            <a:r>
              <a:rPr lang="en-US" sz="3200" dirty="0"/>
              <a:t>📌 Features </a:t>
            </a:r>
          </a:p>
          <a:p>
            <a:r>
              <a:rPr lang="en-US" sz="3200" dirty="0"/>
              <a:t>📌 For more and Thank you</a:t>
            </a:r>
          </a:p>
          <a:p>
            <a:endParaRPr lang="en-US" sz="32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64198"/>
            <a:ext cx="1066800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📌</a:t>
            </a: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Why I choose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910204"/>
            <a:ext cx="10671048" cy="5665960"/>
          </a:xfrm>
          <a:pattFill prst="pct5">
            <a:fgClr>
              <a:srgbClr val="7030A0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Autofit/>
          </a:bodyPr>
          <a:lstStyle/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 developed two web app -&gt; </a:t>
            </a:r>
            <a:r>
              <a:rPr lang="en-US" sz="2400" b="1" dirty="0" err="1">
                <a:solidFill>
                  <a:srgbClr val="7030A0"/>
                </a:solidFill>
                <a:latin typeface="Comic Sans MS" panose="030F0702030302020204" pitchFamily="66" charset="0"/>
                <a:hlinkClick r:id="rId2"/>
              </a:rPr>
              <a:t>watchX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  <a:hlinkClick r:id="rId2"/>
              </a:rPr>
              <a:t>-ai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and </a:t>
            </a:r>
            <a:r>
              <a:rPr lang="en-US" sz="2400" b="1" dirty="0" err="1">
                <a:solidFill>
                  <a:srgbClr val="7030A0"/>
                </a:solidFill>
                <a:latin typeface="Comic Sans MS" panose="030F0702030302020204" pitchFamily="66" charset="0"/>
                <a:hlinkClick r:id="rId3"/>
              </a:rPr>
              <a:t>AutoWatchX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  <a:hlinkClick r:id="rId3"/>
              </a:rPr>
              <a:t>-ai</a:t>
            </a:r>
            <a:endParaRPr lang="en-US" sz="2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97155">
              <a:lnSpc>
                <a:spcPct val="95000"/>
              </a:lnSpc>
              <a:spcBef>
                <a:spcPts val="1000"/>
              </a:spcBef>
              <a:buSzPct val="100000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	AutoWatchX.ai is under Development</a:t>
            </a:r>
          </a:p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The project aims to provide a safe and user-friendly environment to take exams online to various locations for those who don't have access to campus. </a:t>
            </a:r>
          </a:p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400" i="0" dirty="0">
                <a:solidFill>
                  <a:srgbClr val="7030A0"/>
                </a:solidFill>
                <a:effectLst/>
                <a:latin typeface="Comic Sans MS" panose="030F0702030302020204" pitchFamily="66" charset="0"/>
              </a:rPr>
              <a:t>Due to Covid 19, remote learning has been a constant and so have been online examinations.</a:t>
            </a:r>
            <a:br>
              <a:rPr lang="en-IN" sz="2400" dirty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r>
              <a:rPr lang="en-IN" sz="2400" i="0" dirty="0">
                <a:solidFill>
                  <a:srgbClr val="7030A0"/>
                </a:solidFill>
                <a:effectLst/>
                <a:latin typeface="Comic Sans MS" panose="030F0702030302020204" pitchFamily="66" charset="0"/>
              </a:rPr>
              <a:t>But proctoring has always been a task and cheating and unfair practices have always been a problem.</a:t>
            </a:r>
          </a:p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597136" indent="-499981">
              <a:lnSpc>
                <a:spcPct val="95000"/>
              </a:lnSpc>
              <a:spcBef>
                <a:spcPts val="1000"/>
              </a:spcBef>
              <a:buSzPct val="100000"/>
              <a:buChar char="•"/>
              <a:defRPr sz="430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The project employs various machine learning models to reduce the burden on the admin to detect malpractice by the students on a large scale. </a:t>
            </a:r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64198"/>
            <a:ext cx="1066800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📌Solution </a:t>
            </a:r>
            <a:endParaRPr lang="en-US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818129"/>
            <a:ext cx="10825703" cy="5947796"/>
          </a:xfrm>
          <a:pattFill prst="pct5">
            <a:fgClr>
              <a:srgbClr val="7030A0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Autofit/>
          </a:bodyPr>
          <a:lstStyle/>
          <a:p>
            <a:pPr algn="l"/>
            <a:endParaRPr lang="en-IN" sz="2000" b="1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 To provide a safe and user-friendly environment to take exams online to various locations for those who don't have access to campus</a:t>
            </a:r>
          </a:p>
          <a:p>
            <a:pPr algn="l"/>
            <a:endParaRPr lang="en-IN" sz="2000" b="0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 Teacher can conduct their examination in proctored Environment.</a:t>
            </a:r>
          </a:p>
          <a:p>
            <a:pPr algn="l"/>
            <a:endParaRPr lang="en-IN" sz="2000" b="0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 Realtime Monitoring</a:t>
            </a:r>
          </a:p>
          <a:p>
            <a:pPr algn="l"/>
            <a:endParaRPr lang="en-IN" sz="2000" b="0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 Share Exam Link coded with Exam code .</a:t>
            </a:r>
          </a:p>
          <a:p>
            <a:pPr algn="l"/>
            <a:endParaRPr lang="en-IN" sz="2000" b="0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 You can conduct examination without Proctor with help         of </a:t>
            </a:r>
            <a:r>
              <a:rPr lang="en-IN" sz="2000" b="0" i="0" u="none" strike="noStrike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AutoWatchX.ai</a:t>
            </a:r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and get real time dashboard in </a:t>
            </a:r>
            <a:r>
              <a:rPr lang="en-IN" sz="2000" b="0" i="0" u="none" strike="noStrike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WatchX.ai</a:t>
            </a:r>
            <a:endParaRPr lang="en-IN" sz="2000" b="0" i="0" u="none" strike="noStrike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sz="2000" b="0" i="0" dirty="0">
              <a:solidFill>
                <a:srgbClr val="24292F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sz="2000" b="0" i="0" dirty="0">
                <a:solidFill>
                  <a:srgbClr val="24292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⚡Deter Detect and Prevent 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📌 </a:t>
            </a:r>
            <a:r>
              <a:rPr lang="en-US" dirty="0"/>
              <a:t>Technology Stack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FCE73EBF-8F89-79FE-4F9F-E582B122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7807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755650"/>
            <a:ext cx="4294781" cy="1345115"/>
          </a:xfrm>
        </p:spPr>
        <p:txBody>
          <a:bodyPr>
            <a:normAutofit/>
          </a:bodyPr>
          <a:lstStyle/>
          <a:p>
            <a:r>
              <a:rPr lang="en-US" sz="4400" dirty="0"/>
              <a:t>📌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6740A72A-530A-44BC-ABCE-6BBF48CA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38679"/>
            <a:ext cx="3932238" cy="3623679"/>
          </a:xfr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427C57E-98F7-4824-A9BA-A438EB6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30" y="356400"/>
            <a:ext cx="5938621" cy="604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sz="4400" dirty="0"/>
              <a:t>📌</a:t>
            </a:r>
            <a:r>
              <a:rPr lang="en-US" dirty="0"/>
              <a:t> </a:t>
            </a:r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Diagram, Teams&#10;&#10;Description automatically generated">
            <a:extLst>
              <a:ext uri="{FF2B5EF4-FFF2-40B4-BE49-F238E27FC236}">
                <a16:creationId xmlns:a16="http://schemas.microsoft.com/office/drawing/2014/main" id="{824A28B7-3E7A-4FB5-821C-44B7FCDF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38" y="256134"/>
            <a:ext cx="5973761" cy="614466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C91B2A-DC5A-4EAE-A4ED-897475F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347"/>
            <a:ext cx="5279351" cy="41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13" y="0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📌 ER diagram</a:t>
            </a:r>
          </a:p>
        </p:txBody>
      </p:sp>
      <p:pic>
        <p:nvPicPr>
          <p:cNvPr id="9" name="Screenshot 2021-07-25 at 2.23.30 PM.png" descr="Screenshot 2021-07-25 at 2.23.30 PM.png">
            <a:extLst>
              <a:ext uri="{FF2B5EF4-FFF2-40B4-BE49-F238E27FC236}">
                <a16:creationId xmlns:a16="http://schemas.microsoft.com/office/drawing/2014/main" id="{B57A2B77-022F-4B7B-A2AD-FAA633A2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935457"/>
            <a:ext cx="8229600" cy="5647905"/>
          </a:xfrm>
          <a:prstGeom prst="rect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95912-F34C-4B00-AC99-8A49032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9207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📌 </a:t>
            </a:r>
            <a:r>
              <a:rPr lang="en-IN" sz="6000" dirty="0"/>
              <a:t>Use Case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Screenshot 2021-07-25 at 2.24.45 PM.png" descr="Screenshot 2021-07-25 at 2.24.45 PM.png">
            <a:extLst>
              <a:ext uri="{FF2B5EF4-FFF2-40B4-BE49-F238E27FC236}">
                <a16:creationId xmlns:a16="http://schemas.microsoft.com/office/drawing/2014/main" id="{AF3B2963-444D-48AF-9F0D-CC7F8DC9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52476"/>
            <a:ext cx="9258300" cy="59841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523925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{B4A290A2-4162-4CEB-8EF0-97D5277AB562}tf56076705_win32</Template>
  <TotalTime>150</TotalTime>
  <Words>531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Aharoni</vt:lpstr>
      <vt:lpstr>-apple-system</vt:lpstr>
      <vt:lpstr>Arial</vt:lpstr>
      <vt:lpstr>Avenir Next LT Pro</vt:lpstr>
      <vt:lpstr>Calibri</vt:lpstr>
      <vt:lpstr>Cascadia Code</vt:lpstr>
      <vt:lpstr>Comic Sans MS</vt:lpstr>
      <vt:lpstr>Courier New</vt:lpstr>
      <vt:lpstr>Roboto</vt:lpstr>
      <vt:lpstr>PrismaticVTI</vt:lpstr>
      <vt:lpstr>WatchX-ai🧑‍💻 &amp; AutoWatchX-ai🤖</vt:lpstr>
      <vt:lpstr>Table of Content</vt:lpstr>
      <vt:lpstr>📌 Why I choose this ?</vt:lpstr>
      <vt:lpstr>📌Solution </vt:lpstr>
      <vt:lpstr>📌 Technology Stack</vt:lpstr>
      <vt:lpstr>📌Architecture</vt:lpstr>
      <vt:lpstr>📌 WorkFlow</vt:lpstr>
      <vt:lpstr>📌 ER diagram</vt:lpstr>
      <vt:lpstr>📌 Use Case Diagram</vt:lpstr>
      <vt:lpstr>PowerPoint Presentation</vt:lpstr>
      <vt:lpstr>📌  Features </vt:lpstr>
      <vt:lpstr>📌 More  Features </vt:lpstr>
      <vt:lpstr>For Professor 👨🏼‍🏫     and    Managements🧑‍🏫</vt:lpstr>
      <vt:lpstr>📌 For more</vt:lpstr>
      <vt:lpstr>📌Thank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WatchX-ai &amp; AutoWatchX-ai</dc:title>
  <dc:creator>ABHISHEK PANDEY</dc:creator>
  <cp:lastModifiedBy>ABHISHEK PANDEY</cp:lastModifiedBy>
  <cp:revision>4</cp:revision>
  <dcterms:created xsi:type="dcterms:W3CDTF">2022-05-29T12:48:19Z</dcterms:created>
  <dcterms:modified xsi:type="dcterms:W3CDTF">2022-05-29T15:29:47Z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