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Nuni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regular.fntdata"/><Relationship Id="rId47" Type="http://schemas.openxmlformats.org/officeDocument/2006/relationships/slide" Target="slides/slide42.xml"/><Relationship Id="rId4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Nunito-bold.fntdata"/><Relationship Id="rId52" Type="http://schemas.openxmlformats.org/officeDocument/2006/relationships/font" Target="fonts/Nunito-regular.fntdata"/><Relationship Id="rId11" Type="http://schemas.openxmlformats.org/officeDocument/2006/relationships/slide" Target="slides/slide6.xml"/><Relationship Id="rId55" Type="http://schemas.openxmlformats.org/officeDocument/2006/relationships/font" Target="fonts/Nunito-boldItalic.fntdata"/><Relationship Id="rId10" Type="http://schemas.openxmlformats.org/officeDocument/2006/relationships/slide" Target="slides/slide5.xml"/><Relationship Id="rId54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k.wikipedia.org/wiki/%D0%A1%D0%A8%D0%90" TargetMode="External"/><Relationship Id="rId3" Type="http://schemas.openxmlformats.org/officeDocument/2006/relationships/hyperlink" Target="https://uk.wikipedia.org/wiki/%D0%9F%D1%81%D0%B8%D1%85%D0%BE%D0%BB%D0%BE%D0%B3%D1%96%D1%8F" TargetMode="External"/><Relationship Id="rId4" Type="http://schemas.openxmlformats.org/officeDocument/2006/relationships/hyperlink" Target="https://uk.wikipedia.org/wiki/%D0%9D%D0%B5%D0%B9%D1%80%D0%BE%D1%84%D1%96%D0%B7%D1%96%D0%BE%D0%BB%D0%BE%D0%B3%D1%96%D1%8F" TargetMode="External"/><Relationship Id="rId5" Type="http://schemas.openxmlformats.org/officeDocument/2006/relationships/hyperlink" Target="https://uk.wikipedia.org/wiki/%D0%A8%D1%82%D1%83%D1%87%D0%BD%D0%B8%D0%B9_%D1%96%D0%BD%D1%82%D0%B5%D0%BB%D0%B5%D0%BA%D1%82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2d7b3448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2d7b3448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222222"/>
                </a:solidFill>
                <a:highlight>
                  <a:srgbClr val="FFFFFF"/>
                </a:highlight>
              </a:rPr>
              <a:t>Або навчити виконувати булівський оператор. Чи розділяти на класи. При цьому є таке обмеження, що задача повинна бути лінійно сепарабельною. Лінійно сепарабельна задача це така задача в якій можна провести пряму лінію.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2d7b3448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2d7b3448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222222"/>
                </a:solidFill>
                <a:highlight>
                  <a:srgbClr val="FFFFFF"/>
                </a:highlight>
              </a:rPr>
              <a:t>І можна побачити що навіть в тому самому класі не всі задачі є лінійно сепарабельні.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2d7b3448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2d7b3448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Але перцептрон не є якимось універсальним алгоритмом і  не буде розв’язувати задачі ось так сходу. його спочатку варто навчити за якимось правилом. Правило навчання — це алгоритм, який змінює стан перцептрона так щоб вхідні аргументи давали необхідний результат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 навчанні відбуваються зміни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ваг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функції активації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2d7b34485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2d7b3448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Теорема збіжності, що при любих початкових даних можна навчити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2d7b34485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2d7b34485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 парцептрона розенблата є також проблема, в тому, що це складна модель і коли її намагаються розширити, то все стає тільки гірше. Крім того майже всі типи елментів (S, A та Р) доволі подібні між собою і її можна спростити. об’єднавши логіку роботи всіх елементів в один.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2da40bf30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2da40bf30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 цьому алгоритм роботи парсептрона залишається таким самим. Ми множимо вхідні аргументи на ваги, сумуємо та застосовуємо функцію активації. таким чином отримуємо вихідний результат.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2da40bf30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2da40bf30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 розв’язку задачі класифікації двох множин точок розділених лінією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Нехай парцептрон має два вхідних зв’язки. На перший зв’язок будемо передавати значення точки координати Х, а на другий — Y. А парцептрон нехай нам повертає (1) якщо точка вище лінії і (-1) якщо точка нижче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Також важливе значення має точка (0, 0). Якщо її помножити на ваги і просумувати то результат буде 0. хоча вона може бути як вище так і нижче лінії. у випадку коли вхідні дані валідні, але вони можуть вплинути на роботу парцептрона вводимо ще один зв’язок — Bias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2da40bf30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2da40bf30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24292E"/>
                </a:solidFill>
                <a:highlight>
                  <a:schemeClr val="lt1"/>
                </a:highlight>
              </a:rPr>
              <a:t>Bias — задає межу, наскільки важко активувати парцептрон.</a:t>
            </a:r>
            <a:endParaRPr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24292E"/>
                </a:solidFill>
                <a:highlight>
                  <a:schemeClr val="lt1"/>
                </a:highlight>
              </a:rPr>
              <a:t>Якщо значення дуже велике то парцептрон легко просумує і отримає додатнє значення і в результаті ми отримаємо (1).</a:t>
            </a:r>
            <a:br>
              <a:rPr lang="uk" sz="1200">
                <a:solidFill>
                  <a:srgbClr val="24292E"/>
                </a:solidFill>
                <a:highlight>
                  <a:schemeClr val="lt1"/>
                </a:highlight>
              </a:rPr>
            </a:br>
            <a:r>
              <a:rPr lang="uk" sz="1200">
                <a:solidFill>
                  <a:srgbClr val="24292E"/>
                </a:solidFill>
                <a:highlight>
                  <a:schemeClr val="lt1"/>
                </a:highlight>
              </a:rPr>
              <a:t>Якщо значення дуже мале то навпаки.</a:t>
            </a:r>
            <a:endParaRPr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24292E"/>
                </a:solidFill>
                <a:highlight>
                  <a:schemeClr val="lt1"/>
                </a:highlight>
              </a:rPr>
              <a:t>Традиційно bias нейрон має значення (1) і при потребі міняється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2da40bf30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2da40bf30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Ось вся постановка задачі.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От тільки парцептрон не має жодного уявлення, про точки і до якої множини вони належать. Ваги мають випадкове значення, і тому якщо координати точки помножити на ваги ми отримає випадковий результат.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Треба навчити парцептрон.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Але як його вчити?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Координати точки завжди однакові. Функцію активації підбирати важко. Залишається змінювати ваги таким чином, щоб їх значення при множенні задовільняли потрібний нам результат.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2da40bf30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2da40bf30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3102555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3102555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2da40bf30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2da40bf30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Сам парсептрон в чистому вигляді рідко застосовують і зазвичай використовують інші архітектури. Обєднюють перцептрони в шари, де вхідними сигналами наступного шару будуть вихідні попереднього, зациклюють сигнал тощо.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31025554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31025554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2da40bf30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2da40bf30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Перед тим як розглядати методи прогнозування часових рядів, варто зрозуміти що таке часовий ряд.Часовий ряд — це ряд даних, в хронологічному порядку. Ось і все. Нічого більше.  Цей ряд можна представити у вигляді чисел, таблиць. найзручніше у вигляді графіків. графічне представлення дозволяє зрозуміти характер процесу, в той час як табличне ні. Прикладами часових рядів може бути показник температури по днях,або ріст валюти протягом роко, тощо. Задача прогнозування якраз полягає в тому, щоб спрогнозувати яке значення буде наступним базуючись на відомій вибірці. Наприклад глянувши на цей ряд, очевидно, що наступне значення це  </a:t>
            </a:r>
            <a:r>
              <a:rPr b="1" lang="uk"/>
              <a:t>23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31025554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31025554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Чому 23? тому що прогнозування це не так просто.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31025554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31025554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31025554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31025554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31025554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31025554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31025554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31025554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31025554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31025554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555555"/>
                </a:solidFill>
                <a:highlight>
                  <a:srgbClr val="FFFFFF"/>
                </a:highlight>
              </a:rPr>
              <a:t>Коли регресія малює пряму лінію, її називають лінійною :))), коли криву - поліноміальною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Наприклад на графіку ми бачимо ярко виражений тренд і можемо зробити припущення, що графік і надалі зростатиме. Регресія якраз грунтується на тому що є тренд.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31025554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31025554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Інший метод це наївний сезонний аналіз.Він працює так. ми просто на наступний  період часу прогнозуємо те що було в минулий період. або середнє за всі сезони. Ну і якщо попередній брав до уваги тренд, то тут вже важливо наявність сезонності.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e5ffdda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e5ffdda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 </a:t>
            </a:r>
            <a:r>
              <a:rPr b="1" lang="uk" sz="1050">
                <a:solidFill>
                  <a:srgbClr val="222222"/>
                </a:solidFill>
                <a:highlight>
                  <a:srgbClr val="FFFFFF"/>
                </a:highlight>
              </a:rPr>
              <a:t>Френк Розенблат</a:t>
            </a:r>
            <a:r>
              <a:rPr lang="uk" sz="1050">
                <a:solidFill>
                  <a:srgbClr val="222222"/>
                </a:solidFill>
                <a:highlight>
                  <a:srgbClr val="FFFFFF"/>
                </a:highlight>
              </a:rPr>
              <a:t> — відомий </a:t>
            </a:r>
            <a:r>
              <a:rPr lang="uk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американський</a:t>
            </a:r>
            <a:r>
              <a:rPr lang="uk" sz="1050">
                <a:solidFill>
                  <a:srgbClr val="222222"/>
                </a:solidFill>
                <a:highlight>
                  <a:srgbClr val="FFFFFF"/>
                </a:highlight>
              </a:rPr>
              <a:t> учений у галузі </a:t>
            </a:r>
            <a:r>
              <a:rPr lang="uk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психології</a:t>
            </a:r>
            <a:r>
              <a:rPr lang="uk" sz="105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uk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нейрофізіології</a:t>
            </a:r>
            <a:r>
              <a:rPr lang="uk" sz="1050">
                <a:solidFill>
                  <a:srgbClr val="222222"/>
                </a:solidFill>
                <a:highlight>
                  <a:srgbClr val="FFFFFF"/>
                </a:highlight>
              </a:rPr>
              <a:t> і </a:t>
            </a:r>
            <a:r>
              <a:rPr lang="uk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штучного інтелекту</a:t>
            </a:r>
            <a:r>
              <a:rPr lang="uk" sz="1050">
                <a:solidFill>
                  <a:srgbClr val="222222"/>
                </a:solidFill>
                <a:highlight>
                  <a:srgbClr val="FFFFFF"/>
                </a:highlight>
              </a:rPr>
              <a:t>. Це ви його можете бачити на фотографії. Якраз те що він займався нейрофізіологією і штучним інтелектом надихнуло його на створення перцептрону.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31025554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31025554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На наступному графіку ми не дуже бачимо тренд чи сезонність.Можна застосувати метод середньої оцінки інтервалу. Для цього беруться дані за якийсь проміжок часу і рахується середнє значення. При обрахунку наступних значень враховуються спрогнозовані, тому такий метод не підходить якщо ми намагаємось спрогнозувати на велиий проміжок часу наперед.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31025554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31025554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Дальше йде метод згладження. В такому випадку ми для всього ряду в околі шукаємо середнє значення, та отримуємо згладжений ряд. з якого можна виділити сезонність чи тренд та застосувати один з методів які базуються на цих компонентах.Так Ми намагаємось виділити неявний тренд, залежність і продовжити її в майбутнє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31025554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31025554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Наступний метод це екстраполяція. Формула доволі проста. Тут є наступне значення. період часу, крок інтервалу ряду. і якщо підставити всі значення ми отримаємо наступне значення в ряді. Доволі схожу на інтерполяцію, коли є значення функції і ми намагаємось знайти відсутні, але тут ми намагаємо заглянути наперед.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2e50162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2e50162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 прогнозуванні методом помилки, ми починаємо прогнозувати дані заздалегідь на готовому ряді.Знаходимо помилку між спрогнозованим значенням і реальним, та враховуємо цю помилку при наступних обчисленнях з метою зменшення різниці між реальними даними та спрогнозованими.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31025554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31025554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Також часові ряди можна прогнозувати різними штучними мережами. наприклад Рекурентна нейронна мережа — така НН, яка при наступних обчисленнях використовує вхідні аргументи, та результат минулих обчислень. НН з памятю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Наприклад при прогнозі погоди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uk"/>
              <a:t>вхідні аргументи — вологість повітря, швидкість вітру і тд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uk"/>
              <a:t>+ результат із минулих обчислень — погода вчора впливає на сьогоднішню погоду також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Також підходять інші моделі НН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31025554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31025554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Це комбінація декількох підходів (ансемблі)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31025554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31025554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варто спочатку ряд зробити стаціонарним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зліва прогноз на звичайному ряді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справа на стаціонарному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31025554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31025554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синій — ряд. червоний — прогноз. зелений — реальний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31025554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31025554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Робить прогноз на основі помилки та теперішнього значення. Немає Х бо залежить не від значень а різниць (тета)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2e50162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2e50162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 під кінець ми вираховуємо середнє значення чих алгоритмів.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2da40bf30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2da40bf30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222222"/>
                </a:solidFill>
                <a:highlight>
                  <a:srgbClr val="FFFFFF"/>
                </a:highlight>
              </a:rPr>
              <a:t>Розенблат намагався знайти алгоритм який буде здатний розв’язувати складні задачі і при цьому навчатись. </a:t>
            </a:r>
            <a:r>
              <a:rPr lang="uk" sz="1200">
                <a:solidFill>
                  <a:srgbClr val="24292E"/>
                </a:solidFill>
              </a:rPr>
              <a:t>Як виявилось такий алгоритм вже існує. Це наш мозок. 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31025554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31025554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Але ось всі ці приклади були показані на ряд, які залежать від одного параметра. але таких рядів дуже мало. наприклад погода залежить від багатьох параметрів (сили вітру, тиску). В таких випадках застосовують багатовимірні ряди. Є алгоритми які працюють одразу із двома рядами, або можна окремо до кожного ряду застосувати показані раніше алгоритми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33bf028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33bf028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 таких випадках при прогнозуванні ряд розділяють на одновимірні ряди, і до кожного застосовують один із методів описаних вище. По завершенню аналізу, ряду знову об'єднують в один багатовимірний ряд.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31025554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31025554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2d7b344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2d7b344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24292E"/>
                </a:solidFill>
              </a:rPr>
              <a:t>Але перцептрон це трохи спрощена модель яка більш подібна до нейронна.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2da40bf3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2da40bf3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24292E"/>
                </a:solidFill>
              </a:rPr>
              <a:t>Пропоную розглянути структуру перцептрону Розенблата. Трохи дальше ви побачити її спрощений варіант.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24292E"/>
                </a:solidFill>
              </a:rPr>
              <a:t>В перцептроні є такі основні типи елементів, як сенсори, які перебувають в стані спокою та збудження.Також є асоціативні елементи. Так називаються тому що асоціюються із декількома сенсорними елементами. Один результативний елмент. Та ваги, які з’єднюють елементи між собою. Вони набувають значення -1 чи 1, та 0 що означає відсутність зв’язку.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2d7b3448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2d7b3448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24292E"/>
                </a:solidFill>
              </a:rPr>
              <a:t>Тепер давайте глянемо на взаємодію між цими елементами. Елементи передають сигнал по вагах зліва направо. Сенсорні елементи відповідають за вхідні параметри і в активному стані передають сигнал асоціативним елементам. Асоціативні елементи передають сигнал у тому випадку, якщо сума сигналів перевищує поріг. І результатуючий елемент також сумує вхідні сигнали і застосовує до них функцію активації. Результуючий елемент подає сигнал {-1, 0, 1}. По простому результат перцептрона можна розуміта як (ні, так, не знаю). Весь алгоритм можна описати ось такою формолою. Це просто сума сигналів помножених на ваги відняти поріг та застосувати функцію активації. У цьому випадку це функція знаку. ЇЇ графік ви бачите ось тут. Вона доволі проста, якщо вхідний параметер додатній, то повертаємо 1 в іншому випадку -1.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da40bf30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2da40bf30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24292E"/>
                </a:solidFill>
              </a:rPr>
              <a:t>Але не варто думати що це єдина функція активації яка може бути. Є і інші. Можна придумати свою</a:t>
            </a:r>
            <a:r>
              <a:rPr lang="uk" sz="1200">
                <a:solidFill>
                  <a:srgbClr val="24292E"/>
                </a:solidFill>
                <a:highlight>
                  <a:srgbClr val="FFFFFF"/>
                </a:highlight>
              </a:rPr>
              <a:t>, головне аби вона мала похідну (похідна потім буде використовуватись при навчанні). Ну і власне це просто функція яка Задає поріг для активації нейрона. Зазвичай в межах [-1; 1] або [0; 1].</a:t>
            </a:r>
            <a:endParaRPr sz="1200">
              <a:solidFill>
                <a:srgbClr val="24292E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2d7b3448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2d7b3448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222222"/>
                </a:solidFill>
                <a:highlight>
                  <a:srgbClr val="FFFFFF"/>
                </a:highlight>
              </a:rPr>
              <a:t>Основна задача яку ставлять перед персептроном розенблата, це класифікації чи поділ на класи. Так персептрон можна навчити відрізняти коло від квадрату, тощо.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Relationship Id="rId6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jpg"/><Relationship Id="rId4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0.png"/><Relationship Id="rId4" Type="http://schemas.openxmlformats.org/officeDocument/2006/relationships/image" Target="../media/image5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7.png"/><Relationship Id="rId4" Type="http://schemas.openxmlformats.org/officeDocument/2006/relationships/image" Target="../media/image56.png"/><Relationship Id="rId5" Type="http://schemas.openxmlformats.org/officeDocument/2006/relationships/image" Target="../media/image5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05325" y="1870800"/>
            <a:ext cx="8222100" cy="14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FFFFFF"/>
                </a:solidFill>
              </a:rPr>
              <a:t>Одношаровий персептрон Розенблатта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400">
                <a:solidFill>
                  <a:srgbClr val="FFFFFF"/>
                </a:solidFill>
              </a:rPr>
              <a:t>Методи прогнозування часових рядів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Вміння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13" y="1026863"/>
            <a:ext cx="6962774" cy="19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3525" y="3122964"/>
            <a:ext cx="1658100" cy="17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7725" y="3174587"/>
            <a:ext cx="1650937" cy="167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Вміння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575" y="1051000"/>
            <a:ext cx="6236851" cy="15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325" y="3144425"/>
            <a:ext cx="1530529" cy="15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8625" y="3096875"/>
            <a:ext cx="1723463" cy="16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Правило навчання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251625" y="884850"/>
            <a:ext cx="8718000" cy="4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000">
                <a:latin typeface="Roboto"/>
                <a:ea typeface="Roboto"/>
                <a:cs typeface="Roboto"/>
                <a:sym typeface="Roboto"/>
              </a:rPr>
              <a:t>Правило навчання</a:t>
            </a:r>
            <a:r>
              <a:rPr lang="uk" sz="3000">
                <a:latin typeface="Roboto"/>
                <a:ea typeface="Roboto"/>
                <a:cs typeface="Roboto"/>
                <a:sym typeface="Roboto"/>
              </a:rPr>
              <a:t> — це алгоритм, який змінює стан перцептрона так щоб вхідні аргументи давали необхідний результат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>
                <a:latin typeface="Roboto"/>
                <a:ea typeface="Roboto"/>
                <a:cs typeface="Roboto"/>
                <a:sym typeface="Roboto"/>
              </a:rPr>
              <a:t>Відбуваються зміни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uk" sz="3000">
                <a:latin typeface="Roboto"/>
                <a:ea typeface="Roboto"/>
                <a:cs typeface="Roboto"/>
                <a:sym typeface="Roboto"/>
              </a:rPr>
              <a:t>ваг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uk" sz="3000">
                <a:latin typeface="Roboto"/>
                <a:ea typeface="Roboto"/>
                <a:cs typeface="Roboto"/>
                <a:sym typeface="Roboto"/>
              </a:rPr>
              <a:t>функції активації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2143113"/>
            <a:ext cx="53340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Метод корекції помилки</a:t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429250" y="995850"/>
            <a:ext cx="2190600" cy="1076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випадково вибираємо пороги активації</a:t>
            </a:r>
            <a:endParaRPr sz="1800"/>
          </a:p>
        </p:txBody>
      </p:sp>
      <p:sp>
        <p:nvSpPr>
          <p:cNvPr id="148" name="Google Shape;148;p25"/>
          <p:cNvSpPr/>
          <p:nvPr/>
        </p:nvSpPr>
        <p:spPr>
          <a:xfrm>
            <a:off x="3522000" y="995850"/>
            <a:ext cx="2100000" cy="1076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початкові ваги рівні нулю</a:t>
            </a:r>
            <a:endParaRPr sz="1800"/>
          </a:p>
        </p:txBody>
      </p:sp>
      <p:sp>
        <p:nvSpPr>
          <p:cNvPr id="149" name="Google Shape;149;p25"/>
          <p:cNvSpPr/>
          <p:nvPr/>
        </p:nvSpPr>
        <p:spPr>
          <a:xfrm>
            <a:off x="6566150" y="995850"/>
            <a:ext cx="2100000" cy="1076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285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готуємо вибірку з двох класів</a:t>
            </a:r>
            <a:endParaRPr sz="1800"/>
          </a:p>
        </p:txBody>
      </p:sp>
      <p:sp>
        <p:nvSpPr>
          <p:cNvPr id="150" name="Google Shape;150;p25"/>
          <p:cNvSpPr/>
          <p:nvPr/>
        </p:nvSpPr>
        <p:spPr>
          <a:xfrm>
            <a:off x="5223450" y="2723475"/>
            <a:ext cx="3209100" cy="1598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Показуємо об'єкт </a:t>
            </a:r>
            <a:r>
              <a:rPr b="1" lang="uk" sz="1800"/>
              <a:t>1 </a:t>
            </a:r>
            <a:r>
              <a:rPr lang="uk" sz="1800"/>
              <a:t>класу.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Ваги, А-елементів, що активуються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800"/>
              <a:t>збільшуємо </a:t>
            </a:r>
            <a:r>
              <a:rPr lang="uk" sz="1800"/>
              <a:t>на 1.</a:t>
            </a:r>
            <a:endParaRPr sz="1800"/>
          </a:p>
        </p:txBody>
      </p:sp>
      <p:sp>
        <p:nvSpPr>
          <p:cNvPr id="151" name="Google Shape;151;p25"/>
          <p:cNvSpPr/>
          <p:nvPr/>
        </p:nvSpPr>
        <p:spPr>
          <a:xfrm>
            <a:off x="590550" y="2723475"/>
            <a:ext cx="3209100" cy="1598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Показуємо об’єкти</a:t>
            </a:r>
            <a:r>
              <a:rPr lang="uk" sz="1800"/>
              <a:t> </a:t>
            </a:r>
            <a:r>
              <a:rPr b="1" lang="uk" sz="1800"/>
              <a:t>2 </a:t>
            </a:r>
            <a:r>
              <a:rPr lang="uk" sz="1800"/>
              <a:t>класу.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Ваги, А-елементів, що активуються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800"/>
              <a:t>зменшуємо </a:t>
            </a:r>
            <a:r>
              <a:rPr lang="uk" sz="1800"/>
              <a:t>на 1.</a:t>
            </a:r>
            <a:endParaRPr sz="1800"/>
          </a:p>
        </p:txBody>
      </p:sp>
      <p:sp>
        <p:nvSpPr>
          <p:cNvPr id="152" name="Google Shape;152;p25"/>
          <p:cNvSpPr/>
          <p:nvPr/>
        </p:nvSpPr>
        <p:spPr>
          <a:xfrm>
            <a:off x="2740775" y="1415700"/>
            <a:ext cx="660300" cy="23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 rot="10800000">
            <a:off x="4008700" y="3404325"/>
            <a:ext cx="889800" cy="23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rot="5400000">
            <a:off x="7273075" y="2279513"/>
            <a:ext cx="379200" cy="23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900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 rot="10800000">
            <a:off x="2185900" y="4410825"/>
            <a:ext cx="5007600" cy="602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5816475" y="1415700"/>
            <a:ext cx="660300" cy="23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Спрощена модель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225" y="1099675"/>
            <a:ext cx="4367550" cy="14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351" y="3337900"/>
            <a:ext cx="3408425" cy="14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Пряме поширення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139225" y="1679850"/>
            <a:ext cx="7030500" cy="3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AutoNum type="arabicPeriod"/>
            </a:pPr>
            <a:r>
              <a:rPr lang="uk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Отримати на вхід аргументи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AutoNum type="arabicPeriod"/>
            </a:pPr>
            <a:r>
              <a:rPr lang="uk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Зважуємо вхідні аргументи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AutoNum type="arabicPeriod"/>
            </a:pPr>
            <a:r>
              <a:rPr lang="uk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Сумуємо 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AutoNum type="arabicPeriod"/>
            </a:pPr>
            <a:r>
              <a:rPr lang="uk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Генеруємо результат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445" y="748945"/>
            <a:ext cx="3809075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1850" y="1555525"/>
            <a:ext cx="17240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1838" y="2482700"/>
            <a:ext cx="15430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4050" y="1933575"/>
            <a:ext cx="34099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1450" y="3390900"/>
            <a:ext cx="17621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1438" y="4238688"/>
            <a:ext cx="32670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 класифікації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575" y="1109350"/>
            <a:ext cx="3581925" cy="35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Bias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0775"/>
            <a:ext cx="9144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ure of Code Image"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5150"/>
            <a:ext cx="91440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00" y="2631175"/>
            <a:ext cx="3954492" cy="19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000" y="234306"/>
            <a:ext cx="3905250" cy="195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0400" y="234300"/>
            <a:ext cx="3915050" cy="19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000" y="2631175"/>
            <a:ext cx="3905250" cy="1942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405325" y="2109150"/>
            <a:ext cx="8222100" cy="9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uk" sz="2400">
                <a:solidFill>
                  <a:srgbClr val="FFFFFF"/>
                </a:solidFill>
              </a:rPr>
              <a:t>Одношаровий персептрон Розенблатта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Архітектури нейронних мереж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00" y="1354328"/>
            <a:ext cx="6198724" cy="14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3850" y="1245113"/>
            <a:ext cx="19716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927" y="3110125"/>
            <a:ext cx="8375424" cy="19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ctrTitle"/>
          </p:nvPr>
        </p:nvSpPr>
        <p:spPr>
          <a:xfrm>
            <a:off x="405325" y="2109150"/>
            <a:ext cx="8222100" cy="9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400"/>
              <a:t>Методи прогнозування часових рядів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Що таке часовий ряд?</a:t>
            </a:r>
            <a:endParaRPr/>
          </a:p>
        </p:txBody>
      </p:sp>
      <p:sp>
        <p:nvSpPr>
          <p:cNvPr id="219" name="Google Shape;219;p34"/>
          <p:cNvSpPr txBox="1"/>
          <p:nvPr/>
        </p:nvSpPr>
        <p:spPr>
          <a:xfrm>
            <a:off x="125800" y="814075"/>
            <a:ext cx="8799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>
                <a:solidFill>
                  <a:srgbClr val="222222"/>
                </a:solidFill>
              </a:rPr>
              <a:t>Часовий ряд</a:t>
            </a:r>
            <a:r>
              <a:rPr lang="uk" sz="2400">
                <a:solidFill>
                  <a:srgbClr val="222222"/>
                </a:solidFill>
              </a:rPr>
              <a:t> — це ряд даних, в хронологічному порядку.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125800" y="1573325"/>
            <a:ext cx="8799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>
                <a:solidFill>
                  <a:srgbClr val="222222"/>
                </a:solidFill>
              </a:rPr>
              <a:t>1, 2, 3, 4, 5, ??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332575"/>
            <a:ext cx="48768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Що таке часовий ряд?</a:t>
            </a:r>
            <a:endParaRPr/>
          </a:p>
        </p:txBody>
      </p:sp>
      <p:sp>
        <p:nvSpPr>
          <p:cNvPr id="227" name="Google Shape;227;p35"/>
          <p:cNvSpPr txBox="1"/>
          <p:nvPr/>
        </p:nvSpPr>
        <p:spPr>
          <a:xfrm>
            <a:off x="125800" y="814075"/>
            <a:ext cx="8799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>
                <a:solidFill>
                  <a:srgbClr val="222222"/>
                </a:solidFill>
              </a:rPr>
              <a:t>Часовий ряд</a:t>
            </a:r>
            <a:r>
              <a:rPr lang="uk" sz="2400">
                <a:solidFill>
                  <a:srgbClr val="222222"/>
                </a:solidFill>
              </a:rPr>
              <a:t> — це ряд даних, в хронологічному порядку.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125800" y="1573325"/>
            <a:ext cx="8799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>
                <a:solidFill>
                  <a:srgbClr val="222222"/>
                </a:solidFill>
              </a:rPr>
              <a:t>1, 2, 3, 4, 5, </a:t>
            </a:r>
            <a:r>
              <a:rPr b="1" lang="uk" sz="2400">
                <a:solidFill>
                  <a:srgbClr val="FF0000"/>
                </a:solidFill>
              </a:rPr>
              <a:t>23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332575"/>
            <a:ext cx="4876800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8200" y="4490625"/>
            <a:ext cx="1788576" cy="14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Приклади методів прогнозування</a:t>
            </a:r>
            <a:endParaRPr/>
          </a:p>
        </p:txBody>
      </p:sp>
      <p:sp>
        <p:nvSpPr>
          <p:cNvPr id="236" name="Google Shape;236;p36"/>
          <p:cNvSpPr txBox="1"/>
          <p:nvPr/>
        </p:nvSpPr>
        <p:spPr>
          <a:xfrm>
            <a:off x="98250" y="1561575"/>
            <a:ext cx="8826600" cy="2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uk" sz="2400">
                <a:solidFill>
                  <a:srgbClr val="222222"/>
                </a:solidFill>
              </a:rPr>
              <a:t>Авторегресійні моделі</a:t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uk" sz="2400">
                <a:solidFill>
                  <a:srgbClr val="222222"/>
                </a:solidFill>
              </a:rPr>
              <a:t>ARMA, ARIMA,Seasonal ARIMA ...</a:t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uk" sz="2400">
                <a:solidFill>
                  <a:srgbClr val="222222"/>
                </a:solidFill>
              </a:rPr>
              <a:t>Нейромережеві моделі</a:t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uk" sz="2400">
                <a:solidFill>
                  <a:srgbClr val="222222"/>
                </a:solidFill>
              </a:rPr>
              <a:t>Регресія</a:t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uk" sz="2400">
                <a:solidFill>
                  <a:srgbClr val="222222"/>
                </a:solidFill>
              </a:rPr>
              <a:t>Адаптивна селекція моделі</a:t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uk" sz="2400">
                <a:solidFill>
                  <a:srgbClr val="222222"/>
                </a:solidFill>
              </a:rPr>
              <a:t>Адаптивна композиція моделі</a:t>
            </a:r>
            <a:endParaRPr sz="2400">
              <a:solidFill>
                <a:srgbClr val="222222"/>
              </a:solidFill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uk" sz="2400">
                <a:solidFill>
                  <a:srgbClr val="222222"/>
                </a:solidFill>
              </a:rPr>
              <a:t>...</a:t>
            </a:r>
            <a:endParaRPr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Компоненти часових рядів</a:t>
            </a:r>
            <a:endParaRPr/>
          </a:p>
        </p:txBody>
      </p:sp>
      <p:sp>
        <p:nvSpPr>
          <p:cNvPr id="242" name="Google Shape;242;p37"/>
          <p:cNvSpPr txBox="1"/>
          <p:nvPr/>
        </p:nvSpPr>
        <p:spPr>
          <a:xfrm>
            <a:off x="98250" y="1132325"/>
            <a:ext cx="88266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>
                <a:solidFill>
                  <a:srgbClr val="222222"/>
                </a:solidFill>
              </a:rPr>
              <a:t>Тренд</a:t>
            </a:r>
            <a:r>
              <a:rPr b="1" lang="uk" sz="2400">
                <a:solidFill>
                  <a:srgbClr val="222222"/>
                </a:solidFill>
              </a:rPr>
              <a:t> </a:t>
            </a:r>
            <a:r>
              <a:rPr lang="uk" sz="2400">
                <a:solidFill>
                  <a:srgbClr val="222222"/>
                </a:solidFill>
              </a:rPr>
              <a:t>— </a:t>
            </a:r>
            <a:r>
              <a:rPr lang="uk" sz="2400">
                <a:solidFill>
                  <a:srgbClr val="222222"/>
                </a:solidFill>
              </a:rPr>
              <a:t>плавна довгострокова зміна ряду</a:t>
            </a:r>
            <a:r>
              <a:rPr lang="uk" sz="2400">
                <a:solidFill>
                  <a:srgbClr val="222222"/>
                </a:solidFill>
              </a:rPr>
              <a:t>. </a:t>
            </a:r>
            <a:endParaRPr sz="2400"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62" y="2047025"/>
            <a:ext cx="3878901" cy="2570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062" y="2108888"/>
            <a:ext cx="3973775" cy="24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Компоненти часових рядів</a:t>
            </a: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298" y="1724375"/>
            <a:ext cx="4510501" cy="32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8"/>
          <p:cNvSpPr txBox="1"/>
          <p:nvPr/>
        </p:nvSpPr>
        <p:spPr>
          <a:xfrm>
            <a:off x="98250" y="1132325"/>
            <a:ext cx="88266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>
                <a:solidFill>
                  <a:srgbClr val="222222"/>
                </a:solidFill>
              </a:rPr>
              <a:t>Сезонність </a:t>
            </a:r>
            <a:r>
              <a:rPr lang="uk" sz="2400">
                <a:solidFill>
                  <a:srgbClr val="222222"/>
                </a:solidFill>
              </a:rPr>
              <a:t>— циклічні зміни ряду із постійним періодом. 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Компоненти часових рядів</a:t>
            </a:r>
            <a:endParaRPr/>
          </a:p>
        </p:txBody>
      </p:sp>
      <p:sp>
        <p:nvSpPr>
          <p:cNvPr id="257" name="Google Shape;257;p39"/>
          <p:cNvSpPr txBox="1"/>
          <p:nvPr/>
        </p:nvSpPr>
        <p:spPr>
          <a:xfrm>
            <a:off x="98250" y="1132325"/>
            <a:ext cx="88266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>
                <a:solidFill>
                  <a:srgbClr val="222222"/>
                </a:solidFill>
              </a:rPr>
              <a:t>Помилка </a:t>
            </a:r>
            <a:r>
              <a:rPr lang="uk" sz="2400">
                <a:solidFill>
                  <a:srgbClr val="222222"/>
                </a:solidFill>
              </a:rPr>
              <a:t>— непрогнозована випадкова компонента ряду. </a:t>
            </a:r>
            <a:endParaRPr sz="2400"/>
          </a:p>
        </p:txBody>
      </p:sp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162" y="1783599"/>
            <a:ext cx="4605675" cy="28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Регресійний аналіз</a:t>
            </a:r>
            <a:endParaRPr/>
          </a:p>
        </p:txBody>
      </p:sp>
      <p:sp>
        <p:nvSpPr>
          <p:cNvPr id="264" name="Google Shape;264;p40"/>
          <p:cNvSpPr txBox="1"/>
          <p:nvPr/>
        </p:nvSpPr>
        <p:spPr>
          <a:xfrm>
            <a:off x="98250" y="777075"/>
            <a:ext cx="88266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000">
                <a:solidFill>
                  <a:srgbClr val="222222"/>
                </a:solidFill>
              </a:rPr>
              <a:t>Регресія </a:t>
            </a:r>
            <a:r>
              <a:rPr lang="uk" sz="2000">
                <a:solidFill>
                  <a:srgbClr val="222222"/>
                </a:solidFill>
              </a:rPr>
              <a:t>— форма зв'язку між випадковими величинами, коли ми припускаємо, що  величини залежать одна від одної. </a:t>
            </a:r>
            <a:endParaRPr sz="2000"/>
          </a:p>
        </p:txBody>
      </p:sp>
      <p:sp>
        <p:nvSpPr>
          <p:cNvPr id="265" name="Google Shape;265;p40"/>
          <p:cNvSpPr txBox="1"/>
          <p:nvPr/>
        </p:nvSpPr>
        <p:spPr>
          <a:xfrm>
            <a:off x="1791900" y="4521825"/>
            <a:ext cx="991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Лінійна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6290600" y="4521825"/>
            <a:ext cx="14580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Поліноміальна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75" y="2192022"/>
            <a:ext cx="3542300" cy="2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647" y="2198013"/>
            <a:ext cx="3542299" cy="213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Наївний сезонний </a:t>
            </a:r>
            <a:r>
              <a:rPr lang="uk"/>
              <a:t>аналіз</a:t>
            </a:r>
            <a:endParaRPr/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900" y="742163"/>
            <a:ext cx="5876925" cy="41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6850" y="742163"/>
            <a:ext cx="142875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3"/>
            <a:ext cx="9144000" cy="5141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Метод середньої оцінки інтервалу</a:t>
            </a:r>
            <a:endParaRPr/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00" y="1028699"/>
            <a:ext cx="7964199" cy="37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Метод згладження</a:t>
            </a:r>
            <a:endParaRPr/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675" y="1148875"/>
            <a:ext cx="7191375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3"/>
          <p:cNvSpPr/>
          <p:nvPr/>
        </p:nvSpPr>
        <p:spPr>
          <a:xfrm>
            <a:off x="1228525" y="1568757"/>
            <a:ext cx="6520025" cy="2628325"/>
          </a:xfrm>
          <a:custGeom>
            <a:rect b="b" l="l" r="r" t="t"/>
            <a:pathLst>
              <a:path extrusionOk="0" h="105133" w="260801">
                <a:moveTo>
                  <a:pt x="0" y="52109"/>
                </a:moveTo>
                <a:cubicBezTo>
                  <a:pt x="3503" y="60694"/>
                  <a:pt x="11644" y="112302"/>
                  <a:pt x="21018" y="103618"/>
                </a:cubicBezTo>
                <a:cubicBezTo>
                  <a:pt x="30392" y="94935"/>
                  <a:pt x="43171" y="-239"/>
                  <a:pt x="56245" y="8"/>
                </a:cubicBezTo>
                <a:cubicBezTo>
                  <a:pt x="69320" y="255"/>
                  <a:pt x="83628" y="103963"/>
                  <a:pt x="99465" y="105098"/>
                </a:cubicBezTo>
                <a:cubicBezTo>
                  <a:pt x="115303" y="106233"/>
                  <a:pt x="133558" y="8001"/>
                  <a:pt x="151270" y="6817"/>
                </a:cubicBezTo>
                <a:cubicBezTo>
                  <a:pt x="168983" y="5633"/>
                  <a:pt x="190593" y="93504"/>
                  <a:pt x="205740" y="97994"/>
                </a:cubicBezTo>
                <a:cubicBezTo>
                  <a:pt x="220887" y="102484"/>
                  <a:pt x="232974" y="39972"/>
                  <a:pt x="242151" y="33755"/>
                </a:cubicBezTo>
                <a:cubicBezTo>
                  <a:pt x="251328" y="27538"/>
                  <a:pt x="257693" y="56204"/>
                  <a:pt x="260801" y="60694"/>
                </a:cubicBez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89" name="Google Shape;289;p43"/>
          <p:cNvCxnSpPr/>
          <p:nvPr/>
        </p:nvCxnSpPr>
        <p:spPr>
          <a:xfrm>
            <a:off x="2878875" y="1554150"/>
            <a:ext cx="36900" cy="287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43"/>
          <p:cNvCxnSpPr/>
          <p:nvPr/>
        </p:nvCxnSpPr>
        <p:spPr>
          <a:xfrm>
            <a:off x="4089575" y="1554150"/>
            <a:ext cx="36900" cy="287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43"/>
          <p:cNvSpPr/>
          <p:nvPr/>
        </p:nvSpPr>
        <p:spPr>
          <a:xfrm>
            <a:off x="3382125" y="3746950"/>
            <a:ext cx="88800" cy="88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Екстраполяція</a:t>
            </a:r>
            <a:endParaRPr/>
          </a:p>
        </p:txBody>
      </p:sp>
      <p:pic>
        <p:nvPicPr>
          <p:cNvPr id="297" name="Google Shape;2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550" y="1590050"/>
            <a:ext cx="6537075" cy="329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625" y="771450"/>
            <a:ext cx="4724761" cy="6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4"/>
          <p:cNvSpPr/>
          <p:nvPr/>
        </p:nvSpPr>
        <p:spPr>
          <a:xfrm>
            <a:off x="7615350" y="2616843"/>
            <a:ext cx="1036100" cy="1874075"/>
          </a:xfrm>
          <a:custGeom>
            <a:rect b="b" l="l" r="r" t="t"/>
            <a:pathLst>
              <a:path extrusionOk="0" h="74963" w="41444">
                <a:moveTo>
                  <a:pt x="0" y="44228"/>
                </a:moveTo>
                <a:cubicBezTo>
                  <a:pt x="1974" y="49162"/>
                  <a:pt x="7746" y="81182"/>
                  <a:pt x="11841" y="73831"/>
                </a:cubicBezTo>
                <a:cubicBezTo>
                  <a:pt x="15936" y="66480"/>
                  <a:pt x="20031" y="2044"/>
                  <a:pt x="24570" y="120"/>
                </a:cubicBezTo>
                <a:cubicBezTo>
                  <a:pt x="29109" y="-1804"/>
                  <a:pt x="36263" y="50938"/>
                  <a:pt x="39075" y="62286"/>
                </a:cubicBezTo>
                <a:cubicBezTo>
                  <a:pt x="41887" y="73634"/>
                  <a:pt x="41049" y="67220"/>
                  <a:pt x="41444" y="68207"/>
                </a:cubicBezTo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Метод помилки</a:t>
            </a:r>
            <a:endParaRPr/>
          </a:p>
        </p:txBody>
      </p:sp>
      <p:pic>
        <p:nvPicPr>
          <p:cNvPr id="305" name="Google Shape;3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463" y="1233100"/>
            <a:ext cx="6537075" cy="32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5"/>
          <p:cNvSpPr/>
          <p:nvPr/>
        </p:nvSpPr>
        <p:spPr>
          <a:xfrm>
            <a:off x="7468150" y="2067612"/>
            <a:ext cx="1006725" cy="2738725"/>
          </a:xfrm>
          <a:custGeom>
            <a:rect b="b" l="l" r="r" t="t"/>
            <a:pathLst>
              <a:path extrusionOk="0" h="109549" w="40269">
                <a:moveTo>
                  <a:pt x="0" y="48721"/>
                </a:moveTo>
                <a:cubicBezTo>
                  <a:pt x="1159" y="58727"/>
                  <a:pt x="4209" y="116874"/>
                  <a:pt x="6955" y="108759"/>
                </a:cubicBezTo>
                <a:cubicBezTo>
                  <a:pt x="9701" y="100644"/>
                  <a:pt x="13362" y="519"/>
                  <a:pt x="16474" y="31"/>
                </a:cubicBezTo>
                <a:cubicBezTo>
                  <a:pt x="19586" y="-457"/>
                  <a:pt x="21660" y="105159"/>
                  <a:pt x="25626" y="105830"/>
                </a:cubicBezTo>
                <a:cubicBezTo>
                  <a:pt x="29592" y="106501"/>
                  <a:pt x="37829" y="21020"/>
                  <a:pt x="40269" y="4058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07" name="Google Shape;307;p45"/>
          <p:cNvCxnSpPr/>
          <p:nvPr/>
        </p:nvCxnSpPr>
        <p:spPr>
          <a:xfrm>
            <a:off x="8053875" y="2388700"/>
            <a:ext cx="0" cy="17571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8" name="Google Shape;308;p45"/>
          <p:cNvSpPr/>
          <p:nvPr/>
        </p:nvSpPr>
        <p:spPr>
          <a:xfrm>
            <a:off x="6978875" y="2064800"/>
            <a:ext cx="1383950" cy="2464450"/>
          </a:xfrm>
          <a:custGeom>
            <a:rect b="b" l="l" r="r" t="t"/>
            <a:pathLst>
              <a:path extrusionOk="0" h="98578" w="55358">
                <a:moveTo>
                  <a:pt x="0" y="0"/>
                </a:moveTo>
                <a:cubicBezTo>
                  <a:pt x="1234" y="9177"/>
                  <a:pt x="5132" y="52150"/>
                  <a:pt x="7401" y="55061"/>
                </a:cubicBezTo>
                <a:cubicBezTo>
                  <a:pt x="9671" y="57972"/>
                  <a:pt x="10953" y="13174"/>
                  <a:pt x="13617" y="17466"/>
                </a:cubicBezTo>
                <a:cubicBezTo>
                  <a:pt x="16281" y="21759"/>
                  <a:pt x="18946" y="83628"/>
                  <a:pt x="23386" y="80816"/>
                </a:cubicBezTo>
                <a:cubicBezTo>
                  <a:pt x="27827" y="78004"/>
                  <a:pt x="34931" y="-2368"/>
                  <a:pt x="40260" y="592"/>
                </a:cubicBezTo>
                <a:cubicBezTo>
                  <a:pt x="45589" y="3552"/>
                  <a:pt x="52842" y="82247"/>
                  <a:pt x="55358" y="98578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Рекурентна нейронна мережа</a:t>
            </a:r>
            <a:endParaRPr/>
          </a:p>
        </p:txBody>
      </p:sp>
      <p:pic>
        <p:nvPicPr>
          <p:cNvPr id="314" name="Google Shape;3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1112275"/>
            <a:ext cx="39624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ARIMA</a:t>
            </a:r>
            <a:endParaRPr/>
          </a:p>
        </p:txBody>
      </p:sp>
      <p:sp>
        <p:nvSpPr>
          <p:cNvPr id="320" name="Google Shape;320;p47"/>
          <p:cNvSpPr txBox="1"/>
          <p:nvPr/>
        </p:nvSpPr>
        <p:spPr>
          <a:xfrm>
            <a:off x="125800" y="814075"/>
            <a:ext cx="8799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>
                <a:solidFill>
                  <a:srgbClr val="222222"/>
                </a:solidFill>
              </a:rPr>
              <a:t>ARIMA</a:t>
            </a:r>
            <a:r>
              <a:rPr lang="uk" sz="2400">
                <a:solidFill>
                  <a:srgbClr val="222222"/>
                </a:solidFill>
              </a:rPr>
              <a:t> — AR + I + MA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47"/>
          <p:cNvSpPr txBox="1"/>
          <p:nvPr/>
        </p:nvSpPr>
        <p:spPr>
          <a:xfrm>
            <a:off x="125800" y="1363750"/>
            <a:ext cx="87990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uk" sz="2000">
                <a:solidFill>
                  <a:srgbClr val="222222"/>
                </a:solidFill>
              </a:rPr>
              <a:t>AR</a:t>
            </a:r>
            <a:r>
              <a:rPr lang="uk" sz="2000">
                <a:solidFill>
                  <a:srgbClr val="222222"/>
                </a:solidFill>
              </a:rPr>
              <a:t>— autoregressive (авторегресія)</a:t>
            </a:r>
            <a:endParaRPr sz="2000">
              <a:solidFill>
                <a:srgbClr val="22222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uk" sz="2000">
                <a:solidFill>
                  <a:srgbClr val="222222"/>
                </a:solidFill>
              </a:rPr>
              <a:t>I — integrated (</a:t>
            </a:r>
            <a:r>
              <a:rPr i="1" lang="uk" sz="2000">
                <a:solidFill>
                  <a:srgbClr val="222222"/>
                </a:solidFill>
              </a:rPr>
              <a:t>диференціювання</a:t>
            </a:r>
            <a:r>
              <a:rPr lang="uk" sz="2000">
                <a:solidFill>
                  <a:srgbClr val="222222"/>
                </a:solidFill>
              </a:rPr>
              <a:t>)</a:t>
            </a:r>
            <a:endParaRPr sz="2000">
              <a:solidFill>
                <a:srgbClr val="22222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uk" sz="2000">
                <a:solidFill>
                  <a:srgbClr val="222222"/>
                </a:solidFill>
              </a:rPr>
              <a:t>MA — moving average (метод ковзного середнього)</a:t>
            </a:r>
            <a:endParaRPr sz="2000">
              <a:solidFill>
                <a:srgbClr val="222222"/>
              </a:solidFill>
            </a:endParaRPr>
          </a:p>
        </p:txBody>
      </p:sp>
      <p:sp>
        <p:nvSpPr>
          <p:cNvPr id="322" name="Google Shape;322;p47"/>
          <p:cNvSpPr txBox="1"/>
          <p:nvPr/>
        </p:nvSpPr>
        <p:spPr>
          <a:xfrm>
            <a:off x="192050" y="3148075"/>
            <a:ext cx="8799000" cy="1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uk" sz="2000">
                <a:solidFill>
                  <a:srgbClr val="222222"/>
                </a:solidFill>
              </a:rPr>
              <a:t>ARMA</a:t>
            </a:r>
            <a:endParaRPr sz="2000">
              <a:solidFill>
                <a:srgbClr val="22222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uk" sz="2000">
                <a:solidFill>
                  <a:srgbClr val="222222"/>
                </a:solidFill>
              </a:rPr>
              <a:t>ARIMA,</a:t>
            </a:r>
            <a:endParaRPr sz="2000">
              <a:solidFill>
                <a:srgbClr val="22222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uk" sz="2000">
                <a:solidFill>
                  <a:srgbClr val="222222"/>
                </a:solidFill>
              </a:rPr>
              <a:t>Seasonal ARIMA</a:t>
            </a:r>
            <a:endParaRPr sz="2000">
              <a:solidFill>
                <a:srgbClr val="22222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uk" sz="2000">
                <a:solidFill>
                  <a:srgbClr val="222222"/>
                </a:solidFill>
              </a:rPr>
              <a:t>Seasonal ARIMAX</a:t>
            </a:r>
            <a:endParaRPr sz="2000">
              <a:solidFill>
                <a:srgbClr val="22222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uk" sz="2000">
                <a:solidFill>
                  <a:srgbClr val="222222"/>
                </a:solidFill>
              </a:rPr>
              <a:t>...</a:t>
            </a:r>
            <a:endParaRPr sz="2000">
              <a:solidFill>
                <a:srgbClr val="222222"/>
              </a:solidFill>
            </a:endParaRPr>
          </a:p>
        </p:txBody>
      </p:sp>
      <p:sp>
        <p:nvSpPr>
          <p:cNvPr id="323" name="Google Shape;323;p47"/>
          <p:cNvSpPr txBox="1"/>
          <p:nvPr/>
        </p:nvSpPr>
        <p:spPr>
          <a:xfrm>
            <a:off x="152950" y="2629875"/>
            <a:ext cx="8799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>
                <a:solidFill>
                  <a:srgbClr val="222222"/>
                </a:solidFill>
              </a:rPr>
              <a:t>Модифікації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Диференціювання</a:t>
            </a:r>
            <a:endParaRPr/>
          </a:p>
        </p:txBody>
      </p:sp>
      <p:sp>
        <p:nvSpPr>
          <p:cNvPr id="329" name="Google Shape;329;p48"/>
          <p:cNvSpPr txBox="1"/>
          <p:nvPr/>
        </p:nvSpPr>
        <p:spPr>
          <a:xfrm>
            <a:off x="125800" y="814075"/>
            <a:ext cx="87990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222222"/>
                </a:solidFill>
              </a:rPr>
              <a:t>Стаціонарний ряд </a:t>
            </a:r>
            <a:r>
              <a:rPr lang="uk">
                <a:solidFill>
                  <a:srgbClr val="222222"/>
                </a:solidFill>
              </a:rPr>
              <a:t>— ряд в якого протягом часу зберігаються його основні статистичні значення.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48"/>
          <p:cNvSpPr txBox="1"/>
          <p:nvPr/>
        </p:nvSpPr>
        <p:spPr>
          <a:xfrm>
            <a:off x="112050" y="1085775"/>
            <a:ext cx="8799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222222"/>
                </a:solidFill>
              </a:rPr>
              <a:t>Немає </a:t>
            </a:r>
            <a:r>
              <a:rPr lang="uk">
                <a:solidFill>
                  <a:srgbClr val="222222"/>
                </a:solidFill>
              </a:rPr>
              <a:t>тренду чи сезонності.</a:t>
            </a:r>
            <a:endParaRPr>
              <a:solidFill>
                <a:srgbClr val="222222"/>
              </a:solidFill>
            </a:endParaRPr>
          </a:p>
        </p:txBody>
      </p:sp>
      <p:pic>
        <p:nvPicPr>
          <p:cNvPr id="331" name="Google Shape;3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06" y="2504300"/>
            <a:ext cx="7570994" cy="23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8"/>
          <p:cNvSpPr txBox="1"/>
          <p:nvPr/>
        </p:nvSpPr>
        <p:spPr>
          <a:xfrm>
            <a:off x="125800" y="1765275"/>
            <a:ext cx="60978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222222"/>
                </a:solidFill>
              </a:rPr>
              <a:t>Диференціювання </a:t>
            </a:r>
            <a:r>
              <a:rPr lang="uk">
                <a:solidFill>
                  <a:srgbClr val="222222"/>
                </a:solidFill>
              </a:rPr>
              <a:t>— побудова нового ряду, який складається з різниць сусідніх елементів данного ряду</a:t>
            </a:r>
            <a:endParaRPr>
              <a:solidFill>
                <a:srgbClr val="222222"/>
              </a:solidFill>
            </a:endParaRPr>
          </a:p>
        </p:txBody>
      </p:sp>
      <p:pic>
        <p:nvPicPr>
          <p:cNvPr id="333" name="Google Shape;33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7263" y="1804363"/>
            <a:ext cx="153352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8"/>
          <p:cNvSpPr txBox="1"/>
          <p:nvPr/>
        </p:nvSpPr>
        <p:spPr>
          <a:xfrm>
            <a:off x="125800" y="1357820"/>
            <a:ext cx="8799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222222"/>
                </a:solidFill>
              </a:rPr>
              <a:t>Ряд </a:t>
            </a:r>
            <a:r>
              <a:rPr b="1" lang="uk">
                <a:solidFill>
                  <a:srgbClr val="222222"/>
                </a:solidFill>
              </a:rPr>
              <a:t>перетворюють </a:t>
            </a:r>
            <a:r>
              <a:rPr lang="uk">
                <a:solidFill>
                  <a:srgbClr val="222222"/>
                </a:solidFill>
              </a:rPr>
              <a:t>в стаціонарний за допомогою диференціювання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335" name="Google Shape;335;p48"/>
          <p:cNvSpPr txBox="1"/>
          <p:nvPr/>
        </p:nvSpPr>
        <p:spPr>
          <a:xfrm>
            <a:off x="5796925" y="4792500"/>
            <a:ext cx="14259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222222"/>
                </a:solidFill>
              </a:rPr>
              <a:t>c</a:t>
            </a:r>
            <a:r>
              <a:rPr lang="uk" sz="1000">
                <a:solidFill>
                  <a:srgbClr val="222222"/>
                </a:solidFill>
              </a:rPr>
              <a:t>таціонарний ряд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48"/>
          <p:cNvSpPr txBox="1"/>
          <p:nvPr/>
        </p:nvSpPr>
        <p:spPr>
          <a:xfrm>
            <a:off x="1899500" y="4792500"/>
            <a:ext cx="17001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rgbClr val="222222"/>
                </a:solidFill>
              </a:rPr>
              <a:t>не</a:t>
            </a:r>
            <a:r>
              <a:rPr lang="uk" sz="1000">
                <a:solidFill>
                  <a:srgbClr val="222222"/>
                </a:solidFill>
              </a:rPr>
              <a:t>cтаціонарний ряд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Авторегресія</a:t>
            </a:r>
            <a:endParaRPr/>
          </a:p>
        </p:txBody>
      </p:sp>
      <p:pic>
        <p:nvPicPr>
          <p:cNvPr id="342" name="Google Shape;3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38" y="790500"/>
            <a:ext cx="50387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213" y="1971600"/>
            <a:ext cx="5345569" cy="30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Метод ковзного середнього</a:t>
            </a:r>
            <a:endParaRPr/>
          </a:p>
        </p:txBody>
      </p:sp>
      <p:pic>
        <p:nvPicPr>
          <p:cNvPr id="349" name="Google Shape;3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225" y="1819200"/>
            <a:ext cx="5467585" cy="31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925" y="771450"/>
            <a:ext cx="50101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Визначення середнього значення</a:t>
            </a:r>
            <a:endParaRPr/>
          </a:p>
        </p:txBody>
      </p:sp>
      <p:pic>
        <p:nvPicPr>
          <p:cNvPr id="356" name="Google Shape;35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25" y="1202800"/>
            <a:ext cx="3962749" cy="22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575" y="2434475"/>
            <a:ext cx="4280776" cy="24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Біологічна нейронна мережа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9050"/>
            <a:ext cx="9144001" cy="45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Багатовимірні часові ряди</a:t>
            </a:r>
            <a:endParaRPr/>
          </a:p>
        </p:txBody>
      </p:sp>
      <p:pic>
        <p:nvPicPr>
          <p:cNvPr id="363" name="Google Shape;36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725" y="911325"/>
            <a:ext cx="3582025" cy="20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421" y="3106596"/>
            <a:ext cx="3907149" cy="19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109" y="867012"/>
            <a:ext cx="3582017" cy="20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Прогнозування б</a:t>
            </a:r>
            <a:r>
              <a:rPr lang="uk"/>
              <a:t>агатовимірних часових рядів</a:t>
            </a:r>
            <a:endParaRPr/>
          </a:p>
        </p:txBody>
      </p:sp>
      <p:pic>
        <p:nvPicPr>
          <p:cNvPr id="371" name="Google Shape;3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88" y="1536675"/>
            <a:ext cx="8179925" cy="25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Дякую за увагу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Біологічна нейронна мережа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9050"/>
            <a:ext cx="9144000" cy="45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6" y="938388"/>
            <a:ext cx="5247650" cy="36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764525" y="895563"/>
            <a:ext cx="3232500" cy="3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Типи елементів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сенсори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стани — збудження та спокою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A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асоціативний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результативний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один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Wi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ваги.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стани — {-1, 0, 1}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105650" y="3852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Персептрон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31" y="1134850"/>
            <a:ext cx="5247650" cy="36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748625" y="1049225"/>
            <a:ext cx="3232500" cy="3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latin typeface="Roboto"/>
                <a:ea typeface="Roboto"/>
                <a:cs typeface="Roboto"/>
                <a:sym typeface="Roboto"/>
              </a:rPr>
              <a:t>Алгоритм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uk" sz="1300">
                <a:latin typeface="Roboto"/>
                <a:ea typeface="Roboto"/>
                <a:cs typeface="Roboto"/>
                <a:sym typeface="Roboto"/>
              </a:rPr>
              <a:t>S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uk" sz="1300">
                <a:latin typeface="Roboto"/>
                <a:ea typeface="Roboto"/>
                <a:cs typeface="Roboto"/>
                <a:sym typeface="Roboto"/>
              </a:rPr>
              <a:t>активація — в збудженому стані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uk" sz="1300">
                <a:latin typeface="Roboto"/>
                <a:ea typeface="Roboto"/>
                <a:cs typeface="Roboto"/>
                <a:sym typeface="Roboto"/>
              </a:rPr>
              <a:t>сигнал — {0, +1}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uk" sz="1300">
                <a:latin typeface="Roboto"/>
                <a:ea typeface="Roboto"/>
                <a:cs typeface="Roboto"/>
                <a:sym typeface="Roboto"/>
              </a:rPr>
              <a:t>A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uk" sz="1300">
                <a:latin typeface="Roboto"/>
                <a:ea typeface="Roboto"/>
                <a:cs typeface="Roboto"/>
                <a:sym typeface="Roboto"/>
              </a:rPr>
              <a:t>активація — якщо сума сигналів перевищує поріг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uk" sz="1300">
                <a:latin typeface="Roboto"/>
                <a:ea typeface="Roboto"/>
                <a:cs typeface="Roboto"/>
                <a:sym typeface="Roboto"/>
              </a:rPr>
              <a:t>сигнал — {0, +1}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uk" sz="1300">
                <a:latin typeface="Roboto"/>
                <a:ea typeface="Roboto"/>
                <a:cs typeface="Roboto"/>
                <a:sym typeface="Roboto"/>
              </a:rPr>
              <a:t>R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uk" sz="1300">
                <a:latin typeface="Roboto"/>
                <a:ea typeface="Roboto"/>
                <a:cs typeface="Roboto"/>
                <a:sym typeface="Roboto"/>
              </a:rPr>
              <a:t>сумує асоціативні сигнали помножені на ваги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uk" sz="1300">
                <a:latin typeface="Roboto"/>
                <a:ea typeface="Roboto"/>
                <a:cs typeface="Roboto"/>
                <a:sym typeface="Roboto"/>
              </a:rPr>
              <a:t>активація — якщо сума сигналів перевищує поріг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uk" sz="1300">
                <a:latin typeface="Roboto"/>
                <a:ea typeface="Roboto"/>
                <a:cs typeface="Roboto"/>
                <a:sym typeface="Roboto"/>
              </a:rPr>
              <a:t>сигнал — {-1, 0, +1}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338" y="4487075"/>
            <a:ext cx="1865352" cy="4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type="title"/>
          </p:nvPr>
        </p:nvSpPr>
        <p:spPr>
          <a:xfrm>
            <a:off x="83450" y="3112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Алгоритм персептрона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5700" y="4365550"/>
            <a:ext cx="14287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Функції активації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163" y="728375"/>
            <a:ext cx="709612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Вміння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562" y="1708300"/>
            <a:ext cx="2570600" cy="25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938" y="1708304"/>
            <a:ext cx="2570600" cy="25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