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070EA1-59CE-49A8-8373-11B678C69790}">
  <a:tblStyle styleId="{EC070EA1-59CE-49A8-8373-11B678C69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ca5d3a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ca5d3a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якості обслуговування, зараз не використовується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ca5d3a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ca5d3a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d0e859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d0e859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ca5d3a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ca5d3a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d0e859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d0e859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ca5d3a3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ca5d3a3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d0e859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d0e859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ca5d3a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ca5d3a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</a:t>
            </a:r>
            <a:r>
              <a:rPr lang="uk"/>
              <a:t>ип протокола наступного рівня </a:t>
            </a:r>
            <a:r>
              <a:rPr lang="uk" sz="1050">
                <a:solidFill>
                  <a:srgbClr val="222222"/>
                </a:solidFill>
                <a:highlight>
                  <a:srgbClr val="FFFFFF"/>
                </a:highlight>
              </a:rPr>
              <a:t>який протокол верхнього рівня отримає пакет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ca5d3a3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ca5d3a3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для перевірки правильності надходження пакета. якщо сума невірна, то пакет відкидається.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ca5d3a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ca5d3a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3c951d9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3c951d9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ca5d3a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ca5d3a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d0e859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d0e859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0e859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0e859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ca5d3a3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ca5d3a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мережевий рівень</a:t>
            </a:r>
            <a:r>
              <a:rPr lang="uk"/>
              <a:t> — визначення маршруту і логічних адрес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ca5d3a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ca5d3a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/>
              <a:t>без встановлення з’єднання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просто відправляється в мережу з надією що попаде до отримувача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якщо не дійшов, відправник не інформується, пакет не запрошується ще раз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ca5d3a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ca5d3a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ca5d3a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ca5d3a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ca5d3a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ca5d3a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ca5d3a3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ca5d3a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d0e859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d0e85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Internet Protocol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27" name="Google Shape;127;p22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04300" y="1269150"/>
            <a:ext cx="86064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довжина </a:t>
            </a:r>
            <a:r>
              <a:rPr lang="uk"/>
              <a:t>заголовка</a:t>
            </a:r>
            <a:r>
              <a:rPr lang="uk"/>
              <a:t> + довжина даних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 байтах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максимально — </a:t>
            </a:r>
            <a:r>
              <a:rPr lang="uk">
                <a:solidFill>
                  <a:srgbClr val="FF0000"/>
                </a:solidFill>
              </a:rPr>
              <a:t>65 535</a:t>
            </a:r>
            <a:r>
              <a:rPr lang="uk"/>
              <a:t> байт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на практиці значно менше, залежно від максимального розміру передачі даних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uk"/>
              <a:t>Ethernet — 1 500 байт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uk"/>
              <a:t>Token Ring — 4 464 </a:t>
            </a:r>
            <a:r>
              <a:rPr lang="uk"/>
              <a:t>байта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uk"/>
              <a:t>FDDI — 4 352 байта</a:t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4715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Загальна довжина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47" name="Google Shape;147;p25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Фрагментація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Фрагментація </a:t>
            </a:r>
            <a:r>
              <a:rPr lang="uk" sz="1600"/>
              <a:t>— розділення пакета на декілька частин (</a:t>
            </a:r>
            <a:r>
              <a:rPr lang="uk" sz="1600">
                <a:solidFill>
                  <a:srgbClr val="D9D9D9"/>
                </a:solidFill>
              </a:rPr>
              <a:t>фрагментів</a:t>
            </a:r>
            <a:r>
              <a:rPr lang="uk" sz="1600"/>
              <a:t>), для передачі по мережі з малим максимальним розміром передачі даних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Ідентифікатор пакета</a:t>
            </a:r>
            <a:r>
              <a:rPr lang="uk" sz="1600"/>
              <a:t> — задає номер пакета, який розбитий на фрагменти.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Однаковий у всіх фрагментів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Прапорці </a:t>
            </a:r>
            <a:r>
              <a:rPr lang="uk" sz="1600"/>
              <a:t>— 3 біти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1 зарезервований і не використовується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DF (do not fragment) — не фрагментувати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MF (more fragment) — є ще фрагменти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600">
                <a:solidFill>
                  <a:srgbClr val="FFFFFF"/>
                </a:solidFill>
              </a:rPr>
              <a:t>Зміщення фрагментації</a:t>
            </a:r>
            <a:r>
              <a:rPr lang="uk" sz="1600"/>
              <a:t> — 13 біт. Відповідає за порядок фрагмента в пакеті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60" name="Google Shape;160;p27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Час життя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Час життя </a:t>
            </a:r>
            <a:r>
              <a:rPr lang="uk"/>
              <a:t>— максимальний час протягом якого пакет може переміщатись по мережі.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Одиниці вимірювання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раніше — секунди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зараз — кількість проходів через маршрутизатори (hop), 64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протоколу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73" name="Google Shape;173;p29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80" name="Google Shape;180;p30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87" name="Google Shape;187;p31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IP-адреса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IP-адреса</a:t>
            </a:r>
            <a:r>
              <a:rPr lang="uk"/>
              <a:t> (від англ. Internet Protocol address) — це ідентифікатор мережевого рівня, який використовується для адресації комп'ютерів чи пристроїв у мережах.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93" name="Google Shape;193;p32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4" name="Google Shape;194;p32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Опції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/>
              <a:t>Додаткові поля: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записати адрес кожного маршрутизатор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часові мітки — час проходження пакетом маршруту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задати маршрут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uk"/>
              <a:t>жорстка маршрутизація — явно задати </a:t>
            </a:r>
            <a:r>
              <a:rPr lang="uk">
                <a:solidFill>
                  <a:srgbClr val="F3F3F3"/>
                </a:solidFill>
              </a:rPr>
              <a:t>всі </a:t>
            </a:r>
            <a:r>
              <a:rPr lang="uk"/>
              <a:t>маршрутизатори через які тре пройти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uk"/>
              <a:t>вільна маршрутизація — </a:t>
            </a:r>
            <a:r>
              <a:rPr lang="uk"/>
              <a:t>явно задати </a:t>
            </a:r>
            <a:r>
              <a:rPr lang="uk">
                <a:solidFill>
                  <a:srgbClr val="F3F3F3"/>
                </a:solidFill>
              </a:rPr>
              <a:t>деякі </a:t>
            </a:r>
            <a:r>
              <a:rPr lang="uk"/>
              <a:t>маршрутизатори через які тре пройти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зараз майже не використовуються</a:t>
            </a:r>
            <a:endParaRPr sz="1400"/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328675" y="315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Додаток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28675" y="3765925"/>
            <a:ext cx="85206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/>
              <a:t>Опції можуть бути різної довжини, але довжина заголовку IP-пакета повинна бути кратна 32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1400"/>
              <a:t>Для вирівнювання опції доповнюються нулями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Місце в моделях OSI та TCP/IP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74700" y="1085100"/>
            <a:ext cx="3610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uk">
                <a:solidFill>
                  <a:srgbClr val="FFFFFF"/>
                </a:solidFill>
              </a:rPr>
              <a:t>OSI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708275" y="156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2517350"/>
              </a:tblGrid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Прикладний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Представлення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Сеансовий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Транспортний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Мережевий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Канальний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Фізичний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5189400" y="22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300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Прикладний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Транспортний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Мережевий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3F3F3"/>
                          </a:solidFill>
                        </a:rPr>
                        <a:t>Доступу до середовища передачі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4818150" y="1085100"/>
            <a:ext cx="3744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FFFFFF"/>
                </a:solidFill>
              </a:rPr>
              <a:t>TCP/IP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Мета IP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692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об'єднати</a:t>
            </a:r>
            <a:r>
              <a:rPr lang="uk"/>
              <a:t> мережі побудовані за допомогою різних технологій канального рівня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маршрутизація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87400" y="3183550"/>
            <a:ext cx="4284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без гарантії доставки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без порядку надсилання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без встановлення </a:t>
            </a:r>
            <a:r>
              <a:rPr lang="uk"/>
              <a:t>з'єднання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874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Передача даних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58375" y="3183550"/>
            <a:ext cx="4284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чий пакет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звідки відправляється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куди відправити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92" name="Google Shape;92;p18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17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IPv4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742825"/>
            <a:ext cx="42603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32 біти = 4 байта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172.217.22.14</a:t>
            </a:r>
            <a:r>
              <a:rPr lang="uk"/>
              <a:t> — білий адрес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127.0.0.1 — localhost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Номер версії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8567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IPv6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97500" y="3530800"/>
            <a:ext cx="8520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128</a:t>
            </a:r>
            <a:r>
              <a:rPr lang="uk"/>
              <a:t> біт = 16 байт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2001:0db8:11a3:09d7:1f34:8a2e:07a0:765d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0:0:0:0:0:0:0:1 — localhost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0" y="1742850"/>
            <a:ext cx="42603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 2013 вичерпалась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192.168.ХХ.ХХ — сірий адрес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Формат заголовка IP-пакета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458100" y="10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  <a:gridCol w="1023000"/>
              </a:tblGrid>
              <a:tr h="6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14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09" name="Google Shape;109;p20"/>
          <p:cNvSpPr txBox="1"/>
          <p:nvPr/>
        </p:nvSpPr>
        <p:spPr>
          <a:xfrm>
            <a:off x="-51825" y="1154525"/>
            <a:ext cx="577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rgbClr val="D9D9D9"/>
                </a:solidFill>
              </a:rPr>
              <a:t>*4 біти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Довжина заголовку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458100" y="131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{EC070EA1-59CE-49A8-8373-11B678C69790}</a:tableStyleId>
              </a:tblPr>
              <a:tblGrid>
                <a:gridCol w="813000"/>
                <a:gridCol w="813000"/>
                <a:gridCol w="813000"/>
                <a:gridCol w="813000"/>
                <a:gridCol w="813000"/>
                <a:gridCol w="813000"/>
                <a:gridCol w="813000"/>
                <a:gridCol w="813000"/>
              </a:tblGrid>
              <a:tr h="91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Номер версії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100">
                          <a:solidFill>
                            <a:srgbClr val="FFFFFF"/>
                          </a:solidFill>
                        </a:rPr>
                        <a:t>Довжина заголовку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Тип сервісу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Загальна довжина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40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Ідентифікатор пакета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100">
                          <a:solidFill>
                            <a:srgbClr val="FFFFFF"/>
                          </a:solidFill>
                        </a:rPr>
                        <a:t>Прапорці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Зміщення фрагментації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81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Час життя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200">
                          <a:solidFill>
                            <a:schemeClr val="dk1"/>
                          </a:solidFill>
                        </a:rPr>
                        <a:t>Тип протоколу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chemeClr val="dk1"/>
                          </a:solidFill>
                        </a:rPr>
                        <a:t>верхнього рівня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Контрольна сума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181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IP-адрес відправника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181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ІР-адрес отримувача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181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Опції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solidFill>
                            <a:srgbClr val="FFFFFF"/>
                          </a:solidFill>
                        </a:rPr>
                        <a:t>Додаток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16" name="Google Shape;116;p21"/>
          <p:cNvSpPr txBox="1"/>
          <p:nvPr/>
        </p:nvSpPr>
        <p:spPr>
          <a:xfrm>
            <a:off x="7349700" y="1565825"/>
            <a:ext cx="1794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9900"/>
                </a:solidFill>
              </a:rPr>
              <a:t>Обов’язкові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404900" y="4437300"/>
            <a:ext cx="1739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FF00"/>
                </a:solidFill>
              </a:rPr>
              <a:t>Необов’язкові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981600" y="1251938"/>
            <a:ext cx="403800" cy="364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7504325" y="2789900"/>
            <a:ext cx="88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160 біт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20 байт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504325" y="3701650"/>
            <a:ext cx="1224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</a:rPr>
              <a:t>кратна 32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