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4" r:id="rId4"/>
    <p:sldId id="265" r:id="rId5"/>
    <p:sldId id="266" r:id="rId6"/>
    <p:sldId id="267" r:id="rId7"/>
    <p:sldId id="268" r:id="rId8"/>
    <p:sldId id="259" r:id="rId9"/>
    <p:sldId id="260" r:id="rId10"/>
    <p:sldId id="261" r:id="rId11"/>
    <p:sldId id="263" r:id="rId12"/>
    <p:sldId id="262"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251-F7E2-DF12-ACF0-C77CE9068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562022-CBD7-230B-5664-C46456B0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5357C4-EDA8-68D2-3B70-E9C8B10818D9}"/>
              </a:ext>
            </a:extLst>
          </p:cNvPr>
          <p:cNvSpPr>
            <a:spLocks noGrp="1"/>
          </p:cNvSpPr>
          <p:nvPr>
            <p:ph type="dt" sz="half" idx="10"/>
          </p:nvPr>
        </p:nvSpPr>
        <p:spPr/>
        <p:txBody>
          <a:bodyPr/>
          <a:lstStyle/>
          <a:p>
            <a:fld id="{BA760CC2-DE17-47C4-A1E1-01B8D49B03B8}" type="datetimeFigureOut">
              <a:rPr lang="en-IN" smtClean="0"/>
              <a:t>15-06-2024</a:t>
            </a:fld>
            <a:endParaRPr lang="en-IN"/>
          </a:p>
        </p:txBody>
      </p:sp>
      <p:sp>
        <p:nvSpPr>
          <p:cNvPr id="5" name="Footer Placeholder 4">
            <a:extLst>
              <a:ext uri="{FF2B5EF4-FFF2-40B4-BE49-F238E27FC236}">
                <a16:creationId xmlns:a16="http://schemas.microsoft.com/office/drawing/2014/main" id="{07E60529-BAB1-E4DE-0BE6-423A64AC6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C69CC-9940-96A5-DCA7-978C2A702CCE}"/>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69390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D32A-5264-DAD5-75C8-AB4D0B8640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0319BB-24F9-1DA2-6203-98D0B4681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67175-B02E-9C53-9C83-BC0C0ABFDBCB}"/>
              </a:ext>
            </a:extLst>
          </p:cNvPr>
          <p:cNvSpPr>
            <a:spLocks noGrp="1"/>
          </p:cNvSpPr>
          <p:nvPr>
            <p:ph type="dt" sz="half" idx="10"/>
          </p:nvPr>
        </p:nvSpPr>
        <p:spPr/>
        <p:txBody>
          <a:bodyPr/>
          <a:lstStyle/>
          <a:p>
            <a:fld id="{BA760CC2-DE17-47C4-A1E1-01B8D49B03B8}" type="datetimeFigureOut">
              <a:rPr lang="en-IN" smtClean="0"/>
              <a:t>15-06-2024</a:t>
            </a:fld>
            <a:endParaRPr lang="en-IN"/>
          </a:p>
        </p:txBody>
      </p:sp>
      <p:sp>
        <p:nvSpPr>
          <p:cNvPr id="5" name="Footer Placeholder 4">
            <a:extLst>
              <a:ext uri="{FF2B5EF4-FFF2-40B4-BE49-F238E27FC236}">
                <a16:creationId xmlns:a16="http://schemas.microsoft.com/office/drawing/2014/main" id="{C52C7B21-E534-17A7-1EFA-5EA05C3A8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A1065-A374-5A62-AB67-CA7C235B8857}"/>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77162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66131-44F7-2599-FCAA-AAF30573A2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10B079-82B8-3222-5BB5-8C769734F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3293C-F875-7E4F-4BE7-5E9035CD025F}"/>
              </a:ext>
            </a:extLst>
          </p:cNvPr>
          <p:cNvSpPr>
            <a:spLocks noGrp="1"/>
          </p:cNvSpPr>
          <p:nvPr>
            <p:ph type="dt" sz="half" idx="10"/>
          </p:nvPr>
        </p:nvSpPr>
        <p:spPr/>
        <p:txBody>
          <a:bodyPr/>
          <a:lstStyle/>
          <a:p>
            <a:fld id="{BA760CC2-DE17-47C4-A1E1-01B8D49B03B8}" type="datetimeFigureOut">
              <a:rPr lang="en-IN" smtClean="0"/>
              <a:t>15-06-2024</a:t>
            </a:fld>
            <a:endParaRPr lang="en-IN"/>
          </a:p>
        </p:txBody>
      </p:sp>
      <p:sp>
        <p:nvSpPr>
          <p:cNvPr id="5" name="Footer Placeholder 4">
            <a:extLst>
              <a:ext uri="{FF2B5EF4-FFF2-40B4-BE49-F238E27FC236}">
                <a16:creationId xmlns:a16="http://schemas.microsoft.com/office/drawing/2014/main" id="{DFEFD998-A91A-CF21-08A3-E497A3BD3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895A1-79F2-7EC9-95BD-93E2191CEFBC}"/>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14798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D95B-273D-05B8-E654-31B1BDB2C4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BF2A44-ADBA-7E93-A5D5-D3DA19C80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91CA3-F1B8-41B4-F81C-F7EBF40793A0}"/>
              </a:ext>
            </a:extLst>
          </p:cNvPr>
          <p:cNvSpPr>
            <a:spLocks noGrp="1"/>
          </p:cNvSpPr>
          <p:nvPr>
            <p:ph type="dt" sz="half" idx="10"/>
          </p:nvPr>
        </p:nvSpPr>
        <p:spPr/>
        <p:txBody>
          <a:bodyPr/>
          <a:lstStyle/>
          <a:p>
            <a:fld id="{BA760CC2-DE17-47C4-A1E1-01B8D49B03B8}" type="datetimeFigureOut">
              <a:rPr lang="en-IN" smtClean="0"/>
              <a:t>15-06-2024</a:t>
            </a:fld>
            <a:endParaRPr lang="en-IN"/>
          </a:p>
        </p:txBody>
      </p:sp>
      <p:sp>
        <p:nvSpPr>
          <p:cNvPr id="5" name="Footer Placeholder 4">
            <a:extLst>
              <a:ext uri="{FF2B5EF4-FFF2-40B4-BE49-F238E27FC236}">
                <a16:creationId xmlns:a16="http://schemas.microsoft.com/office/drawing/2014/main" id="{BE3EDD66-521E-6DB3-C1AD-19BAE0786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A6AE9-6EAF-6677-46A1-31385E279639}"/>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05454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FA59-EC70-16C4-731F-B6402D6C2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5D2075-9C6A-0B34-390B-36728AF5E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9BA93-D8D2-60F6-A63F-8BCC49F44D47}"/>
              </a:ext>
            </a:extLst>
          </p:cNvPr>
          <p:cNvSpPr>
            <a:spLocks noGrp="1"/>
          </p:cNvSpPr>
          <p:nvPr>
            <p:ph type="dt" sz="half" idx="10"/>
          </p:nvPr>
        </p:nvSpPr>
        <p:spPr/>
        <p:txBody>
          <a:bodyPr/>
          <a:lstStyle/>
          <a:p>
            <a:fld id="{BA760CC2-DE17-47C4-A1E1-01B8D49B03B8}" type="datetimeFigureOut">
              <a:rPr lang="en-IN" smtClean="0"/>
              <a:t>15-06-2024</a:t>
            </a:fld>
            <a:endParaRPr lang="en-IN"/>
          </a:p>
        </p:txBody>
      </p:sp>
      <p:sp>
        <p:nvSpPr>
          <p:cNvPr id="5" name="Footer Placeholder 4">
            <a:extLst>
              <a:ext uri="{FF2B5EF4-FFF2-40B4-BE49-F238E27FC236}">
                <a16:creationId xmlns:a16="http://schemas.microsoft.com/office/drawing/2014/main" id="{95FD9083-AA4F-AA5D-D55F-2113D111A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23069-7B33-C99E-5099-C62630DCBEF6}"/>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93851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9386-511A-C5A6-4B14-EBB0ECCC0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D013C-3079-8642-8E87-F28AB20E0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6B8D1C-4A16-D42D-ABF6-936633FE2D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C649C2-0DE1-34EF-633A-66A205735AC3}"/>
              </a:ext>
            </a:extLst>
          </p:cNvPr>
          <p:cNvSpPr>
            <a:spLocks noGrp="1"/>
          </p:cNvSpPr>
          <p:nvPr>
            <p:ph type="dt" sz="half" idx="10"/>
          </p:nvPr>
        </p:nvSpPr>
        <p:spPr/>
        <p:txBody>
          <a:bodyPr/>
          <a:lstStyle/>
          <a:p>
            <a:fld id="{BA760CC2-DE17-47C4-A1E1-01B8D49B03B8}" type="datetimeFigureOut">
              <a:rPr lang="en-IN" smtClean="0"/>
              <a:t>15-06-2024</a:t>
            </a:fld>
            <a:endParaRPr lang="en-IN"/>
          </a:p>
        </p:txBody>
      </p:sp>
      <p:sp>
        <p:nvSpPr>
          <p:cNvPr id="6" name="Footer Placeholder 5">
            <a:extLst>
              <a:ext uri="{FF2B5EF4-FFF2-40B4-BE49-F238E27FC236}">
                <a16:creationId xmlns:a16="http://schemas.microsoft.com/office/drawing/2014/main" id="{391DA3FE-A463-9AE6-6518-CCEF086250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8F0906-C338-5FB7-13D8-B12578BC185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2157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2520-42AE-D144-7BBD-44842D9846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DBECA5-92D5-11CF-0A4E-58DBEC739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8C4A1-D89F-C2D9-9B76-C291F49BEB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83F7FE-32A1-9920-473D-D90865E3C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1354F-9F58-59E9-9705-1BC1CF518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AF9F7E-5C94-B3EE-3152-77BCDB30C7A0}"/>
              </a:ext>
            </a:extLst>
          </p:cNvPr>
          <p:cNvSpPr>
            <a:spLocks noGrp="1"/>
          </p:cNvSpPr>
          <p:nvPr>
            <p:ph type="dt" sz="half" idx="10"/>
          </p:nvPr>
        </p:nvSpPr>
        <p:spPr/>
        <p:txBody>
          <a:bodyPr/>
          <a:lstStyle/>
          <a:p>
            <a:fld id="{BA760CC2-DE17-47C4-A1E1-01B8D49B03B8}" type="datetimeFigureOut">
              <a:rPr lang="en-IN" smtClean="0"/>
              <a:t>15-06-2024</a:t>
            </a:fld>
            <a:endParaRPr lang="en-IN"/>
          </a:p>
        </p:txBody>
      </p:sp>
      <p:sp>
        <p:nvSpPr>
          <p:cNvPr id="8" name="Footer Placeholder 7">
            <a:extLst>
              <a:ext uri="{FF2B5EF4-FFF2-40B4-BE49-F238E27FC236}">
                <a16:creationId xmlns:a16="http://schemas.microsoft.com/office/drawing/2014/main" id="{A61ABAEF-9199-1FCB-56DB-042F0431A1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00F1C8-A028-A0DB-FB19-BAC58C84722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87019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175B-E539-FF03-D66E-E709921955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0EE2B0-48EA-6DD1-86B5-E9C3E376369D}"/>
              </a:ext>
            </a:extLst>
          </p:cNvPr>
          <p:cNvSpPr>
            <a:spLocks noGrp="1"/>
          </p:cNvSpPr>
          <p:nvPr>
            <p:ph type="dt" sz="half" idx="10"/>
          </p:nvPr>
        </p:nvSpPr>
        <p:spPr/>
        <p:txBody>
          <a:bodyPr/>
          <a:lstStyle/>
          <a:p>
            <a:fld id="{BA760CC2-DE17-47C4-A1E1-01B8D49B03B8}" type="datetimeFigureOut">
              <a:rPr lang="en-IN" smtClean="0"/>
              <a:t>15-06-2024</a:t>
            </a:fld>
            <a:endParaRPr lang="en-IN"/>
          </a:p>
        </p:txBody>
      </p:sp>
      <p:sp>
        <p:nvSpPr>
          <p:cNvPr id="4" name="Footer Placeholder 3">
            <a:extLst>
              <a:ext uri="{FF2B5EF4-FFF2-40B4-BE49-F238E27FC236}">
                <a16:creationId xmlns:a16="http://schemas.microsoft.com/office/drawing/2014/main" id="{A9FE8DAB-DA70-4ABC-20C9-AD0FB7D138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3CAC28-5E17-40D1-4A2E-357DD6C66E30}"/>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8315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98051-1883-1B13-FC9F-37C1760E5573}"/>
              </a:ext>
            </a:extLst>
          </p:cNvPr>
          <p:cNvSpPr>
            <a:spLocks noGrp="1"/>
          </p:cNvSpPr>
          <p:nvPr>
            <p:ph type="dt" sz="half" idx="10"/>
          </p:nvPr>
        </p:nvSpPr>
        <p:spPr/>
        <p:txBody>
          <a:bodyPr/>
          <a:lstStyle/>
          <a:p>
            <a:fld id="{BA760CC2-DE17-47C4-A1E1-01B8D49B03B8}" type="datetimeFigureOut">
              <a:rPr lang="en-IN" smtClean="0"/>
              <a:t>15-06-2024</a:t>
            </a:fld>
            <a:endParaRPr lang="en-IN"/>
          </a:p>
        </p:txBody>
      </p:sp>
      <p:sp>
        <p:nvSpPr>
          <p:cNvPr id="3" name="Footer Placeholder 2">
            <a:extLst>
              <a:ext uri="{FF2B5EF4-FFF2-40B4-BE49-F238E27FC236}">
                <a16:creationId xmlns:a16="http://schemas.microsoft.com/office/drawing/2014/main" id="{29548F24-7F00-8599-0795-EF95681DC4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FECAD3-A330-B9A3-0A9B-3F8C8D59A9B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45640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A006-B9FE-89FA-9A3F-D41E4BFBE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03BB79-9D58-B437-BFA2-58AB226C2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AEC56-9146-28B8-FC4F-9A227F5A3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B10CC-9472-6910-86A6-E9F73C83818B}"/>
              </a:ext>
            </a:extLst>
          </p:cNvPr>
          <p:cNvSpPr>
            <a:spLocks noGrp="1"/>
          </p:cNvSpPr>
          <p:nvPr>
            <p:ph type="dt" sz="half" idx="10"/>
          </p:nvPr>
        </p:nvSpPr>
        <p:spPr/>
        <p:txBody>
          <a:bodyPr/>
          <a:lstStyle/>
          <a:p>
            <a:fld id="{BA760CC2-DE17-47C4-A1E1-01B8D49B03B8}" type="datetimeFigureOut">
              <a:rPr lang="en-IN" smtClean="0"/>
              <a:t>15-06-2024</a:t>
            </a:fld>
            <a:endParaRPr lang="en-IN"/>
          </a:p>
        </p:txBody>
      </p:sp>
      <p:sp>
        <p:nvSpPr>
          <p:cNvPr id="6" name="Footer Placeholder 5">
            <a:extLst>
              <a:ext uri="{FF2B5EF4-FFF2-40B4-BE49-F238E27FC236}">
                <a16:creationId xmlns:a16="http://schemas.microsoft.com/office/drawing/2014/main" id="{92D173AA-4B0E-E102-2AAC-27AFDBDAA6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82176-025E-A9C2-AD62-40B59FD613F2}"/>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20563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6743-14B4-C801-2B91-396FE8F83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CA2AD1-04A7-0D11-CA64-2E604A15B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C87DDE-C68D-2EEE-2A1C-51750AF4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C92EB-FEB4-FB1F-135F-254DCE269DE8}"/>
              </a:ext>
            </a:extLst>
          </p:cNvPr>
          <p:cNvSpPr>
            <a:spLocks noGrp="1"/>
          </p:cNvSpPr>
          <p:nvPr>
            <p:ph type="dt" sz="half" idx="10"/>
          </p:nvPr>
        </p:nvSpPr>
        <p:spPr/>
        <p:txBody>
          <a:bodyPr/>
          <a:lstStyle/>
          <a:p>
            <a:fld id="{BA760CC2-DE17-47C4-A1E1-01B8D49B03B8}" type="datetimeFigureOut">
              <a:rPr lang="en-IN" smtClean="0"/>
              <a:t>15-06-2024</a:t>
            </a:fld>
            <a:endParaRPr lang="en-IN"/>
          </a:p>
        </p:txBody>
      </p:sp>
      <p:sp>
        <p:nvSpPr>
          <p:cNvPr id="6" name="Footer Placeholder 5">
            <a:extLst>
              <a:ext uri="{FF2B5EF4-FFF2-40B4-BE49-F238E27FC236}">
                <a16:creationId xmlns:a16="http://schemas.microsoft.com/office/drawing/2014/main" id="{FF5CA0E2-5E34-79CD-7138-30AAF1CD5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16448-6B56-A89A-0F38-CE961D476B6B}"/>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52984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FC354-187B-6970-5507-17800DB03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F5EFBE-D7C5-1020-3514-7B8314D7F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99FE4-7D12-D544-042F-84F7DF56A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60CC2-DE17-47C4-A1E1-01B8D49B03B8}" type="datetimeFigureOut">
              <a:rPr lang="en-IN" smtClean="0"/>
              <a:t>15-06-2024</a:t>
            </a:fld>
            <a:endParaRPr lang="en-IN"/>
          </a:p>
        </p:txBody>
      </p:sp>
      <p:sp>
        <p:nvSpPr>
          <p:cNvPr id="5" name="Footer Placeholder 4">
            <a:extLst>
              <a:ext uri="{FF2B5EF4-FFF2-40B4-BE49-F238E27FC236}">
                <a16:creationId xmlns:a16="http://schemas.microsoft.com/office/drawing/2014/main" id="{1C1F03C0-E1B4-C2EE-5C55-1A5DDB9A8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F2602-7ABD-E7E7-CD73-09EBF2D38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4562F-0C57-41C4-B218-803B205BD5B8}" type="slidenum">
              <a:rPr lang="en-IN" smtClean="0"/>
              <a:t>‹#›</a:t>
            </a:fld>
            <a:endParaRPr lang="en-IN"/>
          </a:p>
        </p:txBody>
      </p:sp>
    </p:spTree>
    <p:extLst>
      <p:ext uri="{BB962C8B-B14F-4D97-AF65-F5344CB8AC3E}">
        <p14:creationId xmlns:p14="http://schemas.microsoft.com/office/powerpoint/2010/main" val="3779673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39694" y="110559"/>
            <a:ext cx="10359957" cy="6636881"/>
          </a:xfrm>
          <a:prstGeom prst="rect">
            <a:avLst/>
          </a:prstGeom>
          <a:noFill/>
        </p:spPr>
        <p:txBody>
          <a:bodyPr wrap="square" rtlCol="0">
            <a:spAutoFit/>
          </a:bodyPr>
          <a:lstStyle/>
          <a:p>
            <a:pPr>
              <a:lnSpc>
                <a:spcPct val="200000"/>
              </a:lnSpc>
            </a:pPr>
            <a:r>
              <a:rPr lang="en-US" sz="2400" dirty="0">
                <a:solidFill>
                  <a:schemeClr val="accent1"/>
                </a:solidFill>
              </a:rPr>
              <a:t>git init &lt;dir&gt;: </a:t>
            </a:r>
            <a:r>
              <a:rPr lang="en-US" sz="2400" dirty="0"/>
              <a:t>Initialize git repository</a:t>
            </a:r>
          </a:p>
          <a:p>
            <a:pPr>
              <a:lnSpc>
                <a:spcPct val="200000"/>
              </a:lnSpc>
            </a:pPr>
            <a:r>
              <a:rPr lang="en-US" sz="2400" dirty="0">
                <a:solidFill>
                  <a:schemeClr val="accent1"/>
                </a:solidFill>
              </a:rPr>
              <a:t>git clone &lt;url&gt;: </a:t>
            </a:r>
            <a:r>
              <a:rPr lang="en-US" sz="2400" dirty="0"/>
              <a:t>Clone git repository</a:t>
            </a:r>
          </a:p>
          <a:p>
            <a:pPr>
              <a:lnSpc>
                <a:spcPct val="200000"/>
              </a:lnSpc>
            </a:pPr>
            <a:r>
              <a:rPr lang="en-US" sz="2400" dirty="0">
                <a:solidFill>
                  <a:schemeClr val="accent1"/>
                </a:solidFill>
              </a:rPr>
              <a:t>git add &lt;file&gt;: </a:t>
            </a:r>
            <a:r>
              <a:rPr lang="en-US" sz="2400" dirty="0"/>
              <a:t>Stage file</a:t>
            </a:r>
          </a:p>
          <a:p>
            <a:pPr>
              <a:lnSpc>
                <a:spcPct val="200000"/>
              </a:lnSpc>
            </a:pPr>
            <a:r>
              <a:rPr lang="en-US" sz="2400" dirty="0">
                <a:solidFill>
                  <a:schemeClr val="accent1"/>
                </a:solidFill>
              </a:rPr>
              <a:t>git add .: </a:t>
            </a:r>
            <a:r>
              <a:rPr lang="en-US" sz="2400" dirty="0"/>
              <a:t>Stage all files</a:t>
            </a:r>
          </a:p>
          <a:p>
            <a:pPr>
              <a:lnSpc>
                <a:spcPct val="200000"/>
              </a:lnSpc>
            </a:pPr>
            <a:r>
              <a:rPr lang="en-US" sz="2400" dirty="0">
                <a:solidFill>
                  <a:schemeClr val="accent1"/>
                </a:solidFill>
              </a:rPr>
              <a:t>git commit -m &lt;commit-msg&gt;: </a:t>
            </a:r>
            <a:r>
              <a:rPr lang="en-US" sz="2400" dirty="0"/>
              <a:t>Commit all staged files</a:t>
            </a:r>
          </a:p>
          <a:p>
            <a:pPr>
              <a:lnSpc>
                <a:spcPct val="200000"/>
              </a:lnSpc>
            </a:pPr>
            <a:r>
              <a:rPr lang="en-US" sz="2400" dirty="0">
                <a:solidFill>
                  <a:schemeClr val="accent1"/>
                </a:solidFill>
              </a:rPr>
              <a:t>git commit -am &lt;commit-msg&gt;: </a:t>
            </a:r>
            <a:r>
              <a:rPr lang="en-US" sz="2400" dirty="0"/>
              <a:t>Commit and staged all files</a:t>
            </a:r>
          </a:p>
          <a:p>
            <a:pPr>
              <a:lnSpc>
                <a:spcPct val="200000"/>
              </a:lnSpc>
            </a:pPr>
            <a:r>
              <a:rPr lang="en-US" sz="2400" dirty="0">
                <a:solidFill>
                  <a:schemeClr val="accent1"/>
                </a:solidFill>
              </a:rPr>
              <a:t>git commit –amend: </a:t>
            </a:r>
            <a:r>
              <a:rPr lang="en-US" sz="2400" dirty="0"/>
              <a:t>Modify the most recent commit, </a:t>
            </a:r>
            <a:r>
              <a:rPr lang="en-IN" sz="2400" dirty="0"/>
              <a:t>change latest log message</a:t>
            </a:r>
            <a:endParaRPr lang="en-US" sz="2400" dirty="0"/>
          </a:p>
          <a:p>
            <a:r>
              <a:rPr lang="en-US" sz="2400" dirty="0"/>
              <a:t>git add -&gt; git commit | forget something | git commit –amend, do forget things, git add, edit and save the commit msg , git commit --amend --no-edit</a:t>
            </a:r>
          </a:p>
          <a:p>
            <a:pPr>
              <a:lnSpc>
                <a:spcPct val="200000"/>
              </a:lnSpc>
            </a:pPr>
            <a:r>
              <a:rPr lang="en-US" sz="2400" dirty="0">
                <a:solidFill>
                  <a:schemeClr val="accent1"/>
                </a:solidFill>
              </a:rPr>
              <a:t>git status: </a:t>
            </a:r>
            <a:r>
              <a:rPr lang="en-US" sz="2400" dirty="0"/>
              <a:t>Displays the state of the working directory and the staging area</a:t>
            </a:r>
          </a:p>
        </p:txBody>
      </p:sp>
    </p:spTree>
    <p:extLst>
      <p:ext uri="{BB962C8B-B14F-4D97-AF65-F5344CB8AC3E}">
        <p14:creationId xmlns:p14="http://schemas.microsoft.com/office/powerpoint/2010/main" val="240878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3682226"/>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a:t>
            </a:r>
            <a:r>
              <a:rPr kumimoji="0" lang="en-US" sz="2400" b="0" i="0" u="none" strike="noStrike" kern="1200" cap="none" spc="0" normalizeH="0" baseline="0" noProof="0" dirty="0">
                <a:ln>
                  <a:noFill/>
                </a:ln>
                <a:effectLst/>
                <a:uLnTx/>
                <a:uFillTx/>
                <a:latin typeface="Calibri" panose="020F0502020204030204"/>
                <a:ea typeface="+mn-ea"/>
                <a:cs typeface="+mn-cs"/>
              </a:rPr>
              <a:t>List all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&lt;branch&gt;: </a:t>
            </a:r>
            <a:r>
              <a:rPr kumimoji="0" lang="en-US" sz="2400" b="0" i="0" u="none" strike="noStrike" kern="1200" cap="none" spc="0" normalizeH="0" baseline="0" noProof="0" dirty="0">
                <a:ln>
                  <a:noFill/>
                </a:ln>
                <a:effectLst/>
                <a:uLnTx/>
                <a:uFillTx/>
                <a:latin typeface="Calibri" panose="020F0502020204030204"/>
                <a:ea typeface="+mn-ea"/>
                <a:cs typeface="+mn-cs"/>
              </a:rPr>
              <a:t>Switch to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-b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and switch to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-d &lt;branch-name&gt;: </a:t>
            </a:r>
            <a:r>
              <a:rPr kumimoji="0" lang="en-US" sz="2400" b="0" i="0" u="none" strike="noStrike" kern="1200" cap="none" spc="0" normalizeH="0" baseline="0" noProof="0" dirty="0">
                <a:ln>
                  <a:noFill/>
                </a:ln>
                <a:effectLst/>
                <a:uLnTx/>
                <a:uFillTx/>
                <a:latin typeface="Calibri" panose="020F0502020204030204"/>
                <a:ea typeface="+mn-ea"/>
                <a:cs typeface="+mn-cs"/>
              </a:rPr>
              <a:t>Delete branch</a:t>
            </a:r>
          </a:p>
        </p:txBody>
      </p:sp>
    </p:spTree>
    <p:extLst>
      <p:ext uri="{BB962C8B-B14F-4D97-AF65-F5344CB8AC3E}">
        <p14:creationId xmlns:p14="http://schemas.microsoft.com/office/powerpoint/2010/main" val="181666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1466235"/>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merge &lt;branch-name&gt;: </a:t>
            </a:r>
            <a:r>
              <a:rPr kumimoji="0" lang="en-US" sz="2400" b="0" i="0" u="none" strike="noStrike" kern="1200" cap="none" spc="0" normalizeH="0" baseline="0" noProof="0" dirty="0">
                <a:ln>
                  <a:noFill/>
                </a:ln>
                <a:effectLst/>
                <a:uLnTx/>
                <a:uFillTx/>
                <a:latin typeface="Calibri" panose="020F0502020204030204"/>
                <a:ea typeface="+mn-ea"/>
                <a:cs typeface="+mn-cs"/>
              </a:rPr>
              <a:t>Merge two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rebase &lt;branch-name&gt;: </a:t>
            </a:r>
            <a:r>
              <a:rPr kumimoji="0" lang="en-US" sz="2400" b="0" i="0" u="none" strike="noStrike" kern="1200" cap="none" spc="0" normalizeH="0" baseline="0" noProof="0" dirty="0">
                <a:ln>
                  <a:noFill/>
                </a:ln>
                <a:effectLst/>
                <a:uLnTx/>
                <a:uFillTx/>
                <a:latin typeface="Calibri" panose="020F0502020204030204"/>
                <a:ea typeface="+mn-ea"/>
                <a:cs typeface="+mn-cs"/>
              </a:rPr>
              <a:t>Rebase two branches</a:t>
            </a:r>
          </a:p>
        </p:txBody>
      </p:sp>
    </p:spTree>
    <p:extLst>
      <p:ext uri="{BB962C8B-B14F-4D97-AF65-F5344CB8AC3E}">
        <p14:creationId xmlns:p14="http://schemas.microsoft.com/office/powerpoint/2010/main" val="3769037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50210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t>
            </a:r>
            <a:r>
              <a:rPr kumimoji="0" lang="en-US" sz="2400" b="0" i="0" u="none" strike="noStrike" kern="1200" cap="none" spc="0" normalizeH="0" baseline="0" noProof="0" dirty="0">
                <a:ln>
                  <a:noFill/>
                </a:ln>
                <a:effectLst/>
                <a:uLnTx/>
                <a:uFillTx/>
                <a:latin typeface="Calibri" panose="020F0502020204030204"/>
                <a:ea typeface="+mn-ea"/>
                <a:cs typeface="+mn-cs"/>
              </a:rPr>
              <a:t>Takes uncommitted changes (both staged and </a:t>
            </a:r>
            <a:r>
              <a:rPr kumimoji="0" lang="en-US" sz="2400" b="0" i="0" u="none" strike="noStrike" kern="1200" cap="none" spc="0" normalizeH="0" baseline="0" noProof="0" dirty="0" err="1">
                <a:ln>
                  <a:noFill/>
                </a:ln>
                <a:effectLst/>
                <a:uLnTx/>
                <a:uFillTx/>
                <a:latin typeface="Calibri" panose="020F0502020204030204"/>
                <a:ea typeface="+mn-ea"/>
                <a:cs typeface="+mn-cs"/>
              </a:rPr>
              <a:t>unstaged</a:t>
            </a:r>
            <a:r>
              <a:rPr kumimoji="0" lang="en-US" sz="2400" b="0" i="0" u="none" strike="noStrike" kern="1200" cap="none" spc="0" normalizeH="0" baseline="0" noProof="0" dirty="0">
                <a:ln>
                  <a:noFill/>
                </a:ln>
                <a:effectLst/>
                <a:uLnTx/>
                <a:uFillTx/>
                <a:latin typeface="Calibri" panose="020F0502020204030204"/>
                <a:ea typeface="+mn-ea"/>
                <a:cs typeface="+mn-cs"/>
              </a:rPr>
              <a:t>), saves them away for later use, and then reverts them from your working copy.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save &lt;comment&gt;: </a:t>
            </a:r>
            <a:r>
              <a:rPr kumimoji="0" lang="en-US" sz="2400" b="0" i="0" u="none" strike="noStrike" kern="1200" cap="none" spc="0" normalizeH="0" baseline="0" noProof="0" dirty="0">
                <a:ln>
                  <a:noFill/>
                </a:ln>
                <a:effectLst/>
                <a:uLnTx/>
                <a:uFillTx/>
                <a:latin typeface="Calibri" panose="020F0502020204030204"/>
                <a:ea typeface="+mn-ea"/>
                <a:cs typeface="+mn-cs"/>
              </a:rPr>
              <a:t>Save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list: </a:t>
            </a:r>
            <a:r>
              <a:rPr kumimoji="0" lang="en-US" sz="2400" b="0" i="0" u="none" strike="noStrike" kern="1200" cap="none" spc="0" normalizeH="0" baseline="0" noProof="0" dirty="0">
                <a:ln>
                  <a:noFill/>
                </a:ln>
                <a:effectLst/>
                <a:uLnTx/>
                <a:uFillTx/>
                <a:latin typeface="Calibri" panose="020F0502020204030204"/>
                <a:ea typeface="+mn-ea"/>
                <a:cs typeface="+mn-cs"/>
              </a:rPr>
              <a:t>List all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a:t>
            </a:r>
            <a:r>
              <a:rPr kumimoji="0" lang="en-US" sz="2400" b="0" i="0" u="none" strike="noStrike" kern="1200" cap="none" spc="0" normalizeH="0" baseline="0" noProof="0" dirty="0">
                <a:ln>
                  <a:noFill/>
                </a:ln>
                <a:effectLst/>
                <a:uLnTx/>
                <a:uFillTx/>
                <a:latin typeface="Calibri" panose="020F0502020204030204"/>
                <a:ea typeface="+mn-ea"/>
                <a:cs typeface="+mn-cs"/>
              </a:rPr>
              <a:t>Apply recent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stash@{1}: </a:t>
            </a:r>
            <a:r>
              <a:rPr kumimoji="0" lang="en-US" sz="2400" b="0" i="0" u="none" strike="noStrike" kern="1200" cap="none" spc="0" normalizeH="0" baseline="0" noProof="0" dirty="0">
                <a:ln>
                  <a:noFill/>
                </a:ln>
                <a:effectLst/>
                <a:uLnTx/>
                <a:uFillTx/>
                <a:latin typeface="Calibri" panose="020F0502020204030204"/>
                <a:ea typeface="+mn-ea"/>
                <a:cs typeface="+mn-cs"/>
              </a:rPr>
              <a:t>Apply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show stash@{1}: </a:t>
            </a:r>
            <a:r>
              <a:rPr kumimoji="0" lang="en-US" sz="2400" b="0" i="0" u="none" strike="noStrike" kern="1200" cap="none" spc="0" normalizeH="0" baseline="0" noProof="0" dirty="0">
                <a:ln>
                  <a:noFill/>
                </a:ln>
                <a:effectLst/>
                <a:uLnTx/>
                <a:uFillTx/>
                <a:latin typeface="Calibri" panose="020F0502020204030204"/>
                <a:ea typeface="+mn-ea"/>
                <a:cs typeface="+mn-cs"/>
              </a:rPr>
              <a:t>Show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drop stash@{1}: </a:t>
            </a:r>
            <a:r>
              <a:rPr kumimoji="0" lang="en-US" sz="2400" b="0" i="0" u="none" strike="noStrike" kern="1200" cap="none" spc="0" normalizeH="0" baseline="0" noProof="0" dirty="0">
                <a:ln>
                  <a:noFill/>
                </a:ln>
                <a:effectLst/>
                <a:uLnTx/>
                <a:uFillTx/>
                <a:latin typeface="Calibri" panose="020F0502020204030204"/>
                <a:ea typeface="+mn-ea"/>
                <a:cs typeface="+mn-cs"/>
              </a:rPr>
              <a:t>Drop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clear: </a:t>
            </a:r>
            <a:r>
              <a:rPr kumimoji="0" lang="en-US" sz="2400" b="0" i="0" u="none" strike="noStrike" kern="1200" cap="none" spc="0" normalizeH="0" baseline="0" noProof="0" dirty="0">
                <a:ln>
                  <a:noFill/>
                </a:ln>
                <a:effectLst/>
                <a:uLnTx/>
                <a:uFillTx/>
                <a:latin typeface="Calibri" panose="020F0502020204030204"/>
                <a:ea typeface="+mn-ea"/>
                <a:cs typeface="+mn-cs"/>
              </a:rPr>
              <a:t>Clear all stashes</a:t>
            </a:r>
          </a:p>
        </p:txBody>
      </p:sp>
    </p:spTree>
    <p:extLst>
      <p:ext uri="{BB962C8B-B14F-4D97-AF65-F5344CB8AC3E}">
        <p14:creationId xmlns:p14="http://schemas.microsoft.com/office/powerpoint/2010/main" val="7722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1C48-2DBC-77AE-53D9-A8F26CBF1F2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7D86FC19-BBC7-6FDA-5656-3B3CBD18D53A}"/>
              </a:ext>
            </a:extLst>
          </p:cNvPr>
          <p:cNvSpPr>
            <a:spLocks noGrp="1"/>
          </p:cNvSpPr>
          <p:nvPr>
            <p:ph idx="1"/>
          </p:nvPr>
        </p:nvSpPr>
        <p:spPr/>
        <p:txBody>
          <a:bodyPr/>
          <a:lstStyle/>
          <a:p>
            <a:pPr marL="0" indent="0">
              <a:buNone/>
            </a:pPr>
            <a:r>
              <a:rPr lang="en-US" dirty="0"/>
              <a:t>Git squash is a technique used to combine multiple commit entries into a single commit. This is often done to clean up a commit history before merging a feature branch into the main branch. Squashing commits can make the commit history more readable and easier to understand, as it condenses related changes into a single commit.</a:t>
            </a:r>
            <a:endParaRPr lang="en-IN" dirty="0"/>
          </a:p>
        </p:txBody>
      </p:sp>
    </p:spTree>
    <p:extLst>
      <p:ext uri="{BB962C8B-B14F-4D97-AF65-F5344CB8AC3E}">
        <p14:creationId xmlns:p14="http://schemas.microsoft.com/office/powerpoint/2010/main" val="251994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CF305-1667-38ED-856E-CF0B2192F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DE9D0-A770-B4B6-B7D5-46BCEE6081D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FC39B43A-7F8F-2B16-626F-31378A66430E}"/>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You start an interactive rebase for a specified number of commits using git rebase -</a:t>
            </a:r>
            <a:r>
              <a:rPr lang="en-US" dirty="0" err="1"/>
              <a:t>i</a:t>
            </a:r>
            <a:r>
              <a:rPr lang="en-US" dirty="0"/>
              <a:t> HEAD~N, where N is the number of commits you want to work with from the current HEAD.</a:t>
            </a:r>
          </a:p>
          <a:p>
            <a:pPr marL="514350" indent="-514350">
              <a:buFont typeface="+mj-lt"/>
              <a:buAutoNum type="arabicPeriod"/>
            </a:pPr>
            <a:endParaRPr lang="en-US" dirty="0"/>
          </a:p>
          <a:p>
            <a:pPr marL="514350" indent="-514350">
              <a:buFont typeface="+mj-lt"/>
              <a:buAutoNum type="arabicPeriod"/>
            </a:pPr>
            <a:r>
              <a:rPr lang="en-US" dirty="0"/>
              <a:t>Git opens a text editor displaying a list of commits that are going to be rebased, each prefixed with the word "pick".</a:t>
            </a:r>
          </a:p>
          <a:p>
            <a:pPr marL="514350" indent="-514350">
              <a:buFont typeface="+mj-lt"/>
              <a:buAutoNum type="arabicPeriod"/>
            </a:pPr>
            <a:endParaRPr lang="en-US" dirty="0"/>
          </a:p>
          <a:p>
            <a:pPr marL="514350" indent="-514350">
              <a:buFont typeface="+mj-lt"/>
              <a:buAutoNum type="arabicPeriod"/>
            </a:pPr>
            <a:r>
              <a:rPr lang="en-US" dirty="0"/>
              <a:t>To squash commits, you change the word "pick" to "squash" (or just "s") next to each commit you want to combine with the commit above it. The first commit in the list will remain as "pick", as it serves as the base commit that subsequent commits will be squashed into.</a:t>
            </a:r>
          </a:p>
          <a:p>
            <a:pPr marL="514350" indent="-514350">
              <a:buFont typeface="+mj-lt"/>
              <a:buAutoNum type="arabicPeriod"/>
            </a:pPr>
            <a:endParaRPr lang="en-US" dirty="0"/>
          </a:p>
          <a:p>
            <a:pPr marL="514350" indent="-514350">
              <a:buFont typeface="+mj-lt"/>
              <a:buAutoNum type="arabicPeriod"/>
            </a:pPr>
            <a:r>
              <a:rPr lang="en-US" dirty="0"/>
              <a:t>After saving and closing the editor, Git will combine the specified commits into one. If there are any conflicts, Git will pause and allow you to resolve them before continuing.</a:t>
            </a:r>
          </a:p>
          <a:p>
            <a:pPr marL="514350" indent="-514350">
              <a:buFont typeface="+mj-lt"/>
              <a:buAutoNum type="arabicPeriod"/>
            </a:pPr>
            <a:endParaRPr lang="en-US" dirty="0"/>
          </a:p>
          <a:p>
            <a:pPr marL="514350" indent="-514350">
              <a:buFont typeface="+mj-lt"/>
              <a:buAutoNum type="arabicPeriod"/>
            </a:pPr>
            <a:r>
              <a:rPr lang="en-US" dirty="0"/>
              <a:t>Finally, Git opens the editor again to let you edit the commit message for the new squashed commit. This message is a combination of the commit messages from all the squashed commits, which you can edit as needed.</a:t>
            </a:r>
            <a:endParaRPr lang="en-IN" dirty="0"/>
          </a:p>
        </p:txBody>
      </p:sp>
    </p:spTree>
    <p:extLst>
      <p:ext uri="{BB962C8B-B14F-4D97-AF65-F5344CB8AC3E}">
        <p14:creationId xmlns:p14="http://schemas.microsoft.com/office/powerpoint/2010/main" val="954866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142A-DF4F-1357-E847-F8E45553DD28}"/>
              </a:ext>
            </a:extLst>
          </p:cNvPr>
          <p:cNvSpPr>
            <a:spLocks noGrp="1"/>
          </p:cNvSpPr>
          <p:nvPr>
            <p:ph type="title"/>
          </p:nvPr>
        </p:nvSpPr>
        <p:spPr/>
        <p:txBody>
          <a:bodyPr/>
          <a:lstStyle/>
          <a:p>
            <a:r>
              <a:rPr lang="en-US" dirty="0"/>
              <a:t>Git tags</a:t>
            </a:r>
            <a:endParaRPr lang="en-IN" dirty="0"/>
          </a:p>
        </p:txBody>
      </p:sp>
      <p:sp>
        <p:nvSpPr>
          <p:cNvPr id="3" name="Content Placeholder 2">
            <a:extLst>
              <a:ext uri="{FF2B5EF4-FFF2-40B4-BE49-F238E27FC236}">
                <a16:creationId xmlns:a16="http://schemas.microsoft.com/office/drawing/2014/main" id="{460FFC93-07C5-15DB-7450-113AD7E0886B}"/>
              </a:ext>
            </a:extLst>
          </p:cNvPr>
          <p:cNvSpPr>
            <a:spLocks noGrp="1"/>
          </p:cNvSpPr>
          <p:nvPr>
            <p:ph idx="1"/>
          </p:nvPr>
        </p:nvSpPr>
        <p:spPr/>
        <p:txBody>
          <a:bodyPr/>
          <a:lstStyle/>
          <a:p>
            <a:r>
              <a:rPr lang="en-IN" b="0" i="0" dirty="0">
                <a:solidFill>
                  <a:srgbClr val="000000"/>
                </a:solidFill>
                <a:effectLst/>
                <a:latin typeface="Courier New" panose="02070309020205020404" pitchFamily="49" charset="0"/>
              </a:rPr>
              <a:t>git tag -a &lt;</a:t>
            </a:r>
            <a:r>
              <a:rPr lang="en-IN" b="0" i="0" dirty="0" err="1">
                <a:solidFill>
                  <a:srgbClr val="000000"/>
                </a:solidFill>
                <a:effectLst/>
                <a:latin typeface="Courier New" panose="02070309020205020404" pitchFamily="49" charset="0"/>
              </a:rPr>
              <a:t>tagname</a:t>
            </a:r>
            <a:r>
              <a:rPr lang="en-IN" b="0" i="0" dirty="0">
                <a:solidFill>
                  <a:srgbClr val="000000"/>
                </a:solidFill>
                <a:effectLst/>
                <a:latin typeface="Courier New" panose="02070309020205020404" pitchFamily="49" charset="0"/>
              </a:rPr>
              <a:t>&gt; &lt;</a:t>
            </a:r>
            <a:r>
              <a:rPr lang="en-IN" b="0" i="0" dirty="0" err="1">
                <a:solidFill>
                  <a:srgbClr val="000000"/>
                </a:solidFill>
                <a:effectLst/>
                <a:latin typeface="Courier New" panose="02070309020205020404" pitchFamily="49" charset="0"/>
              </a:rPr>
              <a:t>commit_id</a:t>
            </a:r>
            <a:r>
              <a:rPr lang="en-IN" b="0" i="0" dirty="0">
                <a:solidFill>
                  <a:srgbClr val="000000"/>
                </a:solidFill>
                <a:effectLst/>
                <a:latin typeface="Courier New" panose="02070309020205020404" pitchFamily="49" charset="0"/>
              </a:rPr>
              <a:t>&gt; -m &lt;</a:t>
            </a:r>
            <a:r>
              <a:rPr lang="en-IN" b="0" i="0" dirty="0">
                <a:solidFill>
                  <a:srgbClr val="9334E6"/>
                </a:solidFill>
                <a:effectLst/>
                <a:latin typeface="Courier New" panose="02070309020205020404" pitchFamily="49" charset="0"/>
              </a:rPr>
              <a:t>message</a:t>
            </a:r>
            <a:r>
              <a:rPr lang="en-IN" b="0" i="0" dirty="0">
                <a:solidFill>
                  <a:srgbClr val="000000"/>
                </a:solidFill>
                <a:effectLst/>
                <a:latin typeface="Courier New" panose="02070309020205020404" pitchFamily="49" charset="0"/>
              </a:rPr>
              <a:t>&gt;</a:t>
            </a:r>
          </a:p>
          <a:p>
            <a:r>
              <a:rPr lang="en-IN" b="0" i="0" dirty="0">
                <a:solidFill>
                  <a:srgbClr val="000000"/>
                </a:solidFill>
                <a:effectLst/>
                <a:latin typeface="Courier New" panose="02070309020205020404" pitchFamily="49" charset="0"/>
              </a:rPr>
              <a:t>git tag -a &lt;</a:t>
            </a:r>
            <a:r>
              <a:rPr lang="en-IN" b="0" i="0" dirty="0" err="1">
                <a:solidFill>
                  <a:srgbClr val="000000"/>
                </a:solidFill>
                <a:effectLst/>
                <a:latin typeface="Courier New" panose="02070309020205020404" pitchFamily="49" charset="0"/>
              </a:rPr>
              <a:t>tagname</a:t>
            </a:r>
            <a:r>
              <a:rPr lang="en-IN" b="0" i="0" dirty="0">
                <a:solidFill>
                  <a:srgbClr val="000000"/>
                </a:solidFill>
                <a:effectLst/>
                <a:latin typeface="Courier New" panose="02070309020205020404" pitchFamily="49" charset="0"/>
              </a:rPr>
              <a:t>&gt; -m &lt;</a:t>
            </a:r>
            <a:r>
              <a:rPr lang="en-IN" b="0" i="0" dirty="0">
                <a:solidFill>
                  <a:srgbClr val="9334E6"/>
                </a:solidFill>
                <a:effectLst/>
                <a:latin typeface="Courier New" panose="02070309020205020404" pitchFamily="49" charset="0"/>
              </a:rPr>
              <a:t>message</a:t>
            </a:r>
            <a:r>
              <a:rPr lang="en-IN" b="0" i="0" dirty="0">
                <a:solidFill>
                  <a:srgbClr val="000000"/>
                </a:solidFill>
                <a:effectLst/>
                <a:latin typeface="Courier New" panose="02070309020205020404" pitchFamily="49" charset="0"/>
              </a:rPr>
              <a:t>&gt;</a:t>
            </a:r>
          </a:p>
          <a:p>
            <a:r>
              <a:rPr lang="en-IN" dirty="0">
                <a:solidFill>
                  <a:srgbClr val="000000"/>
                </a:solidFill>
                <a:latin typeface="Courier New" panose="02070309020205020404" pitchFamily="49" charset="0"/>
              </a:rPr>
              <a:t>Git tag: View tags</a:t>
            </a:r>
          </a:p>
          <a:p>
            <a:r>
              <a:rPr lang="en-IN" dirty="0">
                <a:solidFill>
                  <a:srgbClr val="000000"/>
                </a:solidFill>
                <a:latin typeface="Courier New" panose="02070309020205020404" pitchFamily="49" charset="0"/>
              </a:rPr>
              <a:t>Git push &lt;remote repo&gt; &lt;</a:t>
            </a:r>
            <a:r>
              <a:rPr lang="en-IN" dirty="0" err="1">
                <a:solidFill>
                  <a:srgbClr val="000000"/>
                </a:solidFill>
                <a:latin typeface="Courier New" panose="02070309020205020404" pitchFamily="49" charset="0"/>
              </a:rPr>
              <a:t>tag_name</a:t>
            </a:r>
            <a:r>
              <a:rPr lang="en-IN" dirty="0">
                <a:solidFill>
                  <a:srgbClr val="000000"/>
                </a:solidFill>
                <a:latin typeface="Courier New" panose="02070309020205020404" pitchFamily="49" charset="0"/>
              </a:rPr>
              <a:t>&gt;: Push tags to remote repo</a:t>
            </a:r>
            <a:endParaRPr lang="en-IN" dirty="0"/>
          </a:p>
        </p:txBody>
      </p:sp>
    </p:spTree>
    <p:extLst>
      <p:ext uri="{BB962C8B-B14F-4D97-AF65-F5344CB8AC3E}">
        <p14:creationId xmlns:p14="http://schemas.microsoft.com/office/powerpoint/2010/main" val="303958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A001-1859-926A-8097-6E11C89CF839}"/>
              </a:ext>
            </a:extLst>
          </p:cNvPr>
          <p:cNvSpPr>
            <a:spLocks noGrp="1"/>
          </p:cNvSpPr>
          <p:nvPr>
            <p:ph type="title"/>
          </p:nvPr>
        </p:nvSpPr>
        <p:spPr/>
        <p:txBody>
          <a:bodyPr/>
          <a:lstStyle/>
          <a:p>
            <a:r>
              <a:rPr lang="en-US" dirty="0"/>
              <a:t>Uncommit, Unstaged, Untracked</a:t>
            </a:r>
            <a:endParaRPr lang="en-IN" dirty="0"/>
          </a:p>
        </p:txBody>
      </p:sp>
      <p:sp>
        <p:nvSpPr>
          <p:cNvPr id="3" name="Content Placeholder 2">
            <a:extLst>
              <a:ext uri="{FF2B5EF4-FFF2-40B4-BE49-F238E27FC236}">
                <a16:creationId xmlns:a16="http://schemas.microsoft.com/office/drawing/2014/main" id="{99A4583F-9443-5E59-D5E9-73BA2330877D}"/>
              </a:ext>
            </a:extLst>
          </p:cNvPr>
          <p:cNvSpPr>
            <a:spLocks noGrp="1"/>
          </p:cNvSpPr>
          <p:nvPr>
            <p:ph idx="1"/>
          </p:nvPr>
        </p:nvSpPr>
        <p:spPr/>
        <p:txBody>
          <a:bodyPr/>
          <a:lstStyle/>
          <a:p>
            <a:r>
              <a:rPr lang="en-IN" dirty="0"/>
              <a:t>git reset --soft HEAD~1</a:t>
            </a:r>
          </a:p>
          <a:p>
            <a:r>
              <a:rPr lang="en-IN" dirty="0"/>
              <a:t>git reset HEAD &lt;file-name&gt;</a:t>
            </a:r>
          </a:p>
          <a:p>
            <a:r>
              <a:rPr lang="en-IN" dirty="0"/>
              <a:t>git rm --cached &lt;file-name&gt;</a:t>
            </a:r>
          </a:p>
          <a:p>
            <a:endParaRPr lang="en-IN" dirty="0"/>
          </a:p>
        </p:txBody>
      </p:sp>
    </p:spTree>
    <p:extLst>
      <p:ext uri="{BB962C8B-B14F-4D97-AF65-F5344CB8AC3E}">
        <p14:creationId xmlns:p14="http://schemas.microsoft.com/office/powerpoint/2010/main" val="62019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D192-D1BA-5204-5E13-21A46F5BD915}"/>
              </a:ext>
            </a:extLst>
          </p:cNvPr>
          <p:cNvSpPr>
            <a:spLocks noGrp="1"/>
          </p:cNvSpPr>
          <p:nvPr>
            <p:ph type="title"/>
          </p:nvPr>
        </p:nvSpPr>
        <p:spPr/>
        <p:txBody>
          <a:bodyPr/>
          <a:lstStyle/>
          <a:p>
            <a:r>
              <a:rPr lang="en-IN" dirty="0"/>
              <a:t>Git three-stage Architecture</a:t>
            </a:r>
          </a:p>
        </p:txBody>
      </p:sp>
      <p:sp>
        <p:nvSpPr>
          <p:cNvPr id="3" name="Content Placeholder 2">
            <a:extLst>
              <a:ext uri="{FF2B5EF4-FFF2-40B4-BE49-F238E27FC236}">
                <a16:creationId xmlns:a16="http://schemas.microsoft.com/office/drawing/2014/main" id="{B0E156DC-BF9A-0EB5-DF1E-360528620A8F}"/>
              </a:ext>
            </a:extLst>
          </p:cNvPr>
          <p:cNvSpPr>
            <a:spLocks noGrp="1"/>
          </p:cNvSpPr>
          <p:nvPr>
            <p:ph idx="1"/>
          </p:nvPr>
        </p:nvSpPr>
        <p:spPr/>
        <p:txBody>
          <a:bodyPr>
            <a:normAutofit fontScale="70000" lnSpcReduction="20000"/>
          </a:bodyPr>
          <a:lstStyle/>
          <a:p>
            <a:r>
              <a:rPr lang="en-US" b="1" dirty="0"/>
              <a:t>Working Directory</a:t>
            </a:r>
            <a:r>
              <a:rPr lang="en-US" dirty="0"/>
              <a:t>: This is your local workspace where you add, edit, delete, and organize files in your project. At this stage, changes are not tracked by Git yet. It's essentially a sandbox where you make changes to your code or files.</a:t>
            </a:r>
          </a:p>
          <a:p>
            <a:endParaRPr lang="en-US" dirty="0"/>
          </a:p>
          <a:p>
            <a:r>
              <a:rPr lang="en-US" b="1" dirty="0"/>
              <a:t>Staging Area (Index)</a:t>
            </a:r>
            <a:r>
              <a:rPr lang="en-US" dirty="0"/>
              <a:t>: Once you're happy with the changes in your working directory, you can add these changes to the staging area. The staging area is like a draft space that holds the changes you want to commit to your project's history. It allows you to review and fine-tune the changes before making them part of the project's official history. You can add changes to the staging area using the git add command.</a:t>
            </a:r>
          </a:p>
          <a:p>
            <a:endParaRPr lang="en-US" dirty="0"/>
          </a:p>
          <a:p>
            <a:r>
              <a:rPr lang="en-US" b="1" dirty="0"/>
              <a:t>Repository (Commit History): </a:t>
            </a:r>
            <a:r>
              <a:rPr lang="en-US" dirty="0"/>
              <a:t>After you've organized your changes in the staging area, you commit them to your project's repository. This action takes the snapshot of changes in the staging area and stores it in your project's history as a commit. Each commit has a unique ID, which allows you to track changes, revert to previous versions, and collaborate with others. Commits are made with the git commit command, and they are the heart of Git's version control capabilities.</a:t>
            </a:r>
            <a:endParaRPr lang="en-IN" dirty="0"/>
          </a:p>
        </p:txBody>
      </p:sp>
    </p:spTree>
    <p:extLst>
      <p:ext uri="{BB962C8B-B14F-4D97-AF65-F5344CB8AC3E}">
        <p14:creationId xmlns:p14="http://schemas.microsoft.com/office/powerpoint/2010/main" val="268040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186309"/>
          </a:xfrm>
          <a:prstGeom prst="rect">
            <a:avLst/>
          </a:prstGeom>
          <a:noFill/>
        </p:spPr>
        <p:txBody>
          <a:bodyPr wrap="square" rtlCol="0">
            <a:spAutoFit/>
          </a:bodyPr>
          <a:lstStyle/>
          <a:p>
            <a:pPr>
              <a:lnSpc>
                <a:spcPct val="150000"/>
              </a:lnSpc>
            </a:pPr>
            <a:r>
              <a:rPr lang="en-US" sz="2400" dirty="0">
                <a:solidFill>
                  <a:schemeClr val="accent1"/>
                </a:solidFill>
              </a:rPr>
              <a:t>git diff: </a:t>
            </a:r>
            <a:r>
              <a:rPr lang="en-US" sz="2400" dirty="0"/>
              <a:t>Show changes to </a:t>
            </a:r>
            <a:r>
              <a:rPr lang="en-US" sz="2400" dirty="0" err="1"/>
              <a:t>unstaged</a:t>
            </a:r>
            <a:r>
              <a:rPr lang="en-US" sz="2400" dirty="0"/>
              <a:t> file</a:t>
            </a:r>
          </a:p>
          <a:p>
            <a:pPr>
              <a:lnSpc>
                <a:spcPct val="150000"/>
              </a:lnSpc>
            </a:pPr>
            <a:r>
              <a:rPr lang="en-US" sz="2400" dirty="0">
                <a:solidFill>
                  <a:schemeClr val="accent1"/>
                </a:solidFill>
              </a:rPr>
              <a:t>git blame &lt;file&gt;: </a:t>
            </a:r>
            <a:r>
              <a:rPr lang="en-US" sz="2400" dirty="0"/>
              <a:t>Shows the commit and author information for each line of a file.</a:t>
            </a:r>
          </a:p>
          <a:p>
            <a:pPr>
              <a:lnSpc>
                <a:spcPct val="150000"/>
              </a:lnSpc>
            </a:pPr>
            <a:r>
              <a:rPr lang="en-US" sz="2400" dirty="0">
                <a:solidFill>
                  <a:schemeClr val="accent1"/>
                </a:solidFill>
              </a:rPr>
              <a:t>git blame -L &lt;start&gt;,&lt;end&gt; &lt;file&gt;: </a:t>
            </a:r>
            <a:r>
              <a:rPr lang="en-US" sz="2400" dirty="0"/>
              <a:t>Shows line-by-line commit and author information for a specific range of lines in a file.</a:t>
            </a:r>
          </a:p>
          <a:p>
            <a:pPr>
              <a:lnSpc>
                <a:spcPct val="150000"/>
              </a:lnSpc>
            </a:pPr>
            <a:r>
              <a:rPr lang="en-US" sz="2400" dirty="0">
                <a:solidFill>
                  <a:schemeClr val="accent1"/>
                </a:solidFill>
              </a:rPr>
              <a:t>git reset: </a:t>
            </a:r>
            <a:r>
              <a:rPr lang="en-US" sz="2400" dirty="0"/>
              <a:t>Undo local changes to the state of a Git repo</a:t>
            </a:r>
          </a:p>
          <a:p>
            <a:pPr>
              <a:lnSpc>
                <a:spcPct val="150000"/>
              </a:lnSpc>
            </a:pPr>
            <a:r>
              <a:rPr lang="en-US" sz="2400" dirty="0">
                <a:solidFill>
                  <a:schemeClr val="accent1"/>
                </a:solidFill>
              </a:rPr>
              <a:t>git revert: </a:t>
            </a:r>
            <a:r>
              <a:rPr lang="en-US" sz="2400" dirty="0"/>
              <a:t>Forward-moving undo operation that offers a safe method of undoing changes</a:t>
            </a:r>
          </a:p>
          <a:p>
            <a:endParaRPr lang="en-US" sz="2400" dirty="0"/>
          </a:p>
          <a:p>
            <a:r>
              <a:rPr lang="en-US" sz="2400" dirty="0">
                <a:solidFill>
                  <a:schemeClr val="accent1">
                    <a:lumMod val="60000"/>
                    <a:lumOff val="40000"/>
                  </a:schemeClr>
                </a:solidFill>
              </a:rPr>
              <a:t>git reset –soft &lt;older commit id&gt;</a:t>
            </a:r>
          </a:p>
          <a:p>
            <a:r>
              <a:rPr lang="en-IN" sz="2400" dirty="0">
                <a:solidFill>
                  <a:schemeClr val="accent1">
                    <a:lumMod val="60000"/>
                    <a:lumOff val="40000"/>
                  </a:schemeClr>
                </a:solidFill>
              </a:rPr>
              <a:t>git reset HEAD &lt;file&gt;: To Un-staged a file</a:t>
            </a:r>
          </a:p>
          <a:p>
            <a:r>
              <a:rPr lang="en-IN" sz="2400" dirty="0">
                <a:solidFill>
                  <a:schemeClr val="accent1">
                    <a:lumMod val="60000"/>
                    <a:lumOff val="40000"/>
                  </a:schemeClr>
                </a:solidFill>
              </a:rPr>
              <a:t>git restore &lt;file&gt;: To unmodified a file</a:t>
            </a:r>
          </a:p>
          <a:p>
            <a:r>
              <a:rPr lang="en-IN" sz="2400" dirty="0">
                <a:solidFill>
                  <a:schemeClr val="accent1">
                    <a:lumMod val="60000"/>
                    <a:lumOff val="40000"/>
                  </a:schemeClr>
                </a:solidFill>
              </a:rPr>
              <a:t>OR</a:t>
            </a:r>
          </a:p>
          <a:p>
            <a:r>
              <a:rPr lang="en-IN" sz="2400" dirty="0">
                <a:solidFill>
                  <a:schemeClr val="accent1">
                    <a:lumMod val="60000"/>
                    <a:lumOff val="40000"/>
                  </a:schemeClr>
                </a:solidFill>
              </a:rPr>
              <a:t>git reset –hard </a:t>
            </a:r>
            <a:r>
              <a:rPr lang="en-US" sz="2400" dirty="0">
                <a:solidFill>
                  <a:schemeClr val="accent1">
                    <a:lumMod val="60000"/>
                    <a:lumOff val="40000"/>
                  </a:schemeClr>
                </a:solidFill>
              </a:rPr>
              <a:t>&lt;older commit id&gt;</a:t>
            </a:r>
            <a:endParaRPr lang="en-IN" sz="2400" dirty="0">
              <a:solidFill>
                <a:schemeClr val="accent1">
                  <a:lumMod val="60000"/>
                  <a:lumOff val="40000"/>
                </a:schemeClr>
              </a:solidFill>
            </a:endParaRPr>
          </a:p>
        </p:txBody>
      </p:sp>
    </p:spTree>
    <p:extLst>
      <p:ext uri="{BB962C8B-B14F-4D97-AF65-F5344CB8AC3E}">
        <p14:creationId xmlns:p14="http://schemas.microsoft.com/office/powerpoint/2010/main" val="346103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632311"/>
          </a:xfrm>
          <a:prstGeom prst="rect">
            <a:avLst/>
          </a:prstGeom>
          <a:noFill/>
        </p:spPr>
        <p:txBody>
          <a:bodyPr wrap="square" rtlCol="0">
            <a:spAutoFit/>
          </a:bodyPr>
          <a:lstStyle/>
          <a:p>
            <a:r>
              <a:rPr lang="en-IN" sz="2000" dirty="0">
                <a:solidFill>
                  <a:schemeClr val="accent1">
                    <a:lumMod val="60000"/>
                    <a:lumOff val="40000"/>
                  </a:schemeClr>
                </a:solidFill>
              </a:rPr>
              <a:t>Git reset --soft</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It moves the branch pointer to the specified commit, but it keeps the changes in your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useful if you want to undo a commit but keep the changes available for further modifications or if you want to recommit the changes with some adjustments.</a:t>
            </a:r>
          </a:p>
          <a:p>
            <a:pPr marL="342900" indent="-342900" algn="l">
              <a:buFont typeface="Arial" panose="020B0604020202020204" pitchFamily="34" charset="0"/>
              <a:buChar char="•"/>
            </a:pPr>
            <a:r>
              <a:rPr lang="en-US" sz="2000" b="0" i="0" dirty="0">
                <a:solidFill>
                  <a:srgbClr val="374151"/>
                </a:solidFill>
                <a:effectLst/>
                <a:latin typeface="Söhne"/>
              </a:rPr>
              <a:t>After using "--soft", you can modify the files and create a new commit.</a:t>
            </a:r>
          </a:p>
          <a:p>
            <a:endParaRPr lang="en-IN" sz="2000" dirty="0">
              <a:solidFill>
                <a:schemeClr val="accent1">
                  <a:lumMod val="60000"/>
                  <a:lumOff val="40000"/>
                </a:schemeClr>
              </a:solidFill>
            </a:endParaRPr>
          </a:p>
          <a:p>
            <a:r>
              <a:rPr lang="en-IN" sz="2000" dirty="0">
                <a:solidFill>
                  <a:schemeClr val="accent1">
                    <a:lumMod val="60000"/>
                    <a:lumOff val="40000"/>
                  </a:schemeClr>
                </a:solidFill>
              </a:rPr>
              <a:t>Git reset --hard</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On the other hand, "git reset --hard &lt;commit&gt;" moves the branch pointer to the specified commit and discards any changes in the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more destructive because it permanently removes the changes made after the specified commit. Make sure you have a backup of any important changes before using "--hard".</a:t>
            </a:r>
          </a:p>
          <a:p>
            <a:pPr marL="342900" indent="-342900" algn="l">
              <a:buFont typeface="Arial" panose="020B0604020202020204" pitchFamily="34" charset="0"/>
              <a:buChar char="•"/>
            </a:pPr>
            <a:r>
              <a:rPr lang="en-US" sz="2000" b="0" i="0" dirty="0">
                <a:solidFill>
                  <a:srgbClr val="374151"/>
                </a:solidFill>
                <a:effectLst/>
                <a:latin typeface="Söhne"/>
              </a:rPr>
              <a:t>"--hard" is useful when you want to completely undo the commits and start fresh from a specific point in history.</a:t>
            </a:r>
          </a:p>
          <a:p>
            <a:endParaRPr lang="en-IN" sz="2000" dirty="0">
              <a:solidFill>
                <a:schemeClr val="accent1">
                  <a:lumMod val="60000"/>
                  <a:lumOff val="40000"/>
                </a:schemeClr>
              </a:solidFill>
            </a:endParaRPr>
          </a:p>
        </p:txBody>
      </p:sp>
    </p:spTree>
    <p:extLst>
      <p:ext uri="{BB962C8B-B14F-4D97-AF65-F5344CB8AC3E}">
        <p14:creationId xmlns:p14="http://schemas.microsoft.com/office/powerpoint/2010/main" val="222679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575052"/>
          </a:xfrm>
          <a:prstGeom prst="rect">
            <a:avLst/>
          </a:prstGeom>
          <a:noFill/>
        </p:spPr>
        <p:txBody>
          <a:bodyPr wrap="square" rtlCol="0">
            <a:spAutoFit/>
          </a:bodyPr>
          <a:lstStyle/>
          <a:p>
            <a:pPr>
              <a:lnSpc>
                <a:spcPct val="150000"/>
              </a:lnSpc>
            </a:pPr>
            <a:r>
              <a:rPr lang="en-US" sz="2400" dirty="0">
                <a:solidFill>
                  <a:schemeClr val="accent1"/>
                </a:solidFill>
              </a:rPr>
              <a:t>git log: </a:t>
            </a:r>
            <a:r>
              <a:rPr lang="en-US" sz="2400" dirty="0"/>
              <a:t>Review and read a history of everything that happens to a repository</a:t>
            </a:r>
          </a:p>
          <a:p>
            <a:pPr>
              <a:lnSpc>
                <a:spcPct val="150000"/>
              </a:lnSpc>
            </a:pPr>
            <a:r>
              <a:rPr lang="en-US" sz="2400" dirty="0">
                <a:solidFill>
                  <a:schemeClr val="accent1"/>
                </a:solidFill>
              </a:rPr>
              <a:t>git log --graph: </a:t>
            </a:r>
            <a:r>
              <a:rPr lang="en-US" sz="2400" dirty="0"/>
              <a:t>Shows a graphical representation of the commit history.</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a:t>
            </a:r>
            <a:r>
              <a:rPr lang="en-US" sz="2400" dirty="0"/>
              <a:t>Shows a log of all reference updates, including branch checkouts and commit changes.</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show &lt;ref&gt;: </a:t>
            </a:r>
            <a:r>
              <a:rPr lang="en-US" sz="2400" dirty="0"/>
              <a:t>Shows the log of a specific reference, such as a branch or HEAD.</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delete &lt;ref&gt;: </a:t>
            </a:r>
            <a:r>
              <a:rPr lang="en-US" sz="2400" dirty="0"/>
              <a:t>Deletes the reference from the </a:t>
            </a:r>
            <a:r>
              <a:rPr lang="en-US" sz="2400" dirty="0" err="1"/>
              <a:t>reflog</a:t>
            </a:r>
            <a:r>
              <a:rPr lang="en-US" sz="2400" dirty="0"/>
              <a:t>.</a:t>
            </a:r>
          </a:p>
          <a:p>
            <a:pPr>
              <a:lnSpc>
                <a:spcPct val="150000"/>
              </a:lnSpc>
            </a:pPr>
            <a:r>
              <a:rPr lang="en-US" sz="2400" dirty="0">
                <a:solidFill>
                  <a:schemeClr val="accent1"/>
                </a:solidFill>
              </a:rPr>
              <a:t>git show-ref: </a:t>
            </a:r>
            <a:r>
              <a:rPr lang="en-US" sz="2400" dirty="0"/>
              <a:t>Displays references (branches, tags, etc.) in a Git repository.</a:t>
            </a:r>
          </a:p>
          <a:p>
            <a:pPr>
              <a:lnSpc>
                <a:spcPct val="150000"/>
              </a:lnSpc>
            </a:pPr>
            <a:r>
              <a:rPr lang="en-US" sz="2400" dirty="0">
                <a:solidFill>
                  <a:schemeClr val="accent1"/>
                </a:solidFill>
              </a:rPr>
              <a:t>git show-branch: </a:t>
            </a:r>
            <a:r>
              <a:rPr lang="en-US" sz="2400" dirty="0"/>
              <a:t>Displays the relationship between branches and their commits.</a:t>
            </a:r>
          </a:p>
          <a:p>
            <a:pPr>
              <a:lnSpc>
                <a:spcPct val="15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35423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4051558"/>
          </a:xfrm>
          <a:prstGeom prst="rect">
            <a:avLst/>
          </a:prstGeom>
          <a:noFill/>
        </p:spPr>
        <p:txBody>
          <a:bodyPr wrap="square" rtlCol="0">
            <a:spAutoFit/>
          </a:bodyPr>
          <a:lstStyle/>
          <a:p>
            <a:pPr algn="l"/>
            <a:r>
              <a:rPr lang="en-US" sz="2400" dirty="0">
                <a:solidFill>
                  <a:schemeClr val="accent1"/>
                </a:solidFill>
              </a:rPr>
              <a:t>git config --global alias.&lt;alias-name&gt; &lt;git-command&gt;: </a:t>
            </a:r>
            <a:r>
              <a:rPr lang="en-US" sz="2400" dirty="0"/>
              <a:t>Creates an alias for a frequently used Git command.</a:t>
            </a:r>
          </a:p>
          <a:p>
            <a:pPr algn="l"/>
            <a:endParaRPr lang="en-US" sz="2400" dirty="0"/>
          </a:p>
          <a:p>
            <a:pPr algn="l"/>
            <a:r>
              <a:rPr lang="en-US" sz="2400" dirty="0"/>
              <a:t>git config –global user.name “</a:t>
            </a:r>
            <a:r>
              <a:rPr lang="en-US" sz="2400" dirty="0" err="1"/>
              <a:t>pranjal</a:t>
            </a:r>
            <a:r>
              <a:rPr lang="en-US" sz="2400" dirty="0"/>
              <a:t>”</a:t>
            </a:r>
          </a:p>
          <a:p>
            <a:pPr algn="l"/>
            <a:r>
              <a:rPr lang="en-US" sz="2400" dirty="0"/>
              <a:t>git config –global </a:t>
            </a:r>
            <a:r>
              <a:rPr lang="en-US" sz="2400" dirty="0" err="1"/>
              <a:t>user.email</a:t>
            </a:r>
            <a:r>
              <a:rPr lang="en-US" sz="2400" dirty="0"/>
              <a:t> “”</a:t>
            </a:r>
          </a:p>
          <a:p>
            <a:pPr algn="l"/>
            <a:endParaRPr lang="en-US" sz="2400" dirty="0"/>
          </a:p>
          <a:p>
            <a:pPr algn="l"/>
            <a:endParaRPr lang="en-US" sz="2400" dirty="0"/>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818197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636881"/>
          </a:xfrm>
          <a:prstGeom prst="rect">
            <a:avLst/>
          </a:prstGeom>
          <a:noFill/>
        </p:spPr>
        <p:txBody>
          <a:bodyPr wrap="square" rtlCol="0">
            <a:spAutoFit/>
          </a:bodyPr>
          <a:lstStyle/>
          <a:p>
            <a:pPr>
              <a:lnSpc>
                <a:spcPct val="200000"/>
              </a:lnSpc>
            </a:pPr>
            <a:r>
              <a:rPr lang="en-US" sz="2400" dirty="0">
                <a:solidFill>
                  <a:schemeClr val="accent1"/>
                </a:solidFill>
              </a:rPr>
              <a:t>git clean -n -d: </a:t>
            </a:r>
            <a:r>
              <a:rPr lang="en-US" sz="2400" dirty="0"/>
              <a:t>Shows a list of untracked directories and files that will be removed with "git clean -f -d".</a:t>
            </a:r>
          </a:p>
          <a:p>
            <a:pPr>
              <a:lnSpc>
                <a:spcPct val="200000"/>
              </a:lnSpc>
            </a:pPr>
            <a:r>
              <a:rPr lang="en-US" sz="2400" dirty="0">
                <a:solidFill>
                  <a:schemeClr val="accent1"/>
                </a:solidFill>
              </a:rPr>
              <a:t>Git clean –f : </a:t>
            </a:r>
            <a:r>
              <a:rPr lang="en-US" sz="2400" dirty="0"/>
              <a:t>Removed untracked files</a:t>
            </a:r>
            <a:endParaRPr lang="en-IN" sz="2400" dirty="0"/>
          </a:p>
          <a:p>
            <a:pPr>
              <a:lnSpc>
                <a:spcPct val="200000"/>
              </a:lnSpc>
            </a:pPr>
            <a:r>
              <a:rPr lang="en-US" sz="2400" dirty="0">
                <a:solidFill>
                  <a:schemeClr val="accent1"/>
                </a:solidFill>
              </a:rPr>
              <a:t>git archive &lt;commit&gt; --output=&lt;file&gt;: </a:t>
            </a:r>
            <a:r>
              <a:rPr lang="en-US" sz="2400" dirty="0"/>
              <a:t>Creates a tar or zip archive of a specific commit.</a:t>
            </a:r>
          </a:p>
          <a:p>
            <a:pPr>
              <a:lnSpc>
                <a:spcPct val="200000"/>
              </a:lnSpc>
            </a:pPr>
            <a:r>
              <a:rPr lang="en-US" sz="2400" dirty="0">
                <a:solidFill>
                  <a:schemeClr val="accent1"/>
                </a:solidFill>
              </a:rPr>
              <a:t>git mv &lt;source&gt; &lt;destination&gt;: </a:t>
            </a:r>
            <a:r>
              <a:rPr lang="en-US" sz="2400" dirty="0"/>
              <a:t>Moves or renames a file or directory while retaining its history.</a:t>
            </a:r>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17403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88331" y="1487216"/>
            <a:ext cx="10359957" cy="3682226"/>
          </a:xfrm>
          <a:prstGeom prst="rect">
            <a:avLst/>
          </a:prstGeom>
          <a:noFill/>
        </p:spPr>
        <p:txBody>
          <a:bodyPr wrap="square" rtlCol="0">
            <a:spAutoFit/>
          </a:bodyPr>
          <a:lstStyle/>
          <a:p>
            <a:pPr>
              <a:lnSpc>
                <a:spcPct val="200000"/>
              </a:lnSpc>
            </a:pPr>
            <a:r>
              <a:rPr lang="en-US" sz="2400" dirty="0">
                <a:solidFill>
                  <a:schemeClr val="accent1"/>
                </a:solidFill>
              </a:rPr>
              <a:t>git remote -v: </a:t>
            </a:r>
            <a:r>
              <a:rPr lang="en-US" sz="2400" dirty="0"/>
              <a:t>View remote repository</a:t>
            </a:r>
          </a:p>
          <a:p>
            <a:pPr>
              <a:lnSpc>
                <a:spcPct val="200000"/>
              </a:lnSpc>
            </a:pPr>
            <a:r>
              <a:rPr lang="en-US" sz="2400" dirty="0">
                <a:solidFill>
                  <a:schemeClr val="accent1"/>
                </a:solidFill>
              </a:rPr>
              <a:t>git remote add &lt;remote-name&gt; &lt;url&gt;: </a:t>
            </a:r>
            <a:r>
              <a:rPr lang="en-US" sz="2400" dirty="0"/>
              <a:t>Add remote repository</a:t>
            </a:r>
          </a:p>
          <a:p>
            <a:pPr>
              <a:lnSpc>
                <a:spcPct val="200000"/>
              </a:lnSpc>
            </a:pPr>
            <a:r>
              <a:rPr lang="en-US" sz="2400" dirty="0">
                <a:solidFill>
                  <a:schemeClr val="accent1"/>
                </a:solidFill>
              </a:rPr>
              <a:t>git remote remove &lt;remote-name&gt;: </a:t>
            </a:r>
            <a:r>
              <a:rPr lang="en-US" sz="2400" dirty="0"/>
              <a:t>Remove remote repository</a:t>
            </a:r>
          </a:p>
          <a:p>
            <a:pPr>
              <a:lnSpc>
                <a:spcPct val="200000"/>
              </a:lnSpc>
            </a:pPr>
            <a:r>
              <a:rPr lang="en-US" sz="2400" dirty="0">
                <a:solidFill>
                  <a:schemeClr val="accent1"/>
                </a:solidFill>
              </a:rPr>
              <a:t>git remote rename &lt;old-remote-name&gt; &lt;new-remote-name&gt;: </a:t>
            </a:r>
            <a:r>
              <a:rPr lang="en-US" sz="2400" dirty="0"/>
              <a:t>Rename remote repository</a:t>
            </a:r>
          </a:p>
        </p:txBody>
      </p:sp>
    </p:spTree>
    <p:extLst>
      <p:ext uri="{BB962C8B-B14F-4D97-AF65-F5344CB8AC3E}">
        <p14:creationId xmlns:p14="http://schemas.microsoft.com/office/powerpoint/2010/main" val="1170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4420890"/>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push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Upload local git repo to remote repository</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fetch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to local git</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pull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and immediately update the local repository</a:t>
            </a:r>
          </a:p>
        </p:txBody>
      </p:sp>
    </p:spTree>
    <p:extLst>
      <p:ext uri="{BB962C8B-B14F-4D97-AF65-F5344CB8AC3E}">
        <p14:creationId xmlns:p14="http://schemas.microsoft.com/office/powerpoint/2010/main" val="3015069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1431</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Söhne</vt:lpstr>
      <vt:lpstr>Office Theme</vt:lpstr>
      <vt:lpstr>PowerPoint Presentation</vt:lpstr>
      <vt:lpstr>Git three-stage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 squash </vt:lpstr>
      <vt:lpstr>Git squash </vt:lpstr>
      <vt:lpstr>Git tags</vt:lpstr>
      <vt:lpstr>Uncommit, Unstaged, Untracked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 SRIVASTAVA</dc:creator>
  <cp:lastModifiedBy>PRANJAL SRIVASTAVA</cp:lastModifiedBy>
  <cp:revision>25</cp:revision>
  <dcterms:created xsi:type="dcterms:W3CDTF">2023-05-13T15:01:03Z</dcterms:created>
  <dcterms:modified xsi:type="dcterms:W3CDTF">2024-06-15T16:33:08Z</dcterms:modified>
</cp:coreProperties>
</file>