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61" r:id="rId5"/>
    <p:sldId id="263" r:id="rId6"/>
    <p:sldId id="259" r:id="rId7"/>
    <p:sldId id="257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FF4C-495A-ECF9-CFAA-CBFA18A19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52A8E-7771-8715-A266-43D3959CE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4A21-F5E8-A628-CF4F-6AACAA5B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0C3-7C3E-4050-8418-CF915BA76F8D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7CFE0-35B0-8BA9-6F99-0566EBF2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F92B-D9EF-BCB4-5992-54436219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C329-5D00-4374-8717-6AE57978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09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CA8-A518-A65A-05D8-B758E34E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ADD79-65F7-3DF1-1EBB-A86B01162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2280-8032-735C-AF16-C14E5D0A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0C3-7C3E-4050-8418-CF915BA76F8D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AA6C2-3072-A74B-AB96-8C4647AA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70E1-BFC4-B863-A9A2-7100544B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C329-5D00-4374-8717-6AE57978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79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E2A78-7928-AEA2-AB98-3675D3AD1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BF5BE-34A1-5699-1E83-D51551274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9F591-A1CF-E721-1AC1-5E21164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0C3-7C3E-4050-8418-CF915BA76F8D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CF054-7A5A-FD10-D565-139D551A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CF891-8657-3B2A-3811-95C1CCA0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C329-5D00-4374-8717-6AE57978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84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A918-D329-CC84-A233-FE0C287C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A71D-5E08-3B1D-084E-5C02DD08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1A56B-4CF5-375E-6D1D-D1DB7081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0C3-7C3E-4050-8418-CF915BA76F8D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33123-B3DD-CC22-3E77-32C439CF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5767B-C18F-F155-079F-1C85B1A7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C329-5D00-4374-8717-6AE57978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41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1779-BEDF-26C3-AD16-4494C8C8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3E2B0-62C4-DA82-DDFF-1A2B821C4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ACF11-CF36-4817-8469-FAB7601D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0C3-7C3E-4050-8418-CF915BA76F8D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D0FE0-E216-A9C3-BC2C-D036AB86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98FA9-E3AD-BA8F-29E0-9E70B578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C329-5D00-4374-8717-6AE57978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94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8059-D899-E6A1-CD59-1065B2F6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1426-2EE7-A1E6-5E2F-D646E2A32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D1731-63EF-047A-038A-8916A6A07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11B49-64C5-80FB-FCD4-A88E351B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0C3-7C3E-4050-8418-CF915BA76F8D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BB51C-3D0A-8F3D-4D6D-D55228F8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E381C-0B42-F73C-E551-F4EDA599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C329-5D00-4374-8717-6AE57978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32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1A3D-D62F-AD22-8B65-C3734AB3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5E259-8814-8F31-BCED-EB5806AEF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FA6F3-EE2F-732B-4129-E68DBEBC9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1224D-07AE-63F8-0EB6-87CAA9BB0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F7A76-8AAA-29B6-E3B3-CE459A2F2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62A6A-B7EF-65D9-5CF4-7D316247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0C3-7C3E-4050-8418-CF915BA76F8D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51446-9662-2CB1-F57F-08B61B34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B6D75-7906-D927-A595-1DC7567E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C329-5D00-4374-8717-6AE57978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23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991F-5300-06BE-7227-B65D8A6D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4FF32-CFF0-3B68-96D8-FE6E029B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0C3-7C3E-4050-8418-CF915BA76F8D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02394-5EA7-403B-E2FF-92D36830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2FBED-BBD9-D67B-1057-5CB6E276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C329-5D00-4374-8717-6AE57978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17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A8157-4AE6-A2B4-34D7-827CBA02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0C3-7C3E-4050-8418-CF915BA76F8D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FF936-55A0-76B6-B263-8B88A3D9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F6B09-3B05-EA12-A135-44AD77BF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C329-5D00-4374-8717-6AE57978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39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7A0C-DFF3-790B-09C6-87D0641D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E668-E74F-FBC0-4BE9-AE508A6E5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58F33-BE45-1BB0-33EA-EE931E879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5B81A-E52C-FB21-500D-2AEA9676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0C3-7C3E-4050-8418-CF915BA76F8D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5C15C-8F14-ED15-999A-EFE02903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D61DC-8E0E-58BA-800F-D7232476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C329-5D00-4374-8717-6AE57978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62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325A-34DB-BBBF-E92E-76956413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A0157-0F0B-44B6-68E8-A1EFFB8C6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11DD3-1398-A6DA-6D7F-33EB1FF17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3B57D-1D6A-CA25-D178-BD42EB90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A0C3-7C3E-4050-8418-CF915BA76F8D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2A8FF-0F58-D205-1DC6-BF81CCD0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F6138-5AC3-1B44-37E1-3352B025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C329-5D00-4374-8717-6AE57978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01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09CAD-1402-AE09-6468-0842AE2A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7782C-8298-6E4D-E3ED-7308127A9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8D52C-FF1B-C23B-563B-26A26F94E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DA0C3-7C3E-4050-8418-CF915BA76F8D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5370-CC49-4C69-7ED5-6E7825D2E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7FA4-9FEB-DE18-F44E-14F546491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5C329-5D00-4374-8717-6AE57978C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18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A4776-EECB-85FB-C664-C45E589CA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8498" y="1816294"/>
            <a:ext cx="10515599" cy="18506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SNAT modifies the source address (and optionally the port) of packets as they leave a network. This is typically used when internal devices with private IP addresses need to communicate with external networks, like the internet.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023168A-DBBC-27A8-AA26-118248D145A5}"/>
              </a:ext>
            </a:extLst>
          </p:cNvPr>
          <p:cNvSpPr txBox="1">
            <a:spLocks/>
          </p:cNvSpPr>
          <p:nvPr/>
        </p:nvSpPr>
        <p:spPr>
          <a:xfrm>
            <a:off x="578497" y="379902"/>
            <a:ext cx="10515600" cy="6386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SNAT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86325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83CE-9642-1EAC-90F5-35EA3EBA6223}"/>
              </a:ext>
            </a:extLst>
          </p:cNvPr>
          <p:cNvSpPr txBox="1">
            <a:spLocks/>
          </p:cNvSpPr>
          <p:nvPr/>
        </p:nvSpPr>
        <p:spPr>
          <a:xfrm>
            <a:off x="578497" y="379902"/>
            <a:ext cx="10515600" cy="6386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SNAT </a:t>
            </a:r>
            <a:endParaRPr lang="en-IN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C8064-4F93-BD17-6684-0050DB345449}"/>
              </a:ext>
            </a:extLst>
          </p:cNvPr>
          <p:cNvSpPr txBox="1"/>
          <p:nvPr/>
        </p:nvSpPr>
        <p:spPr>
          <a:xfrm>
            <a:off x="578497" y="2313992"/>
            <a:ext cx="10758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Masking Internal IPs</a:t>
            </a:r>
            <a:r>
              <a:rPr lang="en-US" dirty="0"/>
              <a:t>: SNAT hides the internal IP addresses of network devices from the outside world. All outbound traffic appears as if it's coming from the router's IP address.</a:t>
            </a:r>
          </a:p>
          <a:p>
            <a:endParaRPr lang="en-US" dirty="0"/>
          </a:p>
          <a:p>
            <a:r>
              <a:rPr lang="en-US" b="1" dirty="0"/>
              <a:t>Sharing IP Addresses</a:t>
            </a:r>
            <a:r>
              <a:rPr lang="en-US" dirty="0"/>
              <a:t>: Multiple devices on a private network can share a single or a few public IP addresses for accessing the internet, which is crucial given the limited availability of IPv4 addresses.</a:t>
            </a:r>
          </a:p>
          <a:p>
            <a:endParaRPr lang="en-US" dirty="0"/>
          </a:p>
          <a:p>
            <a:r>
              <a:rPr lang="en-US" b="1" dirty="0"/>
              <a:t>Consistent Outbound Address</a:t>
            </a:r>
            <a:r>
              <a:rPr lang="en-US" dirty="0"/>
              <a:t>: For certain applications, particularly in business environments, outgoing traffic needs to originate from a consistent IP address, regardless of which internal device sends the request.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50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Kiosk">
            <a:extLst>
              <a:ext uri="{FF2B5EF4-FFF2-40B4-BE49-F238E27FC236}">
                <a16:creationId xmlns:a16="http://schemas.microsoft.com/office/drawing/2014/main" id="{9252089E-B516-1C70-0317-A5EAE674D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4705" y="2618793"/>
            <a:ext cx="1366935" cy="1366935"/>
          </a:xfrm>
          <a:prstGeom prst="rect">
            <a:avLst/>
          </a:prstGeom>
        </p:spPr>
      </p:pic>
      <p:pic>
        <p:nvPicPr>
          <p:cNvPr id="7" name="Graphic 6" descr="Building">
            <a:extLst>
              <a:ext uri="{FF2B5EF4-FFF2-40B4-BE49-F238E27FC236}">
                <a16:creationId xmlns:a16="http://schemas.microsoft.com/office/drawing/2014/main" id="{A87DB75A-6CA7-17CA-E9DF-CE849448A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77756" y="1663960"/>
            <a:ext cx="2701212" cy="2701212"/>
          </a:xfrm>
          <a:prstGeom prst="rect">
            <a:avLst/>
          </a:prstGeom>
        </p:spPr>
      </p:pic>
      <p:pic>
        <p:nvPicPr>
          <p:cNvPr id="9" name="Graphic 8" descr="Users">
            <a:extLst>
              <a:ext uri="{FF2B5EF4-FFF2-40B4-BE49-F238E27FC236}">
                <a16:creationId xmlns:a16="http://schemas.microsoft.com/office/drawing/2014/main" id="{96F34B06-9DD8-C263-92FA-8A07C014B0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8497" y="2845061"/>
            <a:ext cx="914400" cy="914400"/>
          </a:xfrm>
          <a:prstGeom prst="rect">
            <a:avLst/>
          </a:prstGeom>
        </p:spPr>
      </p:pic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B6EE05FB-B5B9-ECC4-2BB2-31C8DDD8C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0653" y="3338805"/>
            <a:ext cx="914400" cy="914400"/>
          </a:xfrm>
          <a:prstGeom prst="rect">
            <a:avLst/>
          </a:prstGeom>
        </p:spPr>
      </p:pic>
      <p:pic>
        <p:nvPicPr>
          <p:cNvPr id="11" name="Graphic 10" descr="Users">
            <a:extLst>
              <a:ext uri="{FF2B5EF4-FFF2-40B4-BE49-F238E27FC236}">
                <a16:creationId xmlns:a16="http://schemas.microsoft.com/office/drawing/2014/main" id="{6956CF10-F571-457D-839D-FC54863551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3249" y="2387861"/>
            <a:ext cx="914400" cy="914400"/>
          </a:xfrm>
          <a:prstGeom prst="rect">
            <a:avLst/>
          </a:prstGeom>
        </p:spPr>
      </p:pic>
      <p:pic>
        <p:nvPicPr>
          <p:cNvPr id="13" name="Graphic 12" descr="Bus">
            <a:extLst>
              <a:ext uri="{FF2B5EF4-FFF2-40B4-BE49-F238E27FC236}">
                <a16:creationId xmlns:a16="http://schemas.microsoft.com/office/drawing/2014/main" id="{5B700A7B-2155-78DF-70C5-508321063A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4393" y="2768862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E4170F-E3B4-D2E2-419A-3F41F99F3F7A}"/>
              </a:ext>
            </a:extLst>
          </p:cNvPr>
          <p:cNvSpPr txBox="1"/>
          <p:nvPr/>
        </p:nvSpPr>
        <p:spPr>
          <a:xfrm>
            <a:off x="3719024" y="2344319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Coffee Shop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BF4AA1-67D0-C4CE-2C0B-539862DBD056}"/>
              </a:ext>
            </a:extLst>
          </p:cNvPr>
          <p:cNvSpPr txBox="1"/>
          <p:nvPr/>
        </p:nvSpPr>
        <p:spPr>
          <a:xfrm>
            <a:off x="1223846" y="1815591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Guests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C96CC-D19B-E14E-F634-0403A23E1F4E}"/>
              </a:ext>
            </a:extLst>
          </p:cNvPr>
          <p:cNvSpPr txBox="1"/>
          <p:nvPr/>
        </p:nvSpPr>
        <p:spPr>
          <a:xfrm>
            <a:off x="6333913" y="2645234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Shuttle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229E6-AA2E-1C03-94C7-7728713F0FA6}"/>
              </a:ext>
            </a:extLst>
          </p:cNvPr>
          <p:cNvSpPr txBox="1"/>
          <p:nvPr/>
        </p:nvSpPr>
        <p:spPr>
          <a:xfrm>
            <a:off x="9863251" y="1310568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Party Venue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D7600C-46AD-5A86-F053-D92D31411824}"/>
              </a:ext>
            </a:extLst>
          </p:cNvPr>
          <p:cNvCxnSpPr/>
          <p:nvPr/>
        </p:nvCxnSpPr>
        <p:spPr>
          <a:xfrm flipV="1">
            <a:off x="5306048" y="3436001"/>
            <a:ext cx="4114800" cy="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38BC5060-2490-86F4-5911-2EAE3DE41999}"/>
              </a:ext>
            </a:extLst>
          </p:cNvPr>
          <p:cNvSpPr txBox="1">
            <a:spLocks/>
          </p:cNvSpPr>
          <p:nvPr/>
        </p:nvSpPr>
        <p:spPr>
          <a:xfrm>
            <a:off x="578497" y="379902"/>
            <a:ext cx="10515600" cy="6386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SNAT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04616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4E4170F-E3B4-D2E2-419A-3F41F99F3F7A}"/>
              </a:ext>
            </a:extLst>
          </p:cNvPr>
          <p:cNvSpPr txBox="1"/>
          <p:nvPr/>
        </p:nvSpPr>
        <p:spPr>
          <a:xfrm>
            <a:off x="3500719" y="2867617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Coffee Shop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BF4AA1-67D0-C4CE-2C0B-539862DBD056}"/>
              </a:ext>
            </a:extLst>
          </p:cNvPr>
          <p:cNvSpPr txBox="1"/>
          <p:nvPr/>
        </p:nvSpPr>
        <p:spPr>
          <a:xfrm>
            <a:off x="3218111" y="2141774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Guests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C96CC-D19B-E14E-F634-0403A23E1F4E}"/>
              </a:ext>
            </a:extLst>
          </p:cNvPr>
          <p:cNvSpPr txBox="1"/>
          <p:nvPr/>
        </p:nvSpPr>
        <p:spPr>
          <a:xfrm>
            <a:off x="3130786" y="4391601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Shuttle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229E6-AA2E-1C03-94C7-7728713F0FA6}"/>
              </a:ext>
            </a:extLst>
          </p:cNvPr>
          <p:cNvSpPr txBox="1"/>
          <p:nvPr/>
        </p:nvSpPr>
        <p:spPr>
          <a:xfrm>
            <a:off x="3466689" y="3629609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Party Venue</a:t>
            </a:r>
            <a:endParaRPr lang="en-IN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8BC5060-2490-86F4-5911-2EAE3DE41999}"/>
              </a:ext>
            </a:extLst>
          </p:cNvPr>
          <p:cNvSpPr txBox="1">
            <a:spLocks/>
          </p:cNvSpPr>
          <p:nvPr/>
        </p:nvSpPr>
        <p:spPr>
          <a:xfrm>
            <a:off x="578497" y="379902"/>
            <a:ext cx="10515600" cy="6386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SNAT</a:t>
            </a:r>
            <a:endParaRPr lang="en-IN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9E2C2-D50E-FD20-57EC-E44A8061DD64}"/>
              </a:ext>
            </a:extLst>
          </p:cNvPr>
          <p:cNvSpPr txBox="1"/>
          <p:nvPr/>
        </p:nvSpPr>
        <p:spPr>
          <a:xfrm>
            <a:off x="5304033" y="2867617"/>
            <a:ext cx="2302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Router with Public 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9DF1DE-11FB-4FCE-B54E-D58CDCE31E70}"/>
              </a:ext>
            </a:extLst>
          </p:cNvPr>
          <p:cNvSpPr txBox="1"/>
          <p:nvPr/>
        </p:nvSpPr>
        <p:spPr>
          <a:xfrm>
            <a:off x="5304033" y="3629609"/>
            <a:ext cx="3174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Your House (Private Network)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24CBDC-58F7-078D-5041-8DFC4392E105}"/>
              </a:ext>
            </a:extLst>
          </p:cNvPr>
          <p:cNvSpPr txBox="1"/>
          <p:nvPr/>
        </p:nvSpPr>
        <p:spPr>
          <a:xfrm>
            <a:off x="5304033" y="2141774"/>
            <a:ext cx="2302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External Traffic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86674-A09F-00CA-96E9-043A0EA4CD87}"/>
              </a:ext>
            </a:extLst>
          </p:cNvPr>
          <p:cNvSpPr txBox="1"/>
          <p:nvPr/>
        </p:nvSpPr>
        <p:spPr>
          <a:xfrm>
            <a:off x="5304033" y="4355452"/>
            <a:ext cx="149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SNAT Process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3B359A0-99F4-14E8-D647-006ACCDEA210}"/>
              </a:ext>
            </a:extLst>
          </p:cNvPr>
          <p:cNvSpPr/>
          <p:nvPr/>
        </p:nvSpPr>
        <p:spPr>
          <a:xfrm>
            <a:off x="3342875" y="1800808"/>
            <a:ext cx="5135898" cy="34336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28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A4776-EECB-85FB-C664-C45E589CA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8498" y="1816294"/>
            <a:ext cx="10515599" cy="18506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DNAT modifies the destination address (and optionally the port) of packets as they arrive at a network. It is often used to redirect incoming traffic to the appropriate internal devices.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023168A-DBBC-27A8-AA26-118248D145A5}"/>
              </a:ext>
            </a:extLst>
          </p:cNvPr>
          <p:cNvSpPr txBox="1">
            <a:spLocks/>
          </p:cNvSpPr>
          <p:nvPr/>
        </p:nvSpPr>
        <p:spPr>
          <a:xfrm>
            <a:off x="578497" y="379902"/>
            <a:ext cx="10515600" cy="6386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DNAT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21888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83CE-9642-1EAC-90F5-35EA3EBA6223}"/>
              </a:ext>
            </a:extLst>
          </p:cNvPr>
          <p:cNvSpPr txBox="1">
            <a:spLocks/>
          </p:cNvSpPr>
          <p:nvPr/>
        </p:nvSpPr>
        <p:spPr>
          <a:xfrm>
            <a:off x="578497" y="379902"/>
            <a:ext cx="10515600" cy="6386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SNAT: </a:t>
            </a:r>
            <a:endParaRPr lang="en-IN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C8064-4F93-BD17-6684-0050DB345449}"/>
              </a:ext>
            </a:extLst>
          </p:cNvPr>
          <p:cNvSpPr txBox="1"/>
          <p:nvPr/>
        </p:nvSpPr>
        <p:spPr>
          <a:xfrm>
            <a:off x="578497" y="2313992"/>
            <a:ext cx="10758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Port Forwarding</a:t>
            </a:r>
            <a:r>
              <a:rPr lang="en-US" dirty="0"/>
              <a:t>: DNAT is used to forward traffic from the public IP address to the private IP addresses of servers hosting specific services (e.g., HTTP, FTP).</a:t>
            </a:r>
          </a:p>
          <a:p>
            <a:endParaRPr lang="en-US" dirty="0"/>
          </a:p>
          <a:p>
            <a:r>
              <a:rPr lang="en-US" b="1" dirty="0"/>
              <a:t>Load Balancing</a:t>
            </a:r>
            <a:r>
              <a:rPr lang="en-US" dirty="0"/>
              <a:t>: By redirecting incoming requests to multiple backend servers, DNAT helps distribute the load evenly, improving service availability and response times.</a:t>
            </a:r>
          </a:p>
          <a:p>
            <a:endParaRPr lang="en-US" dirty="0"/>
          </a:p>
          <a:p>
            <a:r>
              <a:rPr lang="en-US" b="1" dirty="0"/>
              <a:t>Directing Traffic to Specific Services</a:t>
            </a:r>
            <a:r>
              <a:rPr lang="en-US" dirty="0"/>
              <a:t>: DNAT can be used to route specific types of traffic to specialized internal resources. This is useful in complex network environments where multiple services are hosted internally.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60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uilding">
            <a:extLst>
              <a:ext uri="{FF2B5EF4-FFF2-40B4-BE49-F238E27FC236}">
                <a16:creationId xmlns:a16="http://schemas.microsoft.com/office/drawing/2014/main" id="{A87DB75A-6CA7-17CA-E9DF-CE849448A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4874" y="1607989"/>
            <a:ext cx="1153868" cy="11538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E4170F-E3B4-D2E2-419A-3F41F99F3F7A}"/>
              </a:ext>
            </a:extLst>
          </p:cNvPr>
          <p:cNvSpPr txBox="1"/>
          <p:nvPr/>
        </p:nvSpPr>
        <p:spPr>
          <a:xfrm>
            <a:off x="3719024" y="2344319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Room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BF4AA1-67D0-C4CE-2C0B-539862DBD056}"/>
              </a:ext>
            </a:extLst>
          </p:cNvPr>
          <p:cNvSpPr txBox="1"/>
          <p:nvPr/>
        </p:nvSpPr>
        <p:spPr>
          <a:xfrm>
            <a:off x="1223846" y="1815591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Mails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229E6-AA2E-1C03-94C7-7728713F0FA6}"/>
              </a:ext>
            </a:extLst>
          </p:cNvPr>
          <p:cNvSpPr txBox="1"/>
          <p:nvPr/>
        </p:nvSpPr>
        <p:spPr>
          <a:xfrm>
            <a:off x="9844590" y="1238657"/>
            <a:ext cx="167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A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D7600C-46AD-5A86-F053-D92D31411824}"/>
              </a:ext>
            </a:extLst>
          </p:cNvPr>
          <p:cNvCxnSpPr>
            <a:cxnSpLocks/>
          </p:cNvCxnSpPr>
          <p:nvPr/>
        </p:nvCxnSpPr>
        <p:spPr>
          <a:xfrm flipV="1">
            <a:off x="5047861" y="2267339"/>
            <a:ext cx="4967013" cy="101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88F08BAB-A246-FC13-B2C1-453621DC7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388" y="2713651"/>
            <a:ext cx="914400" cy="914400"/>
          </a:xfrm>
          <a:prstGeom prst="rect">
            <a:avLst/>
          </a:prstGeom>
        </p:spPr>
      </p:pic>
      <p:pic>
        <p:nvPicPr>
          <p:cNvPr id="4" name="Graphic 3" descr="Envelope">
            <a:extLst>
              <a:ext uri="{FF2B5EF4-FFF2-40B4-BE49-F238E27FC236}">
                <a16:creationId xmlns:a16="http://schemas.microsoft.com/office/drawing/2014/main" id="{EE9EBADC-3C8A-17A4-48B3-0CB7DF1A3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5232" y="2514600"/>
            <a:ext cx="914400" cy="914400"/>
          </a:xfrm>
          <a:prstGeom prst="rect">
            <a:avLst/>
          </a:prstGeom>
        </p:spPr>
      </p:pic>
      <p:pic>
        <p:nvPicPr>
          <p:cNvPr id="6" name="Graphic 5" descr="Envelope">
            <a:extLst>
              <a:ext uri="{FF2B5EF4-FFF2-40B4-BE49-F238E27FC236}">
                <a16:creationId xmlns:a16="http://schemas.microsoft.com/office/drawing/2014/main" id="{A879718A-24D4-875A-8650-EF98D1CA9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8280" y="3454273"/>
            <a:ext cx="914400" cy="914400"/>
          </a:xfrm>
          <a:prstGeom prst="rect">
            <a:avLst/>
          </a:prstGeom>
        </p:spPr>
      </p:pic>
      <p:pic>
        <p:nvPicPr>
          <p:cNvPr id="12" name="Graphic 11" descr="Mailbox">
            <a:extLst>
              <a:ext uri="{FF2B5EF4-FFF2-40B4-BE49-F238E27FC236}">
                <a16:creationId xmlns:a16="http://schemas.microsoft.com/office/drawing/2014/main" id="{159D5E19-64E9-480C-03D7-6336B1438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5103" y="2829900"/>
            <a:ext cx="914400" cy="914400"/>
          </a:xfrm>
          <a:prstGeom prst="rect">
            <a:avLst/>
          </a:prstGeom>
        </p:spPr>
      </p:pic>
      <p:pic>
        <p:nvPicPr>
          <p:cNvPr id="22" name="Graphic 21" descr="Building">
            <a:extLst>
              <a:ext uri="{FF2B5EF4-FFF2-40B4-BE49-F238E27FC236}">
                <a16:creationId xmlns:a16="http://schemas.microsoft.com/office/drawing/2014/main" id="{E09CCAD1-4496-7C1F-FA40-85BA980A4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4874" y="3287100"/>
            <a:ext cx="1153868" cy="11538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EAC511F-7DC3-ABC2-D72B-DDFAA610BB3E}"/>
              </a:ext>
            </a:extLst>
          </p:cNvPr>
          <p:cNvSpPr txBox="1"/>
          <p:nvPr/>
        </p:nvSpPr>
        <p:spPr>
          <a:xfrm>
            <a:off x="9844590" y="2917768"/>
            <a:ext cx="167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B</a:t>
            </a:r>
            <a:endParaRPr lang="en-IN" dirty="0"/>
          </a:p>
        </p:txBody>
      </p:sp>
      <p:pic>
        <p:nvPicPr>
          <p:cNvPr id="24" name="Graphic 23" descr="Building">
            <a:extLst>
              <a:ext uri="{FF2B5EF4-FFF2-40B4-BE49-F238E27FC236}">
                <a16:creationId xmlns:a16="http://schemas.microsoft.com/office/drawing/2014/main" id="{90414B52-E703-9E8E-12A8-C8932A1F9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4874" y="5042409"/>
            <a:ext cx="1153868" cy="11538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05258C3-47ED-CF42-C775-506321F0738B}"/>
              </a:ext>
            </a:extLst>
          </p:cNvPr>
          <p:cNvSpPr txBox="1"/>
          <p:nvPr/>
        </p:nvSpPr>
        <p:spPr>
          <a:xfrm>
            <a:off x="9844590" y="4673077"/>
            <a:ext cx="167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C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A9E195-CA1E-B296-9EC1-330774152F85}"/>
              </a:ext>
            </a:extLst>
          </p:cNvPr>
          <p:cNvCxnSpPr>
            <a:cxnSpLocks/>
          </p:cNvCxnSpPr>
          <p:nvPr/>
        </p:nvCxnSpPr>
        <p:spPr>
          <a:xfrm>
            <a:off x="5047861" y="3287100"/>
            <a:ext cx="4960790" cy="65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F20FFA-2BA4-F1C9-5F53-CE535563ED33}"/>
              </a:ext>
            </a:extLst>
          </p:cNvPr>
          <p:cNvCxnSpPr>
            <a:cxnSpLocks/>
          </p:cNvCxnSpPr>
          <p:nvPr/>
        </p:nvCxnSpPr>
        <p:spPr>
          <a:xfrm>
            <a:off x="5041638" y="3287100"/>
            <a:ext cx="4802952" cy="233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48B0A81A-E358-A5C5-B89E-A959D944DDE1}"/>
              </a:ext>
            </a:extLst>
          </p:cNvPr>
          <p:cNvSpPr txBox="1">
            <a:spLocks/>
          </p:cNvSpPr>
          <p:nvPr/>
        </p:nvSpPr>
        <p:spPr>
          <a:xfrm>
            <a:off x="578497" y="379902"/>
            <a:ext cx="10515600" cy="6386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DNAT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08464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4E4170F-E3B4-D2E2-419A-3F41F99F3F7A}"/>
              </a:ext>
            </a:extLst>
          </p:cNvPr>
          <p:cNvSpPr txBox="1"/>
          <p:nvPr/>
        </p:nvSpPr>
        <p:spPr>
          <a:xfrm>
            <a:off x="3253997" y="2852450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Mailroom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BF4AA1-67D0-C4CE-2C0B-539862DBD056}"/>
              </a:ext>
            </a:extLst>
          </p:cNvPr>
          <p:cNvSpPr txBox="1"/>
          <p:nvPr/>
        </p:nvSpPr>
        <p:spPr>
          <a:xfrm>
            <a:off x="3218110" y="2141774"/>
            <a:ext cx="230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Main Building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C96CC-D19B-E14E-F634-0403A23E1F4E}"/>
              </a:ext>
            </a:extLst>
          </p:cNvPr>
          <p:cNvSpPr txBox="1"/>
          <p:nvPr/>
        </p:nvSpPr>
        <p:spPr>
          <a:xfrm>
            <a:off x="2807674" y="4391580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Mail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229E6-AA2E-1C03-94C7-7728713F0FA6}"/>
              </a:ext>
            </a:extLst>
          </p:cNvPr>
          <p:cNvSpPr txBox="1"/>
          <p:nvPr/>
        </p:nvSpPr>
        <p:spPr>
          <a:xfrm>
            <a:off x="3219967" y="3614442"/>
            <a:ext cx="230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Delivery to Specific Departments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8BC5060-2490-86F4-5911-2EAE3DE41999}"/>
              </a:ext>
            </a:extLst>
          </p:cNvPr>
          <p:cNvSpPr txBox="1">
            <a:spLocks/>
          </p:cNvSpPr>
          <p:nvPr/>
        </p:nvSpPr>
        <p:spPr>
          <a:xfrm>
            <a:off x="578497" y="379902"/>
            <a:ext cx="10515600" cy="6386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DNAT</a:t>
            </a:r>
            <a:endParaRPr lang="en-IN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9E2C2-D50E-FD20-57EC-E44A8061DD64}"/>
              </a:ext>
            </a:extLst>
          </p:cNvPr>
          <p:cNvSpPr txBox="1"/>
          <p:nvPr/>
        </p:nvSpPr>
        <p:spPr>
          <a:xfrm>
            <a:off x="5882531" y="2888599"/>
            <a:ext cx="2571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Router Performing DNAT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9DF1DE-11FB-4FCE-B54E-D58CDCE31E70}"/>
              </a:ext>
            </a:extLst>
          </p:cNvPr>
          <p:cNvSpPr txBox="1"/>
          <p:nvPr/>
        </p:nvSpPr>
        <p:spPr>
          <a:xfrm>
            <a:off x="5882531" y="3650591"/>
            <a:ext cx="3174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Port Forwarding via DNAT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24CBDC-58F7-078D-5041-8DFC4392E105}"/>
              </a:ext>
            </a:extLst>
          </p:cNvPr>
          <p:cNvSpPr txBox="1"/>
          <p:nvPr/>
        </p:nvSpPr>
        <p:spPr>
          <a:xfrm>
            <a:off x="5882531" y="2162756"/>
            <a:ext cx="2302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Your Public IP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86674-A09F-00CA-96E9-043A0EA4CD87}"/>
              </a:ext>
            </a:extLst>
          </p:cNvPr>
          <p:cNvSpPr txBox="1"/>
          <p:nvPr/>
        </p:nvSpPr>
        <p:spPr>
          <a:xfrm>
            <a:off x="5882530" y="4376434"/>
            <a:ext cx="2008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Incoming Traffic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3B359A0-99F4-14E8-D647-006ACCDEA210}"/>
              </a:ext>
            </a:extLst>
          </p:cNvPr>
          <p:cNvSpPr/>
          <p:nvPr/>
        </p:nvSpPr>
        <p:spPr>
          <a:xfrm>
            <a:off x="2827176" y="1800808"/>
            <a:ext cx="6130212" cy="34336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44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336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PRANJAL SRIVASTAVA</dc:creator>
  <cp:lastModifiedBy>PRANJAL SRIVASTAVA</cp:lastModifiedBy>
  <cp:revision>1</cp:revision>
  <dcterms:created xsi:type="dcterms:W3CDTF">2024-06-08T11:33:53Z</dcterms:created>
  <dcterms:modified xsi:type="dcterms:W3CDTF">2024-06-08T12:00:47Z</dcterms:modified>
</cp:coreProperties>
</file>