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79" r:id="rId12"/>
    <p:sldId id="280" r:id="rId13"/>
    <p:sldId id="267" r:id="rId14"/>
    <p:sldId id="268" r:id="rId15"/>
    <p:sldId id="269" r:id="rId16"/>
    <p:sldId id="270" r:id="rId17"/>
    <p:sldId id="271" r:id="rId18"/>
    <p:sldId id="278" r:id="rId19"/>
    <p:sldId id="277" r:id="rId20"/>
    <p:sldId id="272" r:id="rId21"/>
    <p:sldId id="273" r:id="rId22"/>
    <p:sldId id="274" r:id="rId23"/>
    <p:sldId id="275" r:id="rId24"/>
    <p:sldId id="276" r:id="rId25"/>
  </p:sldIdLst>
  <p:sldSz cx="9144000" cy="5143500" type="screen16x9"/>
  <p:notesSz cx="6858000" cy="9144000"/>
  <p:embeddedFontLst>
    <p:embeddedFont>
      <p:font typeface="Century Gothic" panose="020B0502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ZnGzTdQGf66U6wjk0DfokCfDp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191" y="1"/>
            <a:ext cx="9145191" cy="5146166"/>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a:prstGeom prst="rect">
            <a:avLst/>
          </a:prstGeo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tx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619239" y="1344169"/>
            <a:ext cx="742949" cy="228599"/>
          </a:xfrm>
        </p:spPr>
        <p:txBody>
          <a:bodyPr/>
          <a:lstStyle>
            <a:lvl1pPr algn="l">
              <a:defRPr b="0">
                <a:solidFill>
                  <a:schemeClr val="bg1"/>
                </a:solidFill>
              </a:defRPr>
            </a:lvl1pPr>
          </a:lstStyle>
          <a:p>
            <a:endParaRPr lang="en-IN"/>
          </a:p>
        </p:txBody>
      </p:sp>
      <p:sp>
        <p:nvSpPr>
          <p:cNvPr id="5" name="Footer Placeholder 4"/>
          <p:cNvSpPr>
            <a:spLocks noGrp="1"/>
          </p:cNvSpPr>
          <p:nvPr>
            <p:ph type="ftr" sz="quarter" idx="11"/>
          </p:nvPr>
        </p:nvSpPr>
        <p:spPr>
          <a:xfrm rot="5400000">
            <a:off x="6713982" y="2420874"/>
            <a:ext cx="2900934" cy="233172"/>
          </a:xfrm>
        </p:spPr>
        <p:txBody>
          <a:bodyPr/>
          <a:lstStyle>
            <a:lvl1pPr>
              <a:defRPr sz="750" b="0">
                <a:solidFill>
                  <a:schemeClr val="bg1"/>
                </a:solidFill>
              </a:defRPr>
            </a:lvl1pPr>
          </a:lstStyle>
          <a:p>
            <a:endParaRPr lang="en-IN"/>
          </a:p>
        </p:txBody>
      </p:sp>
      <p:sp>
        <p:nvSpPr>
          <p:cNvPr id="8" name="Rectangle 7"/>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19457"/>
            <a:ext cx="628649" cy="575765"/>
          </a:xfrm>
        </p:spPr>
        <p:txBody>
          <a:bodyPr/>
          <a:lstStyle>
            <a:lvl1pPr>
              <a:defRPr sz="2100" b="0" i="0">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34288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191" y="1"/>
            <a:ext cx="9145191" cy="5146166"/>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8" y="3727445"/>
            <a:ext cx="6619243" cy="425054"/>
          </a:xfrm>
          <a:prstGeom prst="rect">
            <a:avLst/>
          </a:prstGeo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8" y="4152499"/>
            <a:ext cx="6619242" cy="370284"/>
          </a:xfrm>
        </p:spPr>
        <p:txBody>
          <a:bodyPr>
            <a:normAutofit/>
          </a:bodyPr>
          <a:lstStyle>
            <a:lvl1pPr marL="0" indent="0">
              <a:buNone/>
              <a:defRPr sz="900">
                <a:solidFill>
                  <a:schemeClr val="tx2">
                    <a:lumMod val="40000"/>
                    <a:lumOff val="6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31988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191" y="1"/>
            <a:ext cx="9145191" cy="5146166"/>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795528"/>
            <a:ext cx="6624828" cy="1028700"/>
          </a:xfrm>
          <a:prstGeom prst="rect">
            <a:avLst/>
          </a:prstGeom>
        </p:spPr>
        <p:txBody>
          <a:bodyPr anchor="ctr" anchorCtr="0"/>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4109" y="2660904"/>
            <a:ext cx="6619244" cy="1858518"/>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1126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191" y="1"/>
            <a:ext cx="9145191" cy="5146166"/>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673721" y="447576"/>
            <a:ext cx="601434" cy="120032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7200" dirty="0">
                <a:solidFill>
                  <a:schemeClr val="tx2">
                    <a:lumMod val="40000"/>
                    <a:lumOff val="60000"/>
                  </a:schemeClr>
                </a:solidFill>
              </a:rPr>
              <a:t>“</a:t>
            </a:r>
          </a:p>
        </p:txBody>
      </p:sp>
      <p:sp>
        <p:nvSpPr>
          <p:cNvPr id="15" name="TextBox 14"/>
          <p:cNvSpPr txBox="1"/>
          <p:nvPr/>
        </p:nvSpPr>
        <p:spPr bwMode="gray">
          <a:xfrm>
            <a:off x="7286297" y="1971975"/>
            <a:ext cx="601434" cy="120032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7200" dirty="0">
                <a:solidFill>
                  <a:schemeClr val="tx2">
                    <a:lumMod val="40000"/>
                    <a:lumOff val="60000"/>
                  </a:schemeClr>
                </a:solidFill>
              </a:rPr>
              <a:t>”</a:t>
            </a:r>
          </a:p>
        </p:txBody>
      </p:sp>
      <p:sp>
        <p:nvSpPr>
          <p:cNvPr id="2" name="Title 1"/>
          <p:cNvSpPr>
            <a:spLocks noGrp="1"/>
          </p:cNvSpPr>
          <p:nvPr>
            <p:ph type="title"/>
          </p:nvPr>
        </p:nvSpPr>
        <p:spPr>
          <a:xfrm>
            <a:off x="1181101" y="735388"/>
            <a:ext cx="6345737" cy="2023687"/>
          </a:xfrm>
          <a:prstGeom prst="rect">
            <a:avLst/>
          </a:prstGeom>
        </p:spPr>
        <p:txBody>
          <a:bodyPr anchor="ctr" anchorCtr="0"/>
          <a:lstStyle>
            <a:lvl1pPr>
              <a:defRPr sz="3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459459" y="2759990"/>
            <a:ext cx="5794329" cy="256631"/>
          </a:xfrm>
        </p:spPr>
        <p:txBody>
          <a:bodyPr vert="horz" lIns="91440" tIns="45720" rIns="91440" bIns="45720" rtlCol="0" anchor="t">
            <a:normAutofit/>
          </a:bodyPr>
          <a:lstStyle>
            <a:lvl1pPr>
              <a:buNone/>
              <a:defRPr lang="en-US" sz="105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866216" y="3771898"/>
            <a:ext cx="6619244" cy="748394"/>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6640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191" y="1"/>
            <a:ext cx="9145191" cy="5146166"/>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80144"/>
            <a:ext cx="6649217" cy="1364742"/>
          </a:xfrm>
          <a:prstGeom prst="rect">
            <a:avLst/>
          </a:prstGeo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71900"/>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04026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a:prstGeom prst="rect">
            <a:avLst/>
          </a:prstGeo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2346876"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6" y="2384823"/>
            <a:ext cx="2346876" cy="213546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59035"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59035" cy="213546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5025" y="1946274"/>
            <a:ext cx="2370772" cy="43854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5025" y="2384823"/>
            <a:ext cx="2370772" cy="213546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88743" y="1952625"/>
            <a:ext cx="24423" cy="2567666"/>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31868" y="1952625"/>
            <a:ext cx="0" cy="2567666"/>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4232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a:prstGeom prst="rect">
            <a:avLst/>
          </a:prstGeom>
        </p:spPr>
        <p:txBody>
          <a:bodyPr anchor="ctr" anchorCtr="0"/>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4"/>
            <a:ext cx="2287829" cy="432195"/>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1000914" y="1958187"/>
            <a:ext cx="2018432" cy="118807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1"/>
            <a:ext cx="2287829" cy="6884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1"/>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6649" y="3831831"/>
            <a:ext cx="2287829" cy="68443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575" y="3399631"/>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575" y="3831831"/>
            <a:ext cx="2287829" cy="68846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88184" y="1952626"/>
            <a:ext cx="1" cy="2596358"/>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55514" y="1952626"/>
            <a:ext cx="0" cy="2596358"/>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99466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46275"/>
            <a:ext cx="6619244" cy="2568576"/>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1117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191" y="1"/>
            <a:ext cx="9145191" cy="5146166"/>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2568" y="958850"/>
            <a:ext cx="1081175" cy="3561443"/>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49"/>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572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2"/>
            <a:ext cx="6619244" cy="530223"/>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lvl1pPr>
              <a:defRPr sz="750" b="1"/>
            </a:lvl1p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196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191" y="1"/>
            <a:ext cx="9145191" cy="5146166"/>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7" y="2009394"/>
            <a:ext cx="3257550" cy="1714500"/>
          </a:xfrm>
          <a:prstGeom prst="rect">
            <a:avLst/>
          </a:prstGeom>
        </p:spPr>
        <p:txBody>
          <a:bodyPr anchor="ctr" anchorCtr="0"/>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0932" y="2009394"/>
            <a:ext cx="2818638" cy="1714500"/>
          </a:xfrm>
        </p:spPr>
        <p:txBody>
          <a:bodyPr anchor="ctr" anchorCtr="0"/>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lvl1pPr>
              <a:defRPr sz="750" b="1"/>
            </a:lvl1pPr>
          </a:lstStyle>
          <a:p>
            <a:endParaRPr lang="en-IN"/>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863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6215" y="726948"/>
            <a:ext cx="6619244" cy="528066"/>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66216" y="1952625"/>
            <a:ext cx="3621024"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82" y="1952625"/>
            <a:ext cx="3621024"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429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6216" y="726948"/>
            <a:ext cx="6619244" cy="528066"/>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4530"/>
            <a:ext cx="362102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6" y="2398836"/>
            <a:ext cx="3621024" cy="21328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82" y="1954530"/>
            <a:ext cx="362102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3" y="2390941"/>
            <a:ext cx="3618870" cy="21407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465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4109" y="726948"/>
            <a:ext cx="6619244" cy="52806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277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24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191" y="1"/>
            <a:ext cx="9145191" cy="5146166"/>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5" y="973836"/>
            <a:ext cx="2094869" cy="1197864"/>
          </a:xfrm>
          <a:prstGeom prst="rect">
            <a:avLst/>
          </a:prstGeo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4256" y="1085850"/>
            <a:ext cx="3896998"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tx2">
                    <a:lumMod val="40000"/>
                    <a:lumOff val="6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035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191" y="1"/>
            <a:ext cx="9145191" cy="5146166"/>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5431" y="1269999"/>
            <a:ext cx="2895194" cy="1301751"/>
          </a:xfrm>
          <a:prstGeom prst="rect">
            <a:avLst/>
          </a:prstGeo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tx2">
                    <a:lumMod val="40000"/>
                    <a:lumOff val="6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39934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191" y="1"/>
            <a:ext cx="9145191" cy="5146166"/>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571" y="4793743"/>
            <a:ext cx="742949" cy="228599"/>
          </a:xfrm>
          <a:prstGeom prst="rect">
            <a:avLst/>
          </a:prstGeom>
        </p:spPr>
        <p:txBody>
          <a:bodyPr vert="horz" lIns="91440" tIns="45720" rIns="91440" bIns="45720" rtlCol="0" anchor="ctr" anchorCtr="0"/>
          <a:lstStyle>
            <a:lvl1pPr algn="r">
              <a:defRPr sz="750" b="1" i="0">
                <a:solidFill>
                  <a:schemeClr val="accent1"/>
                </a:solidFill>
              </a:defRPr>
            </a:lvl1pPr>
          </a:lstStyle>
          <a:p>
            <a:endParaRPr lang="en-IN"/>
          </a:p>
        </p:txBody>
      </p:sp>
      <p:sp>
        <p:nvSpPr>
          <p:cNvPr id="5" name="Footer Placeholder 4"/>
          <p:cNvSpPr>
            <a:spLocks noGrp="1"/>
          </p:cNvSpPr>
          <p:nvPr>
            <p:ph type="ftr" sz="quarter" idx="3"/>
          </p:nvPr>
        </p:nvSpPr>
        <p:spPr>
          <a:xfrm>
            <a:off x="418338" y="4793742"/>
            <a:ext cx="2900934" cy="233172"/>
          </a:xfrm>
          <a:prstGeom prst="rect">
            <a:avLst/>
          </a:prstGeom>
        </p:spPr>
        <p:txBody>
          <a:bodyPr vert="horz" lIns="91440" tIns="45720" rIns="91440" bIns="45720" rtlCol="0" anchor="ctr" anchorCtr="0"/>
          <a:lstStyle>
            <a:lvl1pPr algn="l">
              <a:defRPr sz="750" b="1" i="0">
                <a:solidFill>
                  <a:schemeClr val="accent1"/>
                </a:solidFill>
              </a:defRPr>
            </a:lvl1pPr>
          </a:lstStyle>
          <a:p>
            <a:endParaRPr lang="en-IN"/>
          </a:p>
        </p:txBody>
      </p:sp>
      <p:sp>
        <p:nvSpPr>
          <p:cNvPr id="29" name="Rectangle 2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949884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owardsdatascience.com/8-simple-techniques-to-prevent-overfitting-4d443da2ef7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Prompt Engineering</a:t>
            </a:r>
          </a:p>
        </p:txBody>
      </p:sp>
      <p:sp>
        <p:nvSpPr>
          <p:cNvPr id="3" name="Text Placeholder 2"/>
          <p:cNvSpPr>
            <a:spLocks noGrp="1"/>
          </p:cNvSpPr>
          <p:nvPr>
            <p:ph idx="1"/>
          </p:nvPr>
        </p:nvSpPr>
        <p:spPr/>
        <p:txBody>
          <a:bodyPr/>
          <a:lstStyle/>
          <a:p>
            <a:r>
              <a:t>What is Prompt Engineering?</a:t>
            </a:r>
          </a:p>
          <a:p>
            <a:r>
              <a:t>Importance in the Chatbot Industry</a:t>
            </a:r>
          </a:p>
          <a:p>
            <a:r>
              <a:t>Role of ChatGPT in Prompt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in Prompt Engineering</a:t>
            </a:r>
          </a:p>
        </p:txBody>
      </p:sp>
      <p:sp>
        <p:nvSpPr>
          <p:cNvPr id="3" name="Text Placeholder 2"/>
          <p:cNvSpPr>
            <a:spLocks noGrp="1"/>
          </p:cNvSpPr>
          <p:nvPr>
            <p:ph idx="1"/>
          </p:nvPr>
        </p:nvSpPr>
        <p:spPr/>
        <p:txBody>
          <a:bodyPr/>
          <a:lstStyle/>
          <a:p>
            <a:r>
              <a:rPr dirty="0"/>
              <a:t>Finding the right balance</a:t>
            </a:r>
          </a:p>
          <a:p>
            <a:r>
              <a:rPr dirty="0"/>
              <a:t>Avoiding overfitting to prompts</a:t>
            </a:r>
          </a:p>
          <a:p>
            <a:r>
              <a:rPr dirty="0"/>
              <a:t>Ensuring model safety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4387-0BD9-6FDC-898C-F3C28398C2F0}"/>
              </a:ext>
            </a:extLst>
          </p:cNvPr>
          <p:cNvSpPr>
            <a:spLocks noGrp="1"/>
          </p:cNvSpPr>
          <p:nvPr>
            <p:ph type="title"/>
          </p:nvPr>
        </p:nvSpPr>
        <p:spPr/>
        <p:txBody>
          <a:bodyPr/>
          <a:lstStyle/>
          <a:p>
            <a:r>
              <a:rPr lang="en-US" dirty="0"/>
              <a:t>Overfitting</a:t>
            </a:r>
            <a:endParaRPr lang="en-IN" dirty="0"/>
          </a:p>
        </p:txBody>
      </p:sp>
      <p:sp>
        <p:nvSpPr>
          <p:cNvPr id="3" name="Content Placeholder 2">
            <a:extLst>
              <a:ext uri="{FF2B5EF4-FFF2-40B4-BE49-F238E27FC236}">
                <a16:creationId xmlns:a16="http://schemas.microsoft.com/office/drawing/2014/main" id="{92D00D4A-92EA-94F7-C5E2-496A18C6B7A4}"/>
              </a:ext>
            </a:extLst>
          </p:cNvPr>
          <p:cNvSpPr>
            <a:spLocks noGrp="1"/>
          </p:cNvSpPr>
          <p:nvPr>
            <p:ph idx="1"/>
          </p:nvPr>
        </p:nvSpPr>
        <p:spPr/>
        <p:txBody>
          <a:bodyPr/>
          <a:lstStyle/>
          <a:p>
            <a:r>
              <a:rPr lang="en-US" dirty="0"/>
              <a:t>Overfitting occurs when the model performs well on training data but generalizes poorly to unseen data.</a:t>
            </a:r>
            <a:r>
              <a:rPr lang="en-US" b="0" i="0" dirty="0">
                <a:solidFill>
                  <a:srgbClr val="242424"/>
                </a:solidFill>
                <a:effectLst/>
                <a:latin typeface="source-serif-pro"/>
              </a:rPr>
              <a:t> </a:t>
            </a:r>
          </a:p>
          <a:p>
            <a:r>
              <a:rPr lang="en-US" dirty="0"/>
              <a:t>Overfitting is a very common problem in Machine Learning and there has been an extensive range of literature dedicated to studying methods for preventing overfitting</a:t>
            </a:r>
          </a:p>
          <a:p>
            <a:r>
              <a:rPr lang="en-US" dirty="0"/>
              <a:t>Have clarity while writing prompt, don’t bombard it with too much information.</a:t>
            </a:r>
          </a:p>
          <a:p>
            <a:endParaRPr lang="en-US" dirty="0"/>
          </a:p>
          <a:p>
            <a:r>
              <a:rPr lang="en-US" dirty="0">
                <a:hlinkClick r:id="rId2"/>
              </a:rPr>
              <a:t>https://towardsdatascience.com/8-simple-techniques-to-prevent-overfitting-4d443da2ef7d</a:t>
            </a:r>
            <a:endParaRPr lang="en-US" dirty="0"/>
          </a:p>
          <a:p>
            <a:endParaRPr lang="en-US" dirty="0"/>
          </a:p>
          <a:p>
            <a:pPr marL="0" indent="0">
              <a:buNone/>
            </a:pPr>
            <a:endParaRPr lang="en-IN" dirty="0"/>
          </a:p>
        </p:txBody>
      </p:sp>
    </p:spTree>
    <p:extLst>
      <p:ext uri="{BB962C8B-B14F-4D97-AF65-F5344CB8AC3E}">
        <p14:creationId xmlns:p14="http://schemas.microsoft.com/office/powerpoint/2010/main" val="310630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99CB-7E0A-6DC1-C3F5-449C82A7BB24}"/>
              </a:ext>
            </a:extLst>
          </p:cNvPr>
          <p:cNvSpPr>
            <a:spLocks noGrp="1"/>
          </p:cNvSpPr>
          <p:nvPr>
            <p:ph type="title"/>
          </p:nvPr>
        </p:nvSpPr>
        <p:spPr/>
        <p:txBody>
          <a:bodyPr/>
          <a:lstStyle/>
          <a:p>
            <a:r>
              <a:rPr lang="en-US" dirty="0"/>
              <a:t>Role Goal Benefit Model</a:t>
            </a:r>
            <a:endParaRPr lang="en-IN" dirty="0"/>
          </a:p>
        </p:txBody>
      </p:sp>
      <p:pic>
        <p:nvPicPr>
          <p:cNvPr id="5" name="Picture 4">
            <a:extLst>
              <a:ext uri="{FF2B5EF4-FFF2-40B4-BE49-F238E27FC236}">
                <a16:creationId xmlns:a16="http://schemas.microsoft.com/office/drawing/2014/main" id="{A66A0A60-6EE8-57EC-1AB8-C67357F8E72C}"/>
              </a:ext>
            </a:extLst>
          </p:cNvPr>
          <p:cNvPicPr>
            <a:picLocks noChangeAspect="1"/>
          </p:cNvPicPr>
          <p:nvPr/>
        </p:nvPicPr>
        <p:blipFill>
          <a:blip r:embed="rId2"/>
          <a:stretch>
            <a:fillRect/>
          </a:stretch>
        </p:blipFill>
        <p:spPr>
          <a:xfrm>
            <a:off x="415615" y="1396625"/>
            <a:ext cx="4057738" cy="3522705"/>
          </a:xfrm>
          <a:prstGeom prst="rect">
            <a:avLst/>
          </a:prstGeom>
        </p:spPr>
      </p:pic>
      <p:pic>
        <p:nvPicPr>
          <p:cNvPr id="7" name="Picture 6">
            <a:extLst>
              <a:ext uri="{FF2B5EF4-FFF2-40B4-BE49-F238E27FC236}">
                <a16:creationId xmlns:a16="http://schemas.microsoft.com/office/drawing/2014/main" id="{76780B58-7050-CAB4-311E-DC867EDE1102}"/>
              </a:ext>
            </a:extLst>
          </p:cNvPr>
          <p:cNvPicPr>
            <a:picLocks noChangeAspect="1"/>
          </p:cNvPicPr>
          <p:nvPr/>
        </p:nvPicPr>
        <p:blipFill>
          <a:blip r:embed="rId3"/>
          <a:stretch>
            <a:fillRect/>
          </a:stretch>
        </p:blipFill>
        <p:spPr>
          <a:xfrm>
            <a:off x="4473353" y="1396626"/>
            <a:ext cx="4318314" cy="3522704"/>
          </a:xfrm>
          <a:prstGeom prst="rect">
            <a:avLst/>
          </a:prstGeom>
        </p:spPr>
      </p:pic>
    </p:spTree>
    <p:extLst>
      <p:ext uri="{BB962C8B-B14F-4D97-AF65-F5344CB8AC3E}">
        <p14:creationId xmlns:p14="http://schemas.microsoft.com/office/powerpoint/2010/main" val="314417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of Prompt Engineering</a:t>
            </a:r>
          </a:p>
        </p:txBody>
      </p:sp>
      <p:sp>
        <p:nvSpPr>
          <p:cNvPr id="3" name="Text Placeholder 2"/>
          <p:cNvSpPr>
            <a:spLocks noGrp="1"/>
          </p:cNvSpPr>
          <p:nvPr>
            <p:ph idx="1"/>
          </p:nvPr>
        </p:nvSpPr>
        <p:spPr/>
        <p:txBody>
          <a:bodyPr/>
          <a:lstStyle/>
          <a:p>
            <a:r>
              <a:t>Adaptive prompting</a:t>
            </a:r>
          </a:p>
          <a:p>
            <a:r>
              <a:t>User-specific customization</a:t>
            </a:r>
          </a:p>
          <a:p>
            <a:r>
              <a:t>Integration with other technologies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ChatGPT in Customer Support</a:t>
            </a:r>
          </a:p>
        </p:txBody>
      </p:sp>
      <p:sp>
        <p:nvSpPr>
          <p:cNvPr id="3" name="Text Placeholder 2"/>
          <p:cNvSpPr>
            <a:spLocks noGrp="1"/>
          </p:cNvSpPr>
          <p:nvPr>
            <p:ph idx="1"/>
          </p:nvPr>
        </p:nvSpPr>
        <p:spPr/>
        <p:txBody>
          <a:bodyPr/>
          <a:lstStyle/>
          <a:p>
            <a:r>
              <a:t>Using prompts for specific queries</a:t>
            </a:r>
          </a:p>
          <a:p>
            <a:r>
              <a:t>Feedback loop and improvements</a:t>
            </a:r>
          </a:p>
          <a:p>
            <a:r>
              <a:t>Results and impact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ChatGPT in Education</a:t>
            </a:r>
          </a:p>
        </p:txBody>
      </p:sp>
      <p:sp>
        <p:nvSpPr>
          <p:cNvPr id="3" name="Text Placeholder 2"/>
          <p:cNvSpPr>
            <a:spLocks noGrp="1"/>
          </p:cNvSpPr>
          <p:nvPr>
            <p:ph idx="1"/>
          </p:nvPr>
        </p:nvSpPr>
        <p:spPr/>
        <p:txBody>
          <a:bodyPr/>
          <a:lstStyle/>
          <a:p>
            <a:r>
              <a:rPr dirty="0"/>
              <a:t>Guiding students with prompts</a:t>
            </a:r>
          </a:p>
          <a:p>
            <a:r>
              <a:rPr dirty="0"/>
              <a:t>Interactive learning experiences</a:t>
            </a:r>
          </a:p>
          <a:p>
            <a:r>
              <a:rPr dirty="0"/>
              <a:t>Benefits and challenges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for Prompt Engineering</a:t>
            </a:r>
          </a:p>
        </p:txBody>
      </p:sp>
      <p:sp>
        <p:nvSpPr>
          <p:cNvPr id="3" name="Text Placeholder 2"/>
          <p:cNvSpPr>
            <a:spLocks noGrp="1"/>
          </p:cNvSpPr>
          <p:nvPr>
            <p:ph idx="1"/>
          </p:nvPr>
        </p:nvSpPr>
        <p:spPr/>
        <p:txBody>
          <a:bodyPr/>
          <a:lstStyle/>
          <a:p>
            <a:r>
              <a:t>Development environments</a:t>
            </a:r>
          </a:p>
          <a:p>
            <a:r>
              <a:t>Testing and validation tools</a:t>
            </a:r>
          </a:p>
          <a:p>
            <a:r>
              <a:t>Community-driven platforms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Best Practices in Prompt Engineering</a:t>
            </a:r>
          </a:p>
        </p:txBody>
      </p:sp>
      <p:sp>
        <p:nvSpPr>
          <p:cNvPr id="3" name="Text Placeholder 2"/>
          <p:cNvSpPr>
            <a:spLocks noGrp="1"/>
          </p:cNvSpPr>
          <p:nvPr>
            <p:ph idx="1"/>
          </p:nvPr>
        </p:nvSpPr>
        <p:spPr/>
        <p:txBody>
          <a:bodyPr/>
          <a:lstStyle/>
          <a:p>
            <a:r>
              <a:t>Iterative testing</a:t>
            </a:r>
          </a:p>
          <a:p>
            <a:r>
              <a:t>User feedback integration</a:t>
            </a:r>
          </a:p>
          <a:p>
            <a:r>
              <a:t>Continuous learning and adaptation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29A0-4EC0-E717-3902-DA12B7799117}"/>
              </a:ext>
            </a:extLst>
          </p:cNvPr>
          <p:cNvSpPr>
            <a:spLocks noGrp="1"/>
          </p:cNvSpPr>
          <p:nvPr>
            <p:ph type="title"/>
          </p:nvPr>
        </p:nvSpPr>
        <p:spPr/>
        <p:txBody>
          <a:bodyPr/>
          <a:lstStyle/>
          <a:p>
            <a:r>
              <a:rPr lang="en-US" dirty="0"/>
              <a:t>Best Practices</a:t>
            </a:r>
            <a:endParaRPr lang="en-IN" dirty="0"/>
          </a:p>
        </p:txBody>
      </p:sp>
      <p:sp>
        <p:nvSpPr>
          <p:cNvPr id="3" name="Content Placeholder 2">
            <a:extLst>
              <a:ext uri="{FF2B5EF4-FFF2-40B4-BE49-F238E27FC236}">
                <a16:creationId xmlns:a16="http://schemas.microsoft.com/office/drawing/2014/main" id="{91BCC21D-3AFC-F3BB-8AC0-3C9BFB054464}"/>
              </a:ext>
            </a:extLst>
          </p:cNvPr>
          <p:cNvSpPr>
            <a:spLocks noGrp="1"/>
          </p:cNvSpPr>
          <p:nvPr>
            <p:ph idx="1"/>
          </p:nvPr>
        </p:nvSpPr>
        <p:spPr/>
        <p:txBody>
          <a:bodyPr>
            <a:normAutofit fontScale="92500"/>
          </a:bodyPr>
          <a:lstStyle/>
          <a:p>
            <a:pPr marL="0" indent="0" algn="l" rtl="0">
              <a:buNone/>
            </a:pPr>
            <a:r>
              <a:rPr lang="en-US" dirty="0"/>
              <a:t>Here are some practical tips for using ChatGPT prompts effectively:</a:t>
            </a:r>
          </a:p>
          <a:p>
            <a:r>
              <a:rPr lang="en-US" sz="1500" dirty="0">
                <a:highlight>
                  <a:srgbClr val="00FF00"/>
                </a:highlight>
              </a:rPr>
              <a:t>Be clear and specific</a:t>
            </a:r>
            <a:r>
              <a:rPr lang="en-US" dirty="0">
                <a:highlight>
                  <a:srgbClr val="00FF00"/>
                </a:highlight>
              </a:rPr>
              <a:t>: </a:t>
            </a:r>
            <a:r>
              <a:rPr lang="en-US" dirty="0"/>
              <a:t>When entering your prompt, be as clear and specific as possible about what you want to ask about or discuss. This will help ChatGPT understand your question and generate a more relevant and useful response.</a:t>
            </a:r>
          </a:p>
          <a:p>
            <a:r>
              <a:rPr lang="en-US" sz="1500" dirty="0">
                <a:highlight>
                  <a:srgbClr val="00FF00"/>
                </a:highlight>
              </a:rPr>
              <a:t>Use complete sentences: </a:t>
            </a:r>
            <a:r>
              <a:rPr lang="en-US" dirty="0"/>
              <a:t>ChatGPT works best when it is given complete sentences or questions. Don't use incomplete sentences or shorthand, as this can confuse the AI and make its answers less accurate.</a:t>
            </a:r>
          </a:p>
          <a:p>
            <a:r>
              <a:rPr lang="en-US" sz="1500" dirty="0">
                <a:highlight>
                  <a:srgbClr val="00FF00"/>
                </a:highlight>
              </a:rPr>
              <a:t>Use natural language: </a:t>
            </a:r>
            <a:r>
              <a:rPr lang="en-US" dirty="0"/>
              <a:t>ChatGPT is designed to understand natural language, so try to use conversational language when interacting with it. Avoid using overly formal or technical language, which can be more difficult for the AI to understand.</a:t>
            </a:r>
          </a:p>
          <a:p>
            <a:pPr marL="0" indent="0">
              <a:buNone/>
            </a:pPr>
            <a:endParaRPr lang="en-IN" dirty="0"/>
          </a:p>
        </p:txBody>
      </p:sp>
    </p:spTree>
    <p:extLst>
      <p:ext uri="{BB962C8B-B14F-4D97-AF65-F5344CB8AC3E}">
        <p14:creationId xmlns:p14="http://schemas.microsoft.com/office/powerpoint/2010/main" val="29615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29A0-4EC0-E717-3902-DA12B7799117}"/>
              </a:ext>
            </a:extLst>
          </p:cNvPr>
          <p:cNvSpPr>
            <a:spLocks noGrp="1"/>
          </p:cNvSpPr>
          <p:nvPr>
            <p:ph type="title"/>
          </p:nvPr>
        </p:nvSpPr>
        <p:spPr/>
        <p:txBody>
          <a:bodyPr/>
          <a:lstStyle/>
          <a:p>
            <a:r>
              <a:rPr lang="en-US" dirty="0"/>
              <a:t>Best Practices</a:t>
            </a:r>
            <a:endParaRPr lang="en-IN" dirty="0"/>
          </a:p>
        </p:txBody>
      </p:sp>
      <p:sp>
        <p:nvSpPr>
          <p:cNvPr id="3" name="Content Placeholder 2">
            <a:extLst>
              <a:ext uri="{FF2B5EF4-FFF2-40B4-BE49-F238E27FC236}">
                <a16:creationId xmlns:a16="http://schemas.microsoft.com/office/drawing/2014/main" id="{91BCC21D-3AFC-F3BB-8AC0-3C9BFB054464}"/>
              </a:ext>
            </a:extLst>
          </p:cNvPr>
          <p:cNvSpPr>
            <a:spLocks noGrp="1"/>
          </p:cNvSpPr>
          <p:nvPr>
            <p:ph idx="1"/>
          </p:nvPr>
        </p:nvSpPr>
        <p:spPr/>
        <p:txBody>
          <a:bodyPr>
            <a:normAutofit fontScale="92500" lnSpcReduction="20000"/>
          </a:bodyPr>
          <a:lstStyle/>
          <a:p>
            <a:r>
              <a:rPr lang="en-US" sz="1500" dirty="0">
                <a:highlight>
                  <a:srgbClr val="00FF00"/>
                </a:highlight>
              </a:rPr>
              <a:t>Provide context: </a:t>
            </a:r>
            <a:r>
              <a:rPr lang="en-US" sz="1300" dirty="0"/>
              <a:t>When entering a prompt, provide any relevant context or background information that may be helpful for ChatGPT to understand the question or topic at hand.</a:t>
            </a:r>
          </a:p>
          <a:p>
            <a:r>
              <a:rPr lang="en-US" sz="1500" dirty="0">
                <a:highlight>
                  <a:srgbClr val="00FF00"/>
                </a:highlight>
              </a:rPr>
              <a:t>Use multiple prompts: </a:t>
            </a:r>
            <a:r>
              <a:rPr lang="en-US" sz="1300" dirty="0"/>
              <a:t>If you're not satisfied with the response you receive, try entering a different prompt or rephrasing your question. ChatGPT's responses are generated based on the input it receives, so sometimes changing the prompt can lead to more useful and accurate responses.</a:t>
            </a:r>
          </a:p>
          <a:p>
            <a:r>
              <a:rPr lang="en-US" sz="1500" dirty="0">
                <a:highlight>
                  <a:srgbClr val="00FF00"/>
                </a:highlight>
              </a:rPr>
              <a:t>Use prompts to explore ideas: </a:t>
            </a:r>
            <a:r>
              <a:rPr lang="en-US" sz="1300" dirty="0"/>
              <a:t>ChatGPT can be a helpful tool for exploring ideas or brainstorming. Use prompts to ask open-ended questions or generate new ideas, and see where the conversation takes you.</a:t>
            </a:r>
          </a:p>
          <a:p>
            <a:r>
              <a:rPr lang="en-US" sz="1500" dirty="0">
                <a:highlight>
                  <a:srgbClr val="00FF00"/>
                </a:highlight>
              </a:rPr>
              <a:t>Be patient: </a:t>
            </a:r>
            <a:r>
              <a:rPr lang="en-US" sz="1300" dirty="0"/>
              <a:t>ChatGPT is an AI language model, and its responses are generated based on complex algorithms and machine learning. Be patient and understand that it may take some time for ChatGPT to generate a response that meets your needs.</a:t>
            </a:r>
          </a:p>
          <a:p>
            <a:endParaRPr lang="en-IN" dirty="0"/>
          </a:p>
        </p:txBody>
      </p:sp>
    </p:spTree>
    <p:extLst>
      <p:ext uri="{BB962C8B-B14F-4D97-AF65-F5344CB8AC3E}">
        <p14:creationId xmlns:p14="http://schemas.microsoft.com/office/powerpoint/2010/main" val="427296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Basics of ChatGPT</a:t>
            </a:r>
          </a:p>
        </p:txBody>
      </p:sp>
      <p:sp>
        <p:nvSpPr>
          <p:cNvPr id="3" name="Text Placeholder 2"/>
          <p:cNvSpPr>
            <a:spLocks noGrp="1"/>
          </p:cNvSpPr>
          <p:nvPr>
            <p:ph idx="1"/>
          </p:nvPr>
        </p:nvSpPr>
        <p:spPr/>
        <p:txBody>
          <a:bodyPr/>
          <a:lstStyle/>
          <a:p>
            <a:r>
              <a:t>Overview of ChatGPT</a:t>
            </a:r>
          </a:p>
          <a:p>
            <a:r>
              <a:t>How it works?</a:t>
            </a:r>
          </a:p>
          <a:p>
            <a:r>
              <a:t>Key features and capabilities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Safety and Ethics</a:t>
            </a:r>
          </a:p>
        </p:txBody>
      </p:sp>
      <p:sp>
        <p:nvSpPr>
          <p:cNvPr id="3" name="Text Placeholder 2"/>
          <p:cNvSpPr>
            <a:spLocks noGrp="1"/>
          </p:cNvSpPr>
          <p:nvPr>
            <p:ph idx="1"/>
          </p:nvPr>
        </p:nvSpPr>
        <p:spPr/>
        <p:txBody>
          <a:bodyPr/>
          <a:lstStyle/>
          <a:p>
            <a:r>
              <a:t>Ensuring model doesn't produce harmful outputs</a:t>
            </a:r>
          </a:p>
          <a:p>
            <a:r>
              <a:t>Ethical considerations in prompting</a:t>
            </a:r>
          </a:p>
          <a:p>
            <a:r>
              <a:t>User data privacy and security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ChatGPT's Evolution with Prompting</a:t>
            </a:r>
          </a:p>
        </p:txBody>
      </p:sp>
      <p:sp>
        <p:nvSpPr>
          <p:cNvPr id="3" name="Text Placeholder 2"/>
          <p:cNvSpPr>
            <a:spLocks noGrp="1"/>
          </p:cNvSpPr>
          <p:nvPr>
            <p:ph idx="1"/>
          </p:nvPr>
        </p:nvSpPr>
        <p:spPr/>
        <p:txBody>
          <a:bodyPr/>
          <a:lstStyle/>
          <a:p>
            <a:r>
              <a:t>From simple queries to complex tasks</a:t>
            </a:r>
          </a:p>
          <a:p>
            <a:r>
              <a:t>Feedback-driven improvements</a:t>
            </a:r>
          </a:p>
          <a:p>
            <a:r>
              <a:t>Future roadmap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Community Involvement</a:t>
            </a:r>
          </a:p>
        </p:txBody>
      </p:sp>
      <p:sp>
        <p:nvSpPr>
          <p:cNvPr id="3" name="Text Placeholder 2"/>
          <p:cNvSpPr>
            <a:spLocks noGrp="1"/>
          </p:cNvSpPr>
          <p:nvPr>
            <p:ph idx="1"/>
          </p:nvPr>
        </p:nvSpPr>
        <p:spPr/>
        <p:txBody>
          <a:bodyPr/>
          <a:lstStyle/>
          <a:p>
            <a:r>
              <a:t>OpenAI's collaboration with the community</a:t>
            </a:r>
          </a:p>
          <a:p>
            <a:r>
              <a:t>Crowdsourced prompt engineering</a:t>
            </a:r>
          </a:p>
          <a:p>
            <a:r>
              <a:t>Benefits and challenges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 Placeholder 2"/>
          <p:cNvSpPr>
            <a:spLocks noGrp="1"/>
          </p:cNvSpPr>
          <p:nvPr>
            <p:ph idx="1"/>
          </p:nvPr>
        </p:nvSpPr>
        <p:spPr/>
        <p:txBody>
          <a:bodyPr/>
          <a:lstStyle/>
          <a:p>
            <a:r>
              <a:t>The growing importance of prompt engineering</a:t>
            </a:r>
          </a:p>
          <a:p>
            <a:r>
              <a:t>ChatGPT's role in shaping the future</a:t>
            </a:r>
          </a:p>
          <a:p>
            <a:r>
              <a:t>Endless possibilities with advanced prompting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Text Placeholder 2"/>
          <p:cNvSpPr>
            <a:spLocks noGrp="1"/>
          </p:cNvSpPr>
          <p:nvPr>
            <p:ph idx="1"/>
          </p:nvPr>
        </p:nvSpPr>
        <p:spPr/>
        <p:txBody>
          <a:bodyPr/>
          <a:lstStyle/>
          <a:p>
            <a:r>
              <a:t>OpenAI official documentation</a:t>
            </a:r>
          </a:p>
          <a:p>
            <a:r>
              <a:t>Research papers on prompt engineering</a:t>
            </a:r>
          </a:p>
          <a:p>
            <a:r>
              <a:t>Community forums and discussions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Prompt Engineering: Definition</a:t>
            </a:r>
          </a:p>
        </p:txBody>
      </p:sp>
      <p:sp>
        <p:nvSpPr>
          <p:cNvPr id="3" name="Text Placeholder 2"/>
          <p:cNvSpPr>
            <a:spLocks noGrp="1"/>
          </p:cNvSpPr>
          <p:nvPr>
            <p:ph idx="1"/>
          </p:nvPr>
        </p:nvSpPr>
        <p:spPr/>
        <p:txBody>
          <a:bodyPr/>
          <a:lstStyle/>
          <a:p>
            <a:r>
              <a:t>Crafting input prompts for models</a:t>
            </a:r>
          </a:p>
          <a:p>
            <a:r>
              <a:t>Guiding model's response</a:t>
            </a:r>
          </a:p>
          <a:p>
            <a:r>
              <a:t>Optimizing user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Prompt Engineering?</a:t>
            </a:r>
          </a:p>
        </p:txBody>
      </p:sp>
      <p:sp>
        <p:nvSpPr>
          <p:cNvPr id="3" name="Text Placeholder 2"/>
          <p:cNvSpPr>
            <a:spLocks noGrp="1"/>
          </p:cNvSpPr>
          <p:nvPr>
            <p:ph idx="1"/>
          </p:nvPr>
        </p:nvSpPr>
        <p:spPr/>
        <p:txBody>
          <a:bodyPr/>
          <a:lstStyle/>
          <a:p>
            <a:r>
              <a:t>Improving model reliability</a:t>
            </a:r>
          </a:p>
          <a:p>
            <a:r>
              <a:t>Tailoring responses to specific needs</a:t>
            </a:r>
          </a:p>
          <a:p>
            <a:r>
              <a:t>Enhancing user interaction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Prompts</a:t>
            </a:r>
          </a:p>
        </p:txBody>
      </p:sp>
      <p:sp>
        <p:nvSpPr>
          <p:cNvPr id="3" name="Text Placeholder 2"/>
          <p:cNvSpPr>
            <a:spLocks noGrp="1"/>
          </p:cNvSpPr>
          <p:nvPr>
            <p:ph idx="1"/>
          </p:nvPr>
        </p:nvSpPr>
        <p:spPr/>
        <p:txBody>
          <a:bodyPr/>
          <a:lstStyle/>
          <a:p>
            <a:r>
              <a:t>Explicit prompts</a:t>
            </a:r>
          </a:p>
          <a:p>
            <a:r>
              <a:t>Implicit prompts</a:t>
            </a:r>
          </a:p>
          <a:p>
            <a:r>
              <a:t>Contextual prompts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Explicit Prompts</a:t>
            </a:r>
          </a:p>
        </p:txBody>
      </p:sp>
      <p:sp>
        <p:nvSpPr>
          <p:cNvPr id="3" name="Text Placeholder 2"/>
          <p:cNvSpPr>
            <a:spLocks noGrp="1"/>
          </p:cNvSpPr>
          <p:nvPr>
            <p:ph idx="1"/>
          </p:nvPr>
        </p:nvSpPr>
        <p:spPr/>
        <p:txBody>
          <a:bodyPr/>
          <a:lstStyle/>
          <a:p>
            <a:r>
              <a:t>Directly instructing the model</a:t>
            </a:r>
          </a:p>
          <a:p>
            <a:r>
              <a:t>Example: 'Translate this to French: ...'</a:t>
            </a:r>
          </a:p>
          <a:p>
            <a:r>
              <a:t>Benefits and limitations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Implicit Prompts</a:t>
            </a:r>
          </a:p>
        </p:txBody>
      </p:sp>
      <p:sp>
        <p:nvSpPr>
          <p:cNvPr id="3" name="Text Placeholder 2"/>
          <p:cNvSpPr>
            <a:spLocks noGrp="1"/>
          </p:cNvSpPr>
          <p:nvPr>
            <p:ph idx="1"/>
          </p:nvPr>
        </p:nvSpPr>
        <p:spPr/>
        <p:txBody>
          <a:bodyPr/>
          <a:lstStyle/>
          <a:p>
            <a:r>
              <a:t>Indirect guidance to the model</a:t>
            </a:r>
          </a:p>
          <a:p>
            <a:r>
              <a:t>Example: 'As a historian, explain ...'</a:t>
            </a:r>
          </a:p>
          <a:p>
            <a:r>
              <a:t>Benefits and limitations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Contextual Prompts</a:t>
            </a:r>
          </a:p>
        </p:txBody>
      </p:sp>
      <p:sp>
        <p:nvSpPr>
          <p:cNvPr id="3" name="Text Placeholder 2"/>
          <p:cNvSpPr>
            <a:spLocks noGrp="1"/>
          </p:cNvSpPr>
          <p:nvPr>
            <p:ph idx="1"/>
          </p:nvPr>
        </p:nvSpPr>
        <p:spPr/>
        <p:txBody>
          <a:bodyPr/>
          <a:lstStyle/>
          <a:p>
            <a:r>
              <a:t>Providing context for better understanding</a:t>
            </a:r>
          </a:p>
          <a:p>
            <a:r>
              <a:t>Example: 'In the context of 19th century, describe ...'</a:t>
            </a:r>
          </a:p>
          <a:p>
            <a:r>
              <a:t>Benefits and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Prompt Engineering with ChatGPT</a:t>
            </a:r>
          </a:p>
        </p:txBody>
      </p:sp>
      <p:sp>
        <p:nvSpPr>
          <p:cNvPr id="3" name="Text Placeholder 2"/>
          <p:cNvSpPr>
            <a:spLocks noGrp="1"/>
          </p:cNvSpPr>
          <p:nvPr>
            <p:ph idx="1"/>
          </p:nvPr>
        </p:nvSpPr>
        <p:spPr/>
        <p:txBody>
          <a:bodyPr/>
          <a:lstStyle/>
          <a:p>
            <a:r>
              <a:t>How ChatGPT utilizes prompts?</a:t>
            </a:r>
          </a:p>
          <a:p>
            <a:r>
              <a:t>Customizing ChatGPT's responses</a:t>
            </a:r>
          </a:p>
          <a:p>
            <a:r>
              <a:t>Real-world applications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23</TotalTime>
  <Words>671</Words>
  <Application>Microsoft Office PowerPoint</Application>
  <PresentationFormat>On-screen Show (16:9)</PresentationFormat>
  <Paragraphs>97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Wingdings 3</vt:lpstr>
      <vt:lpstr>Arial</vt:lpstr>
      <vt:lpstr>Century Gothic</vt:lpstr>
      <vt:lpstr>source-serif-pro</vt:lpstr>
      <vt:lpstr>Ion Boardroom</vt:lpstr>
      <vt:lpstr>Introduction to Prompt Engineering</vt:lpstr>
      <vt:lpstr>Basics of ChatGPT</vt:lpstr>
      <vt:lpstr>Prompt Engineering: Definition</vt:lpstr>
      <vt:lpstr>Why Prompt Engineering?</vt:lpstr>
      <vt:lpstr>Types of Prompts</vt:lpstr>
      <vt:lpstr>Explicit Prompts</vt:lpstr>
      <vt:lpstr>Implicit Prompts</vt:lpstr>
      <vt:lpstr>Contextual Prompts</vt:lpstr>
      <vt:lpstr>Prompt Engineering with ChatGPT</vt:lpstr>
      <vt:lpstr>Challenges in Prompt Engineering</vt:lpstr>
      <vt:lpstr>Overfitting</vt:lpstr>
      <vt:lpstr>Role Goal Benefit Model</vt:lpstr>
      <vt:lpstr>Future of Prompt Engineering</vt:lpstr>
      <vt:lpstr>Case Study: ChatGPT in Customer Support</vt:lpstr>
      <vt:lpstr>Case Study: ChatGPT in Education</vt:lpstr>
      <vt:lpstr>Tools for Prompt Engineering</vt:lpstr>
      <vt:lpstr>Best Practices in Prompt Engineering</vt:lpstr>
      <vt:lpstr>Best Practices</vt:lpstr>
      <vt:lpstr>Best Practices</vt:lpstr>
      <vt:lpstr>Safety and Ethics</vt:lpstr>
      <vt:lpstr>ChatGPT's Evolution with Prompting</vt:lpstr>
      <vt:lpstr>Community Involvement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Prompt Engineering</dc:title>
  <cp:lastModifiedBy>Harshit Srivastava</cp:lastModifiedBy>
  <cp:revision>7</cp:revision>
  <dcterms:created xsi:type="dcterms:W3CDTF">2013-01-27T09:14:16Z</dcterms:created>
  <dcterms:modified xsi:type="dcterms:W3CDTF">2023-09-05T09:40:37Z</dcterms:modified>
</cp:coreProperties>
</file>