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75" r:id="rId6"/>
    <p:sldId id="262" r:id="rId7"/>
    <p:sldId id="263" r:id="rId8"/>
    <p:sldId id="264" r:id="rId9"/>
    <p:sldId id="276" r:id="rId10"/>
    <p:sldId id="265" r:id="rId11"/>
    <p:sldId id="266" r:id="rId12"/>
    <p:sldId id="297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4" r:id="rId23"/>
    <p:sldId id="279" r:id="rId24"/>
    <p:sldId id="294" r:id="rId25"/>
    <p:sldId id="257" r:id="rId26"/>
    <p:sldId id="25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6" r:id="rId38"/>
    <p:sldId id="295" r:id="rId39"/>
    <p:sldId id="290" r:id="rId40"/>
    <p:sldId id="291" r:id="rId41"/>
    <p:sldId id="29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4B78-5200-46C8-8D47-8441044752F4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F73-EE17-40A5-98E8-F9B9C0775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95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4B78-5200-46C8-8D47-8441044752F4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F73-EE17-40A5-98E8-F9B9C0775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2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4B78-5200-46C8-8D47-8441044752F4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F73-EE17-40A5-98E8-F9B9C0775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1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4B78-5200-46C8-8D47-8441044752F4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F73-EE17-40A5-98E8-F9B9C0775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4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4B78-5200-46C8-8D47-8441044752F4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F73-EE17-40A5-98E8-F9B9C0775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809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4B78-5200-46C8-8D47-8441044752F4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F73-EE17-40A5-98E8-F9B9C0775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18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4B78-5200-46C8-8D47-8441044752F4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F73-EE17-40A5-98E8-F9B9C077539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4B78-5200-46C8-8D47-8441044752F4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F73-EE17-40A5-98E8-F9B9C0775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20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4B78-5200-46C8-8D47-8441044752F4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F73-EE17-40A5-98E8-F9B9C0775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41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4B78-5200-46C8-8D47-8441044752F4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F73-EE17-40A5-98E8-F9B9C0775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37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D24B78-5200-46C8-8D47-8441044752F4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F73-EE17-40A5-98E8-F9B9C0775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28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D24B78-5200-46C8-8D47-8441044752F4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94C1F73-EE17-40A5-98E8-F9B9C0775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6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3EA6-2AAB-4D4B-619A-BDC07A8C6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Security, Monitoring, and Cost Optimization Best Practices for Cloud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7833C-244E-57C4-168F-8D7091B45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Pranjal Srivastava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73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S3 Buckets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Block public access settings—apply at bucket and account level</a:t>
            </a:r>
          </a:p>
          <a:p>
            <a:pPr>
              <a:defRPr sz="1800"/>
            </a:pPr>
            <a:r>
              <a:t>Enable encryption at rest with S3-managed or KMS keys</a:t>
            </a:r>
          </a:p>
          <a:p>
            <a:pPr>
              <a:defRPr sz="1800"/>
            </a:pPr>
            <a:r>
              <a:t>Use bucket policies and IAM policies together</a:t>
            </a:r>
          </a:p>
          <a:p>
            <a:pPr>
              <a:defRPr sz="1800"/>
            </a:pPr>
            <a:r>
              <a:t>Enable versioning and object lock for protection</a:t>
            </a:r>
          </a:p>
          <a:p>
            <a:pPr>
              <a:defRPr sz="1800"/>
            </a:pPr>
            <a:r>
              <a:t>Monitor access logs and configure CloudTrail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Security: VPC, Security Groups, and NACLs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1800"/>
            </a:pPr>
            <a:r>
              <a:t>Use VPC to define network boundaries</a:t>
            </a:r>
          </a:p>
          <a:p>
            <a:pPr>
              <a:defRPr sz="1800"/>
            </a:pPr>
            <a:r>
              <a:t>Security Groups:</a:t>
            </a:r>
          </a:p>
          <a:p>
            <a:pPr lvl="1">
              <a:defRPr sz="1800"/>
            </a:pPr>
            <a:r>
              <a:t>- Stateful, instance-level firewalls</a:t>
            </a:r>
          </a:p>
          <a:p>
            <a:pPr lvl="1">
              <a:defRPr sz="1800"/>
            </a:pPr>
            <a:r>
              <a:t>- Allow only required inbound/outbound ports</a:t>
            </a:r>
          </a:p>
          <a:p>
            <a:pPr>
              <a:defRPr sz="1800"/>
            </a:pPr>
            <a:r>
              <a:t>Network ACLs:</a:t>
            </a:r>
          </a:p>
          <a:p>
            <a:pPr lvl="1">
              <a:defRPr sz="1800"/>
            </a:pPr>
            <a:r>
              <a:t>- Stateless, subnet-level rules</a:t>
            </a:r>
          </a:p>
          <a:p>
            <a:pPr lvl="1">
              <a:defRPr sz="1800"/>
            </a:pPr>
            <a:r>
              <a:t>- Good for blocking IPs or ranges</a:t>
            </a:r>
          </a:p>
          <a:p>
            <a:pPr>
              <a:defRPr sz="1800"/>
            </a:pPr>
            <a:r>
              <a:t>Use private subnets for sensitive services</a:t>
            </a:r>
          </a:p>
          <a:p>
            <a:pPr>
              <a:defRPr sz="1800"/>
            </a:pPr>
            <a:r>
              <a:t>Enable VPC Flow Logs to monitor network traffic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3FC2-9CE8-0CFA-1E56-78B53A18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VPC FLOW LOG</a:t>
            </a:r>
            <a:endParaRPr lang="en-IN" dirty="0"/>
          </a:p>
        </p:txBody>
      </p:sp>
      <p:pic>
        <p:nvPicPr>
          <p:cNvPr id="1026" name="Picture 2" descr="VPC Flow Logs – Log and View Network Traffic Flows | AWS News Blog">
            <a:extLst>
              <a:ext uri="{FF2B5EF4-FFF2-40B4-BE49-F238E27FC236}">
                <a16:creationId xmlns:a16="http://schemas.microsoft.com/office/drawing/2014/main" id="{30DA9FA9-6FDA-06E3-C0E7-9F3DCDA739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349176"/>
            <a:ext cx="7063251" cy="429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08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and Auditing with CloudTrail &amp;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t>AWS CloudTrail:</a:t>
            </a:r>
          </a:p>
          <a:p>
            <a:pPr lvl="1">
              <a:defRPr sz="1800"/>
            </a:pPr>
            <a:r>
              <a:t>- Tracks API calls across AWS services</a:t>
            </a:r>
          </a:p>
          <a:p>
            <a:pPr lvl="1">
              <a:defRPr sz="1800"/>
            </a:pPr>
            <a:r>
              <a:t>- Captures who did what, when, and from where</a:t>
            </a:r>
          </a:p>
          <a:p>
            <a:pPr lvl="1">
              <a:defRPr sz="1800"/>
            </a:pPr>
            <a:r>
              <a:t>- Can store logs in S3 for auditing</a:t>
            </a:r>
          </a:p>
          <a:p>
            <a:pPr>
              <a:defRPr sz="1800"/>
            </a:pPr>
            <a:r>
              <a:t>AWS Config:</a:t>
            </a:r>
          </a:p>
          <a:p>
            <a:pPr lvl="1">
              <a:defRPr sz="1800"/>
            </a:pPr>
            <a:r>
              <a:t>- Records configuration changes to AWS resources</a:t>
            </a:r>
          </a:p>
          <a:p>
            <a:pPr lvl="1">
              <a:defRPr sz="1800"/>
            </a:pPr>
            <a:r>
              <a:t>- Evaluates compliance against predefined rules</a:t>
            </a:r>
          </a:p>
          <a:p>
            <a:pPr lvl="1">
              <a:defRPr sz="1800"/>
            </a:pPr>
            <a:r>
              <a:t>- Helps with security auditing and troubleshooting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WS CloudTrail – Capture AWS API Activity | AWS News Blog">
            <a:extLst>
              <a:ext uri="{FF2B5EF4-FFF2-40B4-BE49-F238E27FC236}">
                <a16:creationId xmlns:a16="http://schemas.microsoft.com/office/drawing/2014/main" id="{4098248C-3552-8824-B518-797A4FEF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42" y="578499"/>
            <a:ext cx="4254893" cy="588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398F8E-0C29-F4C0-736B-1ED50B735AE8}"/>
              </a:ext>
            </a:extLst>
          </p:cNvPr>
          <p:cNvSpPr txBox="1"/>
          <p:nvPr/>
        </p:nvSpPr>
        <p:spPr>
          <a:xfrm>
            <a:off x="7378182" y="2352975"/>
            <a:ext cx="40891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AWS CloudTrail records and logs every API call made on your AWS account, providing a detailed history of all actions taken. This includes who made the call, what time it was made, the source IP address, the request parameters, and the response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53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AWS WAF, Shield, and Security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1800"/>
            </a:pPr>
            <a:r>
              <a:t>AWS WAF:</a:t>
            </a:r>
          </a:p>
          <a:p>
            <a:pPr lvl="1">
              <a:defRPr sz="1800"/>
            </a:pPr>
            <a:r>
              <a:t>- Protects against common web attacks (SQLi, XSS)</a:t>
            </a:r>
          </a:p>
          <a:p>
            <a:pPr lvl="1">
              <a:defRPr sz="1800"/>
            </a:pPr>
            <a:r>
              <a:t>- Custom rules + managed rule sets</a:t>
            </a:r>
          </a:p>
          <a:p>
            <a:pPr>
              <a:defRPr sz="1800"/>
            </a:pPr>
            <a:r>
              <a:t>AWS Shield:</a:t>
            </a:r>
          </a:p>
          <a:p>
            <a:pPr lvl="1">
              <a:defRPr sz="1800"/>
            </a:pPr>
            <a:r>
              <a:t>- DDoS protection (Standard: automatic; Advanced: paid tier)</a:t>
            </a:r>
          </a:p>
          <a:p>
            <a:pPr lvl="1">
              <a:defRPr sz="1800"/>
            </a:pPr>
            <a:r>
              <a:t>- Integrated with CloudFront, Route 53, etc.</a:t>
            </a:r>
          </a:p>
          <a:p>
            <a:pPr>
              <a:defRPr sz="1800"/>
            </a:pPr>
            <a:r>
              <a:t>AWS Security Hub:</a:t>
            </a:r>
          </a:p>
          <a:p>
            <a:pPr lvl="1">
              <a:defRPr sz="1800"/>
            </a:pPr>
            <a:r>
              <a:t>- Aggregates findings from GuardDuty, Inspector, etc.</a:t>
            </a:r>
          </a:p>
          <a:p>
            <a:pPr lvl="1">
              <a:defRPr sz="1800"/>
            </a:pPr>
            <a:r>
              <a:t>- Centralized view of security posture and compliance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Exercise: Create a Least Privilege IAM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Go to IAM → Policies → Create Policy</a:t>
            </a:r>
          </a:p>
          <a:p>
            <a:pPr>
              <a:defRPr sz="1800"/>
            </a:pPr>
            <a:r>
              <a:t>Use JSON to define access to only one S3 bucket</a:t>
            </a:r>
          </a:p>
          <a:p>
            <a:pPr>
              <a:defRPr sz="1800"/>
            </a:pPr>
            <a:r>
              <a:t>Attach policy to a role or user</a:t>
            </a:r>
          </a:p>
          <a:p>
            <a:pPr>
              <a:defRPr sz="1800"/>
            </a:pPr>
            <a:r>
              <a:t>Test access with allowed and denied actions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Exercise: Enable MFA for Root/IAM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Go to IAM → Users → Select user → Security credentials</a:t>
            </a:r>
          </a:p>
          <a:p>
            <a:pPr>
              <a:defRPr sz="1800"/>
            </a:pPr>
            <a:r>
              <a:t>Choose 'Assign MFA device'</a:t>
            </a:r>
          </a:p>
          <a:p>
            <a:pPr>
              <a:defRPr sz="1800"/>
            </a:pPr>
            <a:r>
              <a:t>Select “Virtual MFA device” (e.g., Google Authenticator)</a:t>
            </a:r>
          </a:p>
          <a:p>
            <a:pPr>
              <a:defRPr sz="1800"/>
            </a:pPr>
            <a:r>
              <a:t>Scan QR code and verify with 2 codes</a:t>
            </a:r>
          </a:p>
          <a:p>
            <a:pPr>
              <a:defRPr sz="1800"/>
            </a:pPr>
            <a:r>
              <a:t>Enable and confirm MFA is working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Exercise: Block Public Access to an S3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Create a new S3 bucket and upload a test file</a:t>
            </a:r>
          </a:p>
          <a:p>
            <a:pPr>
              <a:defRPr sz="1800"/>
            </a:pPr>
            <a:r>
              <a:t>Go to 'Permissions' tab → Block Public Access settings</a:t>
            </a:r>
          </a:p>
          <a:p>
            <a:pPr>
              <a:defRPr sz="1800"/>
            </a:pPr>
            <a:r>
              <a:t>Ensure all four options are enabled</a:t>
            </a:r>
          </a:p>
          <a:p>
            <a:pPr>
              <a:defRPr sz="1800"/>
            </a:pPr>
            <a:r>
              <a:t>Try accessing object URL—should be denied</a:t>
            </a:r>
          </a:p>
          <a:p>
            <a:pPr>
              <a:defRPr sz="1800"/>
            </a:pPr>
            <a:r>
              <a:t>Review bucket policy and public access settings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Monitoring Services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Amazon CloudWatch: Metrics, logs, alarms, dashboards</a:t>
            </a:r>
          </a:p>
          <a:p>
            <a:pPr>
              <a:defRPr sz="1800"/>
            </a:pPr>
            <a:r>
              <a:t>AWS CloudTrail: Tracks API activity</a:t>
            </a:r>
          </a:p>
          <a:p>
            <a:pPr>
              <a:defRPr sz="1800"/>
            </a:pPr>
            <a:r>
              <a:t>AWS Config: Monitors resource configurations and compliance</a:t>
            </a:r>
          </a:p>
          <a:p>
            <a:pPr>
              <a:defRPr sz="1800"/>
            </a:pPr>
            <a:r>
              <a:t>AWS X-Ray: Traces application requests</a:t>
            </a:r>
          </a:p>
          <a:p>
            <a:pPr>
              <a:defRPr sz="1800"/>
            </a:pPr>
            <a:r>
              <a:t>AWS Health Dashboard: Shows service outages and personalized alerts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&amp;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lang="en-IN" dirty="0"/>
              <a:t>Today’s </a:t>
            </a:r>
            <a:r>
              <a:rPr dirty="0"/>
              <a:t>Goals:</a:t>
            </a:r>
          </a:p>
          <a:p>
            <a:pPr lvl="1">
              <a:defRPr sz="1800"/>
            </a:pPr>
            <a:r>
              <a:rPr dirty="0"/>
              <a:t>- Understand AWS security fundamentals</a:t>
            </a:r>
          </a:p>
          <a:p>
            <a:pPr lvl="1">
              <a:defRPr sz="1800"/>
            </a:pPr>
            <a:r>
              <a:rPr dirty="0"/>
              <a:t>- Learn to monitor cloud resources effectively</a:t>
            </a:r>
          </a:p>
          <a:p>
            <a:pPr lvl="1">
              <a:defRPr sz="1800"/>
            </a:pPr>
            <a:r>
              <a:rPr dirty="0"/>
              <a:t>- Discover cost optimization techniques and tools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Amazon CloudWatch: Metrics, Logs, Alarms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Collect metrics from EC2, RDS, Lambda, etc.</a:t>
            </a:r>
          </a:p>
          <a:p>
            <a:pPr>
              <a:defRPr sz="1800"/>
            </a:pPr>
            <a:r>
              <a:rPr dirty="0"/>
              <a:t>Create CloudWatch Logs groups for applications</a:t>
            </a:r>
          </a:p>
          <a:p>
            <a:pPr>
              <a:defRPr sz="1800"/>
            </a:pPr>
            <a:r>
              <a:rPr dirty="0"/>
              <a:t>Set alarms for thresholds (e.g., CPU &gt; 80%)</a:t>
            </a:r>
          </a:p>
          <a:p>
            <a:pPr>
              <a:defRPr sz="1800"/>
            </a:pPr>
            <a:r>
              <a:rPr dirty="0"/>
              <a:t>Use CloudWatch Dashboards for visibility</a:t>
            </a:r>
          </a:p>
          <a:p>
            <a:pPr>
              <a:defRPr sz="1800"/>
            </a:pPr>
            <a:r>
              <a:rPr dirty="0"/>
              <a:t>Optionally send alerts via SNS or Lambda automation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896E-DB62-D1A0-0189-29E5BEDE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CloudWatch</a:t>
            </a:r>
            <a:endParaRPr lang="en-IN" dirty="0"/>
          </a:p>
        </p:txBody>
      </p:sp>
      <p:pic>
        <p:nvPicPr>
          <p:cNvPr id="4098" name="Picture 2" descr="Effective Monitoring with AWS CloudWatch Alarms | by Alice the Architect |  AWS in Plain English">
            <a:extLst>
              <a:ext uri="{FF2B5EF4-FFF2-40B4-BE49-F238E27FC236}">
                <a16:creationId xmlns:a16="http://schemas.microsoft.com/office/drawing/2014/main" id="{43381DD3-3A86-4B4C-4209-6631F051FF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845" y="2638425"/>
            <a:ext cx="4466310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26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CloudTrail and Config for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CloudTrail logs create/modify/delete actions</a:t>
            </a:r>
          </a:p>
          <a:p>
            <a:pPr>
              <a:defRPr sz="1800"/>
            </a:pPr>
            <a:r>
              <a:t>Critical for forensic investigations and compliance</a:t>
            </a:r>
          </a:p>
          <a:p>
            <a:pPr>
              <a:defRPr sz="1800"/>
            </a:pPr>
            <a:r>
              <a:t>Config detects non-compliant resource states</a:t>
            </a:r>
          </a:p>
          <a:p>
            <a:pPr>
              <a:defRPr sz="1800"/>
            </a:pPr>
            <a:r>
              <a:t>Use managed rules or custom Config Rules</a:t>
            </a:r>
          </a:p>
          <a:p>
            <a:pPr>
              <a:defRPr sz="1800"/>
            </a:pPr>
            <a:r>
              <a:t>Provides continuous visibility into resource changes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X-Ray for Distributed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t>AWS X-Ray helps visualize requests across microservices</a:t>
            </a:r>
          </a:p>
          <a:p>
            <a:pPr>
              <a:defRPr sz="1800"/>
            </a:pPr>
            <a:r>
              <a:t>Trace flow of requests in serverless or container-based apps</a:t>
            </a:r>
          </a:p>
          <a:p>
            <a:pPr>
              <a:defRPr sz="1800"/>
            </a:pPr>
            <a:r>
              <a:t>Identify bottlenecks and errors in:</a:t>
            </a:r>
          </a:p>
          <a:p>
            <a:pPr lvl="1">
              <a:defRPr sz="1800"/>
            </a:pPr>
            <a:r>
              <a:t>- Lambda functions</a:t>
            </a:r>
          </a:p>
          <a:p>
            <a:pPr lvl="1">
              <a:defRPr sz="1800"/>
            </a:pPr>
            <a:r>
              <a:t>- ECS/EKS containers</a:t>
            </a:r>
          </a:p>
          <a:p>
            <a:pPr lvl="1">
              <a:defRPr sz="1800"/>
            </a:pPr>
            <a:r>
              <a:t>- API Gateway</a:t>
            </a:r>
          </a:p>
          <a:p>
            <a:pPr>
              <a:defRPr sz="1800"/>
            </a:pPr>
            <a:r>
              <a:t>Provides end-to-end latency and performance insights</a:t>
            </a:r>
          </a:p>
          <a:p>
            <a:pPr>
              <a:defRPr sz="1800"/>
            </a:pPr>
            <a:r>
              <a:t>Useful for debugging complex architectures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380B-4C5A-E3DA-C293-E0C58288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XRAYs</a:t>
            </a:r>
            <a:endParaRPr lang="en-IN" dirty="0"/>
          </a:p>
        </p:txBody>
      </p:sp>
      <p:pic>
        <p:nvPicPr>
          <p:cNvPr id="5126" name="Picture 6" descr="New AWS X-Ray .NET Core Support | AWS Developer Tools Blog">
            <a:extLst>
              <a:ext uri="{FF2B5EF4-FFF2-40B4-BE49-F238E27FC236}">
                <a16:creationId xmlns:a16="http://schemas.microsoft.com/office/drawing/2014/main" id="{AD331322-11B1-B88B-11BC-82E68D5CA2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722" y="2442482"/>
            <a:ext cx="5539456" cy="394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40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Dashboards and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t>Use CloudWatch Dashboards for centralized monitoring</a:t>
            </a:r>
          </a:p>
          <a:p>
            <a:pPr lvl="1">
              <a:defRPr sz="1800"/>
            </a:pPr>
            <a:r>
              <a:t>- Add widgets: graphs, numbers, alarms</a:t>
            </a:r>
          </a:p>
          <a:p>
            <a:pPr lvl="1">
              <a:defRPr sz="1800"/>
            </a:pPr>
            <a:r>
              <a:t>- Track CPU, memory (custom), latency, error rates</a:t>
            </a:r>
          </a:p>
          <a:p>
            <a:pPr>
              <a:defRPr sz="1800"/>
            </a:pPr>
            <a:r>
              <a:t>Set Alarms to trigger actions:</a:t>
            </a:r>
          </a:p>
          <a:p>
            <a:pPr lvl="1">
              <a:defRPr sz="1800"/>
            </a:pPr>
            <a:r>
              <a:t>- SNS notifications</a:t>
            </a:r>
          </a:p>
          <a:p>
            <a:pPr lvl="1">
              <a:defRPr sz="1800"/>
            </a:pPr>
            <a:r>
              <a:t>- Auto-scaling events</a:t>
            </a:r>
          </a:p>
          <a:p>
            <a:pPr lvl="1">
              <a:defRPr sz="1800"/>
            </a:pPr>
            <a:r>
              <a:t>- Lambda for custom responses</a:t>
            </a:r>
          </a:p>
          <a:p>
            <a:pPr>
              <a:defRPr sz="1800"/>
            </a:pPr>
            <a:r>
              <a:t>Use dashboards to monitor services by environment (prod/dev)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Exercise: Create a CloudWatch Alarm for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Go to CloudWatch → Alarms → Create Alarm</a:t>
            </a:r>
          </a:p>
          <a:p>
            <a:pPr>
              <a:defRPr sz="1800"/>
            </a:pPr>
            <a:r>
              <a:t>Choose EC2 → Select instance → Metric: CPUUtilization</a:t>
            </a:r>
          </a:p>
          <a:p>
            <a:pPr>
              <a:defRPr sz="1800"/>
            </a:pPr>
            <a:r>
              <a:t>Set threshold: greater than 70%</a:t>
            </a:r>
          </a:p>
          <a:p>
            <a:pPr>
              <a:defRPr sz="1800"/>
            </a:pPr>
            <a:r>
              <a:t>Set evaluation period: 1 or 5 minutes</a:t>
            </a:r>
          </a:p>
          <a:p>
            <a:pPr>
              <a:defRPr sz="1800"/>
            </a:pPr>
            <a:r>
              <a:t>Add notification (SNS topic) or skip for demo</a:t>
            </a:r>
          </a:p>
          <a:p>
            <a:pPr>
              <a:defRPr sz="1800"/>
            </a:pPr>
            <a:r>
              <a:t>Alarm will turn red if condition is met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Exercise: Enable and View CloudTrail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Go to CloudTrail → Trails → Create trail</a:t>
            </a:r>
          </a:p>
          <a:p>
            <a:pPr>
              <a:defRPr sz="1800"/>
            </a:pPr>
            <a:r>
              <a:t>Enable management events (read/write)</a:t>
            </a:r>
          </a:p>
          <a:p>
            <a:pPr>
              <a:defRPr sz="1800"/>
            </a:pPr>
            <a:r>
              <a:t>Choose new S3 bucket for log delivery</a:t>
            </a:r>
          </a:p>
          <a:p>
            <a:pPr>
              <a:defRPr sz="1800"/>
            </a:pPr>
            <a:r>
              <a:t>Perform actions (e.g., stop EC2 instance)</a:t>
            </a:r>
          </a:p>
          <a:p>
            <a:pPr>
              <a:defRPr sz="1800"/>
            </a:pPr>
            <a:r>
              <a:t>Go to S3 → View JSON logs → Confirm your action was logged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Overview: AWS Pricing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437" y="2638044"/>
            <a:ext cx="8029427" cy="3492168"/>
          </a:xfrm>
        </p:spPr>
        <p:txBody>
          <a:bodyPr>
            <a:normAutofit lnSpcReduction="10000"/>
          </a:bodyPr>
          <a:lstStyle/>
          <a:p>
            <a:pPr>
              <a:defRPr sz="1800"/>
            </a:pPr>
            <a:r>
              <a:rPr sz="1400" dirty="0"/>
              <a:t>On-Demand:</a:t>
            </a:r>
          </a:p>
          <a:p>
            <a:pPr lvl="1">
              <a:defRPr sz="1800"/>
            </a:pPr>
            <a:r>
              <a:rPr sz="1400" dirty="0"/>
              <a:t>Pay by the second/hour</a:t>
            </a:r>
          </a:p>
          <a:p>
            <a:pPr lvl="1">
              <a:defRPr sz="1800"/>
            </a:pPr>
            <a:r>
              <a:rPr sz="1400" dirty="0"/>
              <a:t>No commitment</a:t>
            </a:r>
          </a:p>
          <a:p>
            <a:pPr>
              <a:defRPr sz="1800"/>
            </a:pPr>
            <a:r>
              <a:rPr sz="1400" dirty="0"/>
              <a:t>Reserved Instances (RI):</a:t>
            </a:r>
          </a:p>
          <a:p>
            <a:pPr lvl="1">
              <a:defRPr sz="1800"/>
            </a:pPr>
            <a:r>
              <a:rPr sz="1400" dirty="0"/>
              <a:t>1- or 3-year commitment</a:t>
            </a:r>
          </a:p>
          <a:p>
            <a:pPr lvl="1">
              <a:defRPr sz="1800"/>
            </a:pPr>
            <a:r>
              <a:rPr sz="1400" dirty="0"/>
              <a:t>Significant discount (up to 72%)</a:t>
            </a:r>
          </a:p>
          <a:p>
            <a:pPr>
              <a:defRPr sz="1800"/>
            </a:pPr>
            <a:r>
              <a:rPr sz="1400" dirty="0"/>
              <a:t>Savings Plans:</a:t>
            </a:r>
          </a:p>
          <a:p>
            <a:pPr lvl="1">
              <a:defRPr sz="1800"/>
            </a:pPr>
            <a:r>
              <a:rPr sz="1400" dirty="0"/>
              <a:t>Commit to spend per hour, across instance types/regions</a:t>
            </a:r>
          </a:p>
          <a:p>
            <a:pPr>
              <a:defRPr sz="1800"/>
            </a:pPr>
            <a:r>
              <a:rPr sz="1400" dirty="0"/>
              <a:t>Spot Instances:</a:t>
            </a:r>
          </a:p>
          <a:p>
            <a:pPr lvl="1">
              <a:defRPr sz="1800"/>
            </a:pPr>
            <a:r>
              <a:rPr sz="1400" dirty="0"/>
              <a:t>Spare capacity at up to 90% discount</a:t>
            </a:r>
          </a:p>
          <a:p>
            <a:pPr lvl="1">
              <a:defRPr sz="1800"/>
            </a:pPr>
            <a:r>
              <a:rPr sz="1400" dirty="0"/>
              <a:t>Good for fault-tolerant, flexible workloads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Right-Sizing with Compute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Analyze resource usage and suggest changes</a:t>
            </a:r>
          </a:p>
          <a:p>
            <a:pPr>
              <a:defRPr sz="1800"/>
            </a:pPr>
            <a:r>
              <a:rPr dirty="0"/>
              <a:t>Services: EC2, Lambda, EBS, Auto Scaling groups</a:t>
            </a:r>
          </a:p>
          <a:p>
            <a:pPr>
              <a:defRPr sz="1800"/>
            </a:pPr>
            <a:r>
              <a:rPr dirty="0"/>
              <a:t>Suggestions:</a:t>
            </a:r>
          </a:p>
          <a:p>
            <a:pPr lvl="1">
              <a:defRPr sz="1800"/>
            </a:pPr>
            <a:r>
              <a:rPr dirty="0"/>
              <a:t>- Downsize underutilized instances</a:t>
            </a:r>
          </a:p>
          <a:p>
            <a:pPr lvl="1">
              <a:defRPr sz="1800"/>
            </a:pPr>
            <a:r>
              <a:rPr dirty="0"/>
              <a:t>- Change instance family or type</a:t>
            </a:r>
          </a:p>
          <a:p>
            <a:pPr>
              <a:defRPr sz="1800"/>
            </a:pPr>
            <a:r>
              <a:rPr dirty="0"/>
              <a:t>Integrates with Cost Explorer for savings visualization</a:t>
            </a:r>
          </a:p>
          <a:p>
            <a:pPr>
              <a:defRPr sz="1800"/>
            </a:pPr>
            <a:r>
              <a:rPr dirty="0"/>
              <a:t>Based on actual performance metrics over 14+ days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AWS Security, Monitoring, and Cost Optimization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Cloud misuse and misconfiguration are top security risks</a:t>
            </a:r>
          </a:p>
          <a:p>
            <a:pPr>
              <a:defRPr sz="1800"/>
            </a:pPr>
            <a:r>
              <a:t>Cost overruns are common without active monitoring</a:t>
            </a:r>
          </a:p>
          <a:p>
            <a:pPr>
              <a:defRPr sz="1800"/>
            </a:pPr>
            <a:r>
              <a:t>Downtime and data breaches damage reputation and finances</a:t>
            </a:r>
          </a:p>
          <a:p>
            <a:pPr>
              <a:defRPr sz="1800"/>
            </a:pPr>
            <a:r>
              <a:t>AWS offers powerful tools—but they must be configured correctly</a:t>
            </a:r>
          </a:p>
          <a:p>
            <a:pPr>
              <a:defRPr sz="1800"/>
            </a:pPr>
            <a:r>
              <a:t>Focus on security, visibility, and efficiency = success in the cloud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Reserved Instances and Savings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t>Reserved Instances:</a:t>
            </a:r>
          </a:p>
          <a:p>
            <a:pPr lvl="1">
              <a:defRPr sz="1800"/>
            </a:pPr>
            <a:r>
              <a:t>- Best for predictable workloads (EC2, RDS)</a:t>
            </a:r>
          </a:p>
          <a:p>
            <a:pPr lvl="1">
              <a:defRPr sz="1800"/>
            </a:pPr>
            <a:r>
              <a:t>- Choose term, instance type, and AZ</a:t>
            </a:r>
          </a:p>
          <a:p>
            <a:pPr>
              <a:defRPr sz="1800"/>
            </a:pPr>
            <a:r>
              <a:t>Savings Plans:</a:t>
            </a:r>
          </a:p>
          <a:p>
            <a:pPr lvl="1">
              <a:defRPr sz="1800"/>
            </a:pPr>
            <a:r>
              <a:t>- More flexible than RI</a:t>
            </a:r>
          </a:p>
          <a:p>
            <a:pPr lvl="1">
              <a:defRPr sz="1800"/>
            </a:pPr>
            <a:r>
              <a:t>- EC2 + Fargate + Lambda</a:t>
            </a:r>
          </a:p>
          <a:p>
            <a:pPr>
              <a:defRPr sz="1800"/>
            </a:pPr>
            <a:r>
              <a:t>Combine with tagging to align commitments with project budgets</a:t>
            </a:r>
          </a:p>
          <a:p>
            <a:pPr>
              <a:defRPr sz="1800"/>
            </a:pPr>
            <a:r>
              <a:t>Use Cost Explorer to track utilization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Spot Instances for Cost-Effective 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t>Leverage spare AWS capacity at steep discounts</a:t>
            </a:r>
          </a:p>
          <a:p>
            <a:pPr>
              <a:defRPr sz="1800"/>
            </a:pPr>
            <a:r>
              <a:t>Interruptible with 2-minute warning</a:t>
            </a:r>
          </a:p>
          <a:p>
            <a:pPr>
              <a:defRPr sz="1800"/>
            </a:pPr>
            <a:r>
              <a:t>Ideal for:</a:t>
            </a:r>
          </a:p>
          <a:p>
            <a:pPr lvl="1">
              <a:defRPr sz="1800"/>
            </a:pPr>
            <a:r>
              <a:t>- Batch jobs</a:t>
            </a:r>
          </a:p>
          <a:p>
            <a:pPr lvl="1">
              <a:defRPr sz="1800"/>
            </a:pPr>
            <a:r>
              <a:t>- Data processing</a:t>
            </a:r>
          </a:p>
          <a:p>
            <a:pPr lvl="1">
              <a:defRPr sz="1800"/>
            </a:pPr>
            <a:r>
              <a:t>- CI/CD builds</a:t>
            </a:r>
          </a:p>
          <a:p>
            <a:pPr lvl="1">
              <a:defRPr sz="1800"/>
            </a:pPr>
            <a:r>
              <a:t>- Containerized workloads with retry logic</a:t>
            </a:r>
          </a:p>
          <a:p>
            <a:pPr>
              <a:defRPr sz="1800"/>
            </a:pPr>
            <a:r>
              <a:t>Use Spot Fleet or EC2 Auto Scaling with mixed instance types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Cleanup and Auto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Unused resources = wasted money</a:t>
            </a:r>
          </a:p>
          <a:p>
            <a:pPr lvl="1">
              <a:defRPr sz="1800"/>
            </a:pPr>
            <a:r>
              <a:t>- Orphaned EBS volumes, Elastic IPs, old AMIs</a:t>
            </a:r>
          </a:p>
          <a:p>
            <a:pPr lvl="1">
              <a:defRPr sz="1800"/>
            </a:pPr>
            <a:r>
              <a:t>- Idle EC2 instances or underutilized RDS</a:t>
            </a:r>
          </a:p>
          <a:p>
            <a:pPr>
              <a:defRPr sz="1800"/>
            </a:pPr>
            <a:r>
              <a:t>Automate cleanup with Lambda or AWS Config rules</a:t>
            </a:r>
          </a:p>
          <a:p>
            <a:pPr>
              <a:defRPr sz="1800"/>
            </a:pPr>
            <a:r>
              <a:t>Use Auto Scaling to match demand</a:t>
            </a:r>
          </a:p>
          <a:p>
            <a:pPr lvl="1">
              <a:defRPr sz="1800"/>
            </a:pPr>
            <a:r>
              <a:t>- EC2, ECS, DynamoDB, Aurora</a:t>
            </a:r>
          </a:p>
          <a:p>
            <a:pPr>
              <a:defRPr sz="1800"/>
            </a:pPr>
            <a:r>
              <a:t>Turn off dev/test environments outside working hours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Tagging for Cost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t>Use resource tags to track usage by:</a:t>
            </a:r>
          </a:p>
          <a:p>
            <a:pPr lvl="1">
              <a:defRPr sz="1800"/>
            </a:pPr>
            <a:r>
              <a:t>- Project</a:t>
            </a:r>
          </a:p>
          <a:p>
            <a:pPr lvl="1">
              <a:defRPr sz="1800"/>
            </a:pPr>
            <a:r>
              <a:t>- Environment</a:t>
            </a:r>
          </a:p>
          <a:p>
            <a:pPr lvl="1">
              <a:defRPr sz="1800"/>
            </a:pPr>
            <a:r>
              <a:t>- Department</a:t>
            </a:r>
          </a:p>
          <a:p>
            <a:pPr lvl="1">
              <a:defRPr sz="1800"/>
            </a:pPr>
            <a:r>
              <a:t>- Owner</a:t>
            </a:r>
          </a:p>
          <a:p>
            <a:pPr>
              <a:defRPr sz="1800"/>
            </a:pPr>
            <a:r>
              <a:t>Example tags: Project=AppX, Environment=Prod, Owner=DevTeam1</a:t>
            </a:r>
          </a:p>
          <a:p>
            <a:pPr>
              <a:defRPr sz="1800"/>
            </a:pPr>
            <a:r>
              <a:t>Use Cost Allocation Tags in Cost Explorer and Budgets</a:t>
            </a:r>
          </a:p>
          <a:p>
            <a:pPr>
              <a:defRPr sz="1800"/>
            </a:pPr>
            <a:r>
              <a:t>Helps with chargebacks and budgeting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Exercise: Explore AWS Cost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Go to Billing → Cost Explorer → Launch</a:t>
            </a:r>
          </a:p>
          <a:p>
            <a:pPr>
              <a:defRPr sz="1800"/>
            </a:pPr>
            <a:r>
              <a:t>View usage by:</a:t>
            </a:r>
          </a:p>
          <a:p>
            <a:pPr lvl="1">
              <a:defRPr sz="1800"/>
            </a:pPr>
            <a:r>
              <a:t>- Service (e.g., EC2, S3)</a:t>
            </a:r>
          </a:p>
          <a:p>
            <a:pPr lvl="1">
              <a:defRPr sz="1800"/>
            </a:pPr>
            <a:r>
              <a:t>- Linked accounts</a:t>
            </a:r>
          </a:p>
          <a:p>
            <a:pPr lvl="1">
              <a:defRPr sz="1800"/>
            </a:pPr>
            <a:r>
              <a:t>- Time period</a:t>
            </a:r>
          </a:p>
          <a:p>
            <a:pPr>
              <a:defRPr sz="1800"/>
            </a:pPr>
            <a:r>
              <a:t>Group by tag or region</a:t>
            </a:r>
          </a:p>
          <a:p>
            <a:pPr>
              <a:defRPr sz="1800"/>
            </a:pPr>
            <a:r>
              <a:t>Identify trends, spikes, and cost drivers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Exercise: Create a Budget 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Go to AWS Budgets → Create budget</a:t>
            </a:r>
          </a:p>
          <a:p>
            <a:pPr>
              <a:defRPr sz="1800"/>
            </a:pPr>
            <a:r>
              <a:t>Choose 'Cost Budget'</a:t>
            </a:r>
          </a:p>
          <a:p>
            <a:pPr>
              <a:defRPr sz="1800"/>
            </a:pPr>
            <a:r>
              <a:t>Set a threshold (e.g., $10)</a:t>
            </a:r>
          </a:p>
          <a:p>
            <a:pPr>
              <a:defRPr sz="1800"/>
            </a:pPr>
            <a:r>
              <a:t>Add email notification</a:t>
            </a:r>
          </a:p>
          <a:p>
            <a:pPr>
              <a:defRPr sz="1800"/>
            </a:pPr>
            <a:r>
              <a:t>Use tags or linked accounts to target specific resources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Exercise: Review EC2 Rightsizing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Go to AWS Compute Optimizer</a:t>
            </a:r>
          </a:p>
          <a:p>
            <a:pPr>
              <a:defRPr sz="1800"/>
            </a:pPr>
            <a:r>
              <a:t>Select EC2 instances</a:t>
            </a:r>
          </a:p>
          <a:p>
            <a:pPr>
              <a:defRPr sz="1800"/>
            </a:pPr>
            <a:r>
              <a:t>View:</a:t>
            </a:r>
          </a:p>
          <a:p>
            <a:pPr lvl="1">
              <a:defRPr sz="1800"/>
            </a:pPr>
            <a:r>
              <a:t>- Over-provisioned instances</a:t>
            </a:r>
          </a:p>
          <a:p>
            <a:pPr lvl="1">
              <a:defRPr sz="1800"/>
            </a:pPr>
            <a:r>
              <a:t>- Recommended instance types</a:t>
            </a:r>
          </a:p>
          <a:p>
            <a:pPr lvl="1">
              <a:defRPr sz="1800"/>
            </a:pPr>
            <a:r>
              <a:t>- Estimated monthly savings</a:t>
            </a:r>
          </a:p>
          <a:p>
            <a:pPr>
              <a:defRPr sz="1800"/>
            </a:pPr>
            <a:r>
              <a:t>Optionally review Lambda and EBS recommendations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WS Compute Optimizer – Your Customized Resource Optimization Service | AWS  News Blog">
            <a:extLst>
              <a:ext uri="{FF2B5EF4-FFF2-40B4-BE49-F238E27FC236}">
                <a16:creationId xmlns:a16="http://schemas.microsoft.com/office/drawing/2014/main" id="{E3763C3F-6B1B-63C3-AAC9-2FFD97D78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66750"/>
            <a:ext cx="115062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731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WS Compute Optimizer – Your Customized Resource Optimization Service | AWS  News Blog">
            <a:extLst>
              <a:ext uri="{FF2B5EF4-FFF2-40B4-BE49-F238E27FC236}">
                <a16:creationId xmlns:a16="http://schemas.microsoft.com/office/drawing/2014/main" id="{9498C3A3-C98E-5026-5296-87967AB2F1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90" y="970384"/>
            <a:ext cx="9885548" cy="527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12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t>✅ Security:</a:t>
            </a:r>
          </a:p>
          <a:p>
            <a:pPr lvl="1">
              <a:defRPr sz="1800"/>
            </a:pPr>
            <a:r>
              <a:t>- Least privilege, MFA, encryption, auditing</a:t>
            </a:r>
          </a:p>
          <a:p>
            <a:pPr>
              <a:defRPr sz="1800"/>
            </a:pPr>
            <a:r>
              <a:t>✅ Monitoring:</a:t>
            </a:r>
          </a:p>
          <a:p>
            <a:pPr lvl="1">
              <a:defRPr sz="1800"/>
            </a:pPr>
            <a:r>
              <a:t>- CloudWatch, CloudTrail, Config, dashboards</a:t>
            </a:r>
          </a:p>
          <a:p>
            <a:pPr>
              <a:defRPr sz="1800"/>
            </a:pPr>
            <a:r>
              <a:t>✅ Cost Optimization:</a:t>
            </a:r>
          </a:p>
          <a:p>
            <a:pPr lvl="1">
              <a:defRPr sz="1800"/>
            </a:pPr>
            <a:r>
              <a:t>- Right-sizing, Spot Instances, budgets, tagging</a:t>
            </a:r>
          </a:p>
          <a:p>
            <a:pPr>
              <a:defRPr sz="1800"/>
            </a:pPr>
            <a:r>
              <a:t>Use Trusted Advisor and Security Hub regularly</a:t>
            </a:r>
          </a:p>
          <a:p>
            <a:pPr>
              <a:defRPr sz="1800"/>
            </a:pPr>
            <a:r>
              <a:t>Review and improve continuously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AWS Shared Responsibility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rPr dirty="0"/>
              <a:t>AWS is responsible for:</a:t>
            </a:r>
          </a:p>
          <a:p>
            <a:pPr lvl="1">
              <a:defRPr sz="1800"/>
            </a:pPr>
            <a:r>
              <a:rPr dirty="0"/>
              <a:t>- Security of the cloud (hardware, networking, data centers)</a:t>
            </a:r>
          </a:p>
          <a:p>
            <a:pPr>
              <a:defRPr sz="1800"/>
            </a:pPr>
            <a:r>
              <a:rPr dirty="0"/>
              <a:t>You are responsible for:</a:t>
            </a:r>
          </a:p>
          <a:p>
            <a:pPr lvl="1">
              <a:defRPr sz="1800"/>
            </a:pPr>
            <a:r>
              <a:rPr dirty="0"/>
              <a:t>- Security in the cloud (data, access, apps, configurations)</a:t>
            </a:r>
          </a:p>
          <a:p>
            <a:pPr>
              <a:defRPr sz="1800"/>
            </a:pPr>
            <a:r>
              <a:rPr dirty="0"/>
              <a:t>Key shared areas:</a:t>
            </a:r>
          </a:p>
          <a:p>
            <a:pPr lvl="1">
              <a:defRPr sz="1800"/>
            </a:pPr>
            <a:r>
              <a:rPr dirty="0"/>
              <a:t>- Patching OS and middleware (varies by service model)</a:t>
            </a:r>
          </a:p>
          <a:p>
            <a:pPr lvl="1">
              <a:defRPr sz="1800"/>
            </a:pPr>
            <a:r>
              <a:rPr dirty="0"/>
              <a:t>- Identity and access management</a:t>
            </a:r>
          </a:p>
          <a:p>
            <a:pPr>
              <a:defRPr sz="1800"/>
            </a:pPr>
            <a:r>
              <a:rPr dirty="0"/>
              <a:t>Understanding boundaries is critical for compliance and security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Tools: Trusted Advisor, Budgets, Cost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AWS Trusted Advisor:</a:t>
            </a:r>
          </a:p>
          <a:p>
            <a:pPr lvl="1">
              <a:defRPr sz="1800"/>
            </a:pPr>
            <a:r>
              <a:t>- Checks for security gaps, cost savings, performance issues</a:t>
            </a:r>
          </a:p>
          <a:p>
            <a:pPr>
              <a:defRPr sz="1800"/>
            </a:pPr>
            <a:r>
              <a:t>AWS Budgets:</a:t>
            </a:r>
          </a:p>
          <a:p>
            <a:pPr lvl="1">
              <a:defRPr sz="1800"/>
            </a:pPr>
            <a:r>
              <a:t>- Alerts on usage and spending</a:t>
            </a:r>
          </a:p>
          <a:p>
            <a:pPr>
              <a:defRPr sz="1800"/>
            </a:pPr>
            <a:r>
              <a:t>AWS Cost Explorer:</a:t>
            </a:r>
          </a:p>
          <a:p>
            <a:pPr lvl="1">
              <a:defRPr sz="1800"/>
            </a:pPr>
            <a:r>
              <a:t>- Visualize and analyze cost trends</a:t>
            </a:r>
          </a:p>
          <a:p>
            <a:pPr>
              <a:defRPr sz="1800"/>
            </a:pPr>
            <a:r>
              <a:t>All are part of AWS Free Tier (some limits apply)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AWS Well-Architected Tool</a:t>
            </a:r>
            <a:endParaRPr lang="en-US" dirty="0"/>
          </a:p>
          <a:p>
            <a:pPr>
              <a:defRPr sz="1800"/>
            </a:pPr>
            <a:r>
              <a:rPr lang="en-IN" dirty="0"/>
              <a:t>AWS Disaster Recovery strategies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ared responsibility model - Amazon Web Services: Risk and Compliance">
            <a:extLst>
              <a:ext uri="{FF2B5EF4-FFF2-40B4-BE49-F238E27FC236}">
                <a16:creationId xmlns:a16="http://schemas.microsoft.com/office/drawing/2014/main" id="{3ECC3232-5A38-33C4-1077-19FCF607B3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92" y="993710"/>
            <a:ext cx="8890273" cy="487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C01778-18F6-A404-4403-5A47EF115A20}"/>
              </a:ext>
            </a:extLst>
          </p:cNvPr>
          <p:cNvSpPr txBox="1"/>
          <p:nvPr/>
        </p:nvSpPr>
        <p:spPr>
          <a:xfrm>
            <a:off x="10242680" y="6416742"/>
            <a:ext cx="1780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 AWS</a:t>
            </a:r>
          </a:p>
        </p:txBody>
      </p:sp>
    </p:spTree>
    <p:extLst>
      <p:ext uri="{BB962C8B-B14F-4D97-AF65-F5344CB8AC3E}">
        <p14:creationId xmlns:p14="http://schemas.microsoft.com/office/powerpoint/2010/main" val="134965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 and Access Management (IAM)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Central service to manage access to AWS resources</a:t>
            </a:r>
          </a:p>
          <a:p>
            <a:pPr>
              <a:defRPr sz="1800"/>
            </a:pPr>
            <a:r>
              <a:t>Supports users, groups, roles, and policies</a:t>
            </a:r>
          </a:p>
          <a:p>
            <a:pPr>
              <a:defRPr sz="1800"/>
            </a:pPr>
            <a:r>
              <a:t>Use roles instead of access keys when possible</a:t>
            </a:r>
          </a:p>
          <a:p>
            <a:pPr>
              <a:defRPr sz="1800"/>
            </a:pPr>
            <a:r>
              <a:t>Integrates with other AWS services (S3, EC2, Lambda, etc.)</a:t>
            </a:r>
          </a:p>
          <a:p>
            <a:pPr>
              <a:defRPr sz="1800"/>
            </a:pPr>
            <a:r>
              <a:t>Free service; part of the AWS global infrastructure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IAM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Apply Principle of Least Privilege: only necessary access</a:t>
            </a:r>
          </a:p>
          <a:p>
            <a:pPr>
              <a:defRPr sz="1800"/>
            </a:pPr>
            <a:r>
              <a:t>Avoid using root account for daily tasks</a:t>
            </a:r>
          </a:p>
          <a:p>
            <a:pPr>
              <a:defRPr sz="1800"/>
            </a:pPr>
            <a:r>
              <a:t>Use IAM roles for applications instead of hardcoded credentials</a:t>
            </a:r>
          </a:p>
          <a:p>
            <a:pPr>
              <a:defRPr sz="1800"/>
            </a:pPr>
            <a:r>
              <a:t>Enable Multi-Factor Authentication (MFA) on critical accounts</a:t>
            </a:r>
          </a:p>
          <a:p>
            <a:pPr>
              <a:defRPr sz="1800"/>
            </a:pPr>
            <a:r>
              <a:t>Rotate access keys regularly and avoid long-term credentials</a:t>
            </a:r>
          </a:p>
          <a:p>
            <a:pPr>
              <a:defRPr sz="1800"/>
            </a:pPr>
            <a:r>
              <a:t>Use IAM policies with conditions (e.g., IP-based restrictions)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Protection and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Protect data at rest and in transit</a:t>
            </a:r>
          </a:p>
          <a:p>
            <a:pPr>
              <a:defRPr sz="1800"/>
            </a:pPr>
            <a:r>
              <a:rPr dirty="0"/>
              <a:t>Use AWS KMS (Key Management Service) for encryption key control</a:t>
            </a:r>
          </a:p>
          <a:p>
            <a:pPr>
              <a:defRPr sz="1800"/>
            </a:pPr>
            <a:r>
              <a:rPr dirty="0"/>
              <a:t>Enable default encryption for S3, EBS, RDS, and others</a:t>
            </a:r>
          </a:p>
          <a:p>
            <a:pPr>
              <a:defRPr sz="1800"/>
            </a:pPr>
            <a:r>
              <a:rPr dirty="0"/>
              <a:t>Use SSL/TLS for secure data transmission</a:t>
            </a:r>
          </a:p>
          <a:p>
            <a:pPr>
              <a:defRPr sz="1800"/>
            </a:pPr>
            <a:r>
              <a:rPr dirty="0"/>
              <a:t>Manage secrets with AWS Secrets Manager or Parameter Store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202E-AB87-800D-C38D-F8D74A2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KMS</a:t>
            </a:r>
          </a:p>
        </p:txBody>
      </p:sp>
      <p:pic>
        <p:nvPicPr>
          <p:cNvPr id="2050" name="Picture 2" descr="AWS Key Management Service - AWS Key Management Service">
            <a:extLst>
              <a:ext uri="{FF2B5EF4-FFF2-40B4-BE49-F238E27FC236}">
                <a16:creationId xmlns:a16="http://schemas.microsoft.com/office/drawing/2014/main" id="{13C71ABF-4EEF-87BC-B1FE-3BF4889A60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53" y="3146555"/>
            <a:ext cx="5838095" cy="20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754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60</TotalTime>
  <Words>1688</Words>
  <Application>Microsoft Office PowerPoint</Application>
  <PresentationFormat>Widescreen</PresentationFormat>
  <Paragraphs>245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Gill Sans MT</vt:lpstr>
      <vt:lpstr>Google Sans</vt:lpstr>
      <vt:lpstr>Parcel</vt:lpstr>
      <vt:lpstr>AWS Security, Monitoring, and Cost Optimization Best Practices for Cloud</vt:lpstr>
      <vt:lpstr>Welcome &amp; Agenda</vt:lpstr>
      <vt:lpstr>Why AWS Security, Monitoring, and Cost Optimization Matter</vt:lpstr>
      <vt:lpstr>AWS Shared Responsibility Model</vt:lpstr>
      <vt:lpstr>PowerPoint Presentation</vt:lpstr>
      <vt:lpstr>Identity and Access Management (IAM)</vt:lpstr>
      <vt:lpstr>IAM Best Practices</vt:lpstr>
      <vt:lpstr>Data Protection and Encryption</vt:lpstr>
      <vt:lpstr>AWS KMS</vt:lpstr>
      <vt:lpstr>Securing S3 Buckets</vt:lpstr>
      <vt:lpstr>Network Security: VPC, Security Groups, and NACLs</vt:lpstr>
      <vt:lpstr>VPC FLOW LOG</vt:lpstr>
      <vt:lpstr>Monitoring and Auditing with CloudTrail &amp; Config</vt:lpstr>
      <vt:lpstr>PowerPoint Presentation</vt:lpstr>
      <vt:lpstr>Using AWS WAF, Shield, and Security Hub</vt:lpstr>
      <vt:lpstr>Exercise: Create a Least Privilege IAM Policy</vt:lpstr>
      <vt:lpstr>Exercise: Enable MFA for Root/IAM User</vt:lpstr>
      <vt:lpstr>Exercise: Block Public Access to an S3 Bucket</vt:lpstr>
      <vt:lpstr>AWS Monitoring Services Overview</vt:lpstr>
      <vt:lpstr>Amazon CloudWatch: Metrics, Logs, Alarms</vt:lpstr>
      <vt:lpstr>AWS CloudWatch</vt:lpstr>
      <vt:lpstr>AWS CloudTrail and Config for Auditing</vt:lpstr>
      <vt:lpstr>X-Ray for Distributed Tracing</vt:lpstr>
      <vt:lpstr>AWS XRAYs</vt:lpstr>
      <vt:lpstr>Building Dashboards and Alerts</vt:lpstr>
      <vt:lpstr>Exercise: Create a CloudWatch Alarm for EC2</vt:lpstr>
      <vt:lpstr>Exercise: Enable and View CloudTrail Logs</vt:lpstr>
      <vt:lpstr>Overview: AWS Pricing Models</vt:lpstr>
      <vt:lpstr>Right-Sizing with Compute Optimizer</vt:lpstr>
      <vt:lpstr>Using Reserved Instances and Savings Plans</vt:lpstr>
      <vt:lpstr>Spot Instances for Cost-Effective Workloads</vt:lpstr>
      <vt:lpstr>Resource Cleanup and Auto Scaling</vt:lpstr>
      <vt:lpstr>Tagging for Cost Allocation</vt:lpstr>
      <vt:lpstr>Exercise: Explore AWS Cost Explorer</vt:lpstr>
      <vt:lpstr>Exercise: Create a Budget Alert</vt:lpstr>
      <vt:lpstr>Exercise: Review EC2 Rightsizing Recommendations</vt:lpstr>
      <vt:lpstr>PowerPoint Presentation</vt:lpstr>
      <vt:lpstr>PowerPoint Presentation</vt:lpstr>
      <vt:lpstr>Best Practices Recap</vt:lpstr>
      <vt:lpstr>Free Tools: Trusted Advisor, Budgets, Cost Explorer</vt:lpstr>
      <vt:lpstr>Resources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 SRIVASTAVA</dc:creator>
  <cp:lastModifiedBy>PRANJAL SRIVASTAVA</cp:lastModifiedBy>
  <cp:revision>2</cp:revision>
  <dcterms:created xsi:type="dcterms:W3CDTF">2025-05-28T13:16:16Z</dcterms:created>
  <dcterms:modified xsi:type="dcterms:W3CDTF">2025-05-28T14:19:53Z</dcterms:modified>
</cp:coreProperties>
</file>