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257" r:id="rId4"/>
    <p:sldId id="258" r:id="rId5"/>
    <p:sldId id="307" r:id="rId6"/>
    <p:sldId id="259" r:id="rId7"/>
    <p:sldId id="308" r:id="rId8"/>
    <p:sldId id="309" r:id="rId9"/>
    <p:sldId id="301" r:id="rId10"/>
    <p:sldId id="261" r:id="rId11"/>
    <p:sldId id="262" r:id="rId12"/>
    <p:sldId id="263" r:id="rId13"/>
    <p:sldId id="264" r:id="rId14"/>
    <p:sldId id="265" r:id="rId15"/>
    <p:sldId id="266" r:id="rId16"/>
    <p:sldId id="302" r:id="rId17"/>
    <p:sldId id="298" r:id="rId18"/>
    <p:sldId id="297" r:id="rId19"/>
    <p:sldId id="274" r:id="rId20"/>
    <p:sldId id="275" r:id="rId21"/>
    <p:sldId id="276" r:id="rId22"/>
    <p:sldId id="283" r:id="rId23"/>
    <p:sldId id="277" r:id="rId24"/>
    <p:sldId id="278" r:id="rId25"/>
    <p:sldId id="295" r:id="rId26"/>
    <p:sldId id="296" r:id="rId27"/>
    <p:sldId id="279" r:id="rId28"/>
    <p:sldId id="280" r:id="rId29"/>
    <p:sldId id="281" r:id="rId30"/>
    <p:sldId id="282" r:id="rId31"/>
    <p:sldId id="299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303" r:id="rId40"/>
    <p:sldId id="294" r:id="rId41"/>
    <p:sldId id="304" r:id="rId42"/>
    <p:sldId id="305" r:id="rId43"/>
    <p:sldId id="300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310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S overview" id="{A80C0FF3-A474-4D7B-88BA-7352833C4B3F}">
          <p14:sldIdLst>
            <p14:sldId id="256"/>
            <p14:sldId id="306"/>
            <p14:sldId id="257"/>
            <p14:sldId id="258"/>
            <p14:sldId id="307"/>
            <p14:sldId id="259"/>
            <p14:sldId id="308"/>
            <p14:sldId id="309"/>
            <p14:sldId id="301"/>
            <p14:sldId id="261"/>
            <p14:sldId id="262"/>
            <p14:sldId id="263"/>
            <p14:sldId id="264"/>
            <p14:sldId id="265"/>
            <p14:sldId id="266"/>
            <p14:sldId id="302"/>
          </p14:sldIdLst>
        </p14:section>
        <p14:section name="IAM" id="{EEB79429-E337-4EBE-A119-917E86F3AF80}">
          <p14:sldIdLst>
            <p14:sldId id="298"/>
            <p14:sldId id="297"/>
            <p14:sldId id="274"/>
            <p14:sldId id="275"/>
            <p14:sldId id="276"/>
            <p14:sldId id="283"/>
            <p14:sldId id="277"/>
            <p14:sldId id="278"/>
            <p14:sldId id="295"/>
            <p14:sldId id="296"/>
            <p14:sldId id="279"/>
            <p14:sldId id="280"/>
            <p14:sldId id="281"/>
            <p14:sldId id="282"/>
          </p14:sldIdLst>
        </p14:section>
        <p14:section name="EC2" id="{57DF4059-0E55-467A-9BF2-205ADC5C1E93}">
          <p14:sldIdLst>
            <p14:sldId id="299"/>
            <p14:sldId id="267"/>
            <p14:sldId id="268"/>
            <p14:sldId id="269"/>
            <p14:sldId id="270"/>
            <p14:sldId id="271"/>
            <p14:sldId id="272"/>
            <p14:sldId id="273"/>
            <p14:sldId id="303"/>
            <p14:sldId id="294"/>
            <p14:sldId id="304"/>
            <p14:sldId id="305"/>
          </p14:sldIdLst>
        </p14:section>
        <p14:section name="S3" id="{42246783-1455-4EB3-B9E0-A4E296576C58}">
          <p14:sldIdLst>
            <p14:sldId id="300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1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3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2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30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89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4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14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7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64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rivastavapranja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D6F3-EE96-B494-0EB1-CF4FCD4ED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Cloud Computing and AWS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A1384-31CB-37DF-334C-7E1AFDDF1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976" y="6158626"/>
            <a:ext cx="9144000" cy="503431"/>
          </a:xfrm>
        </p:spPr>
        <p:txBody>
          <a:bodyPr/>
          <a:lstStyle/>
          <a:p>
            <a:r>
              <a:rPr lang="en-US" dirty="0"/>
              <a:t>Pranjal Srivastava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246D591-D95E-34E7-7931-062AE39A1776}"/>
              </a:ext>
            </a:extLst>
          </p:cNvPr>
          <p:cNvSpPr txBox="1">
            <a:spLocks/>
          </p:cNvSpPr>
          <p:nvPr/>
        </p:nvSpPr>
        <p:spPr>
          <a:xfrm>
            <a:off x="1607976" y="3556616"/>
            <a:ext cx="9144000" cy="50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Exploring EC2, S3 and IAM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18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7D92-FC8B-CDE9-2735-6150D6A4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Centers, Availability Zones, Regions</a:t>
            </a:r>
            <a:endParaRPr lang="en-IN" dirty="0"/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1FA534D5-6869-77EA-664A-F118E12DA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8662" y="2495939"/>
            <a:ext cx="1256522" cy="1256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84D161-56CC-C452-1732-B542F09E44C4}"/>
              </a:ext>
            </a:extLst>
          </p:cNvPr>
          <p:cNvSpPr txBox="1"/>
          <p:nvPr/>
        </p:nvSpPr>
        <p:spPr>
          <a:xfrm>
            <a:off x="5428084" y="280103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Centers</a:t>
            </a:r>
            <a:r>
              <a:rPr lang="en-US" dirty="0"/>
              <a:t>: Physical facilities housing servers and infrastructure for computing and storage.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32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198E7-B19B-9D6A-0C91-5A1AA8053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2051C6-8F67-0123-CD6E-C2F75E413718}"/>
              </a:ext>
            </a:extLst>
          </p:cNvPr>
          <p:cNvSpPr/>
          <p:nvPr/>
        </p:nvSpPr>
        <p:spPr>
          <a:xfrm>
            <a:off x="3153747" y="2556588"/>
            <a:ext cx="4030824" cy="34336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76F48-B51A-7DF7-3F7E-C4DAA5FD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Centers, Availability Zones, Regions</a:t>
            </a:r>
            <a:endParaRPr lang="en-IN" dirty="0"/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85867661-1FCD-BEB9-66D0-88E1F1086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7364" y="2803849"/>
            <a:ext cx="1256522" cy="1256522"/>
          </a:xfrm>
          <a:prstGeom prst="rect">
            <a:avLst/>
          </a:prstGeom>
        </p:spPr>
      </p:pic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630B5E22-68A3-D3D5-85DD-79551458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9356" y="3534747"/>
            <a:ext cx="1256522" cy="1256522"/>
          </a:xfrm>
          <a:prstGeom prst="rect">
            <a:avLst/>
          </a:prstGeom>
        </p:spPr>
      </p:pic>
      <p:pic>
        <p:nvPicPr>
          <p:cNvPr id="4" name="Graphic 3" descr="Server">
            <a:extLst>
              <a:ext uri="{FF2B5EF4-FFF2-40B4-BE49-F238E27FC236}">
                <a16:creationId xmlns:a16="http://schemas.microsoft.com/office/drawing/2014/main" id="{7EDF1564-13DB-12CD-ED6E-E01E5FF8C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788" y="4402494"/>
            <a:ext cx="1256522" cy="1256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6AE594-5C89-5782-FE32-56FC4F31C3E6}"/>
              </a:ext>
            </a:extLst>
          </p:cNvPr>
          <p:cNvSpPr txBox="1"/>
          <p:nvPr/>
        </p:nvSpPr>
        <p:spPr>
          <a:xfrm>
            <a:off x="7601339" y="3226837"/>
            <a:ext cx="42205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Availability Zones</a:t>
            </a:r>
            <a:r>
              <a:rPr lang="en-US" dirty="0"/>
              <a:t>: One or more data centers grouped together within a region, designed for high availability and fault isolation.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B3A4A-AF75-07C4-3E2D-BE80A957AAE9}"/>
              </a:ext>
            </a:extLst>
          </p:cNvPr>
          <p:cNvSpPr txBox="1"/>
          <p:nvPr/>
        </p:nvSpPr>
        <p:spPr>
          <a:xfrm>
            <a:off x="4670647" y="5963044"/>
            <a:ext cx="181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us-east-1a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69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1EEA-380B-D940-23DD-E0EE32CB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Centers, Availability Zones, Regions</a:t>
            </a:r>
            <a:endParaRPr lang="en-IN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0B39E6-6FD4-CFEC-C9FC-6F997AA24653}"/>
              </a:ext>
            </a:extLst>
          </p:cNvPr>
          <p:cNvGrpSpPr/>
          <p:nvPr/>
        </p:nvGrpSpPr>
        <p:grpSpPr>
          <a:xfrm>
            <a:off x="2006082" y="2472612"/>
            <a:ext cx="5822301" cy="3915448"/>
            <a:chOff x="1530221" y="1706099"/>
            <a:chExt cx="6643396" cy="46819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351A3B-513F-FE94-C731-1F23A32C317E}"/>
                </a:ext>
              </a:extLst>
            </p:cNvPr>
            <p:cNvGrpSpPr/>
            <p:nvPr/>
          </p:nvGrpSpPr>
          <p:grpSpPr>
            <a:xfrm>
              <a:off x="1950098" y="1919314"/>
              <a:ext cx="2304662" cy="1968143"/>
              <a:chOff x="3275045" y="2248678"/>
              <a:chExt cx="4030824" cy="343366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4D23FAF-50EB-10C3-0D8B-4E579BD66172}"/>
                  </a:ext>
                </a:extLst>
              </p:cNvPr>
              <p:cNvSpPr/>
              <p:nvPr/>
            </p:nvSpPr>
            <p:spPr>
              <a:xfrm>
                <a:off x="3275045" y="2248678"/>
                <a:ext cx="4030824" cy="343366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" name="Graphic 4" descr="Server">
                <a:extLst>
                  <a:ext uri="{FF2B5EF4-FFF2-40B4-BE49-F238E27FC236}">
                    <a16:creationId xmlns:a16="http://schemas.microsoft.com/office/drawing/2014/main" id="{1A2A6AB6-44FB-1D94-9D6B-D0545A26D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28662" y="2495939"/>
                <a:ext cx="1256522" cy="1256522"/>
              </a:xfrm>
              <a:prstGeom prst="rect">
                <a:avLst/>
              </a:prstGeom>
            </p:spPr>
          </p:pic>
          <p:pic>
            <p:nvPicPr>
              <p:cNvPr id="6" name="Graphic 5" descr="Server">
                <a:extLst>
                  <a:ext uri="{FF2B5EF4-FFF2-40B4-BE49-F238E27FC236}">
                    <a16:creationId xmlns:a16="http://schemas.microsoft.com/office/drawing/2014/main" id="{632CEA86-D4C0-C277-F28E-784E986E8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80654" y="3226837"/>
                <a:ext cx="1256522" cy="1256522"/>
              </a:xfrm>
              <a:prstGeom prst="rect">
                <a:avLst/>
              </a:prstGeom>
            </p:spPr>
          </p:pic>
          <p:pic>
            <p:nvPicPr>
              <p:cNvPr id="7" name="Graphic 6" descr="Server">
                <a:extLst>
                  <a:ext uri="{FF2B5EF4-FFF2-40B4-BE49-F238E27FC236}">
                    <a16:creationId xmlns:a16="http://schemas.microsoft.com/office/drawing/2014/main" id="{126D7910-E1A5-4CA6-8126-A451FC829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97086" y="4094584"/>
                <a:ext cx="1256522" cy="1256522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3AA6D33-FF3F-7B37-4B6C-0F28CB87E738}"/>
                </a:ext>
              </a:extLst>
            </p:cNvPr>
            <p:cNvGrpSpPr/>
            <p:nvPr/>
          </p:nvGrpSpPr>
          <p:grpSpPr>
            <a:xfrm>
              <a:off x="3716694" y="4171102"/>
              <a:ext cx="2304662" cy="1968143"/>
              <a:chOff x="3275045" y="2248678"/>
              <a:chExt cx="4030824" cy="3433665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2461DFA-1CBC-0402-ADC1-B09401F23796}"/>
                  </a:ext>
                </a:extLst>
              </p:cNvPr>
              <p:cNvSpPr/>
              <p:nvPr/>
            </p:nvSpPr>
            <p:spPr>
              <a:xfrm>
                <a:off x="3275045" y="2248678"/>
                <a:ext cx="4030824" cy="343366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1" name="Graphic 20" descr="Server">
                <a:extLst>
                  <a:ext uri="{FF2B5EF4-FFF2-40B4-BE49-F238E27FC236}">
                    <a16:creationId xmlns:a16="http://schemas.microsoft.com/office/drawing/2014/main" id="{091E2DA2-A8E3-C68D-7D2F-D39658B15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28662" y="2495939"/>
                <a:ext cx="1256522" cy="1256522"/>
              </a:xfrm>
              <a:prstGeom prst="rect">
                <a:avLst/>
              </a:prstGeom>
            </p:spPr>
          </p:pic>
          <p:pic>
            <p:nvPicPr>
              <p:cNvPr id="22" name="Graphic 21" descr="Server">
                <a:extLst>
                  <a:ext uri="{FF2B5EF4-FFF2-40B4-BE49-F238E27FC236}">
                    <a16:creationId xmlns:a16="http://schemas.microsoft.com/office/drawing/2014/main" id="{4EFED55A-9D62-D660-CC81-64028FDA5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80654" y="3226837"/>
                <a:ext cx="1256522" cy="1256522"/>
              </a:xfrm>
              <a:prstGeom prst="rect">
                <a:avLst/>
              </a:prstGeom>
            </p:spPr>
          </p:pic>
          <p:pic>
            <p:nvPicPr>
              <p:cNvPr id="23" name="Graphic 22" descr="Server">
                <a:extLst>
                  <a:ext uri="{FF2B5EF4-FFF2-40B4-BE49-F238E27FC236}">
                    <a16:creationId xmlns:a16="http://schemas.microsoft.com/office/drawing/2014/main" id="{B32BE0D1-AD66-D778-388F-6814BD1E4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97086" y="4094584"/>
                <a:ext cx="1256522" cy="1256522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7637A4-B6FA-9C2C-0C06-C1E5A1EC8E0F}"/>
                </a:ext>
              </a:extLst>
            </p:cNvPr>
            <p:cNvGrpSpPr/>
            <p:nvPr/>
          </p:nvGrpSpPr>
          <p:grpSpPr>
            <a:xfrm>
              <a:off x="5458662" y="1949596"/>
              <a:ext cx="2304662" cy="1968143"/>
              <a:chOff x="3275045" y="2248678"/>
              <a:chExt cx="4030824" cy="3433665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731000A-CE3D-2F76-D19B-3CAE223F233A}"/>
                  </a:ext>
                </a:extLst>
              </p:cNvPr>
              <p:cNvSpPr/>
              <p:nvPr/>
            </p:nvSpPr>
            <p:spPr>
              <a:xfrm>
                <a:off x="3275045" y="2248678"/>
                <a:ext cx="4030824" cy="343366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6" name="Graphic 25" descr="Server">
                <a:extLst>
                  <a:ext uri="{FF2B5EF4-FFF2-40B4-BE49-F238E27FC236}">
                    <a16:creationId xmlns:a16="http://schemas.microsoft.com/office/drawing/2014/main" id="{99D3E082-E8DA-6C3A-A58E-FCA412927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28662" y="2495939"/>
                <a:ext cx="1256522" cy="1256522"/>
              </a:xfrm>
              <a:prstGeom prst="rect">
                <a:avLst/>
              </a:prstGeom>
            </p:spPr>
          </p:pic>
          <p:pic>
            <p:nvPicPr>
              <p:cNvPr id="27" name="Graphic 26" descr="Server">
                <a:extLst>
                  <a:ext uri="{FF2B5EF4-FFF2-40B4-BE49-F238E27FC236}">
                    <a16:creationId xmlns:a16="http://schemas.microsoft.com/office/drawing/2014/main" id="{27EA9134-0492-BE35-5381-B00B24E53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80654" y="3226837"/>
                <a:ext cx="1256522" cy="1256522"/>
              </a:xfrm>
              <a:prstGeom prst="rect">
                <a:avLst/>
              </a:prstGeom>
            </p:spPr>
          </p:pic>
          <p:pic>
            <p:nvPicPr>
              <p:cNvPr id="28" name="Graphic 27" descr="Server">
                <a:extLst>
                  <a:ext uri="{FF2B5EF4-FFF2-40B4-BE49-F238E27FC236}">
                    <a16:creationId xmlns:a16="http://schemas.microsoft.com/office/drawing/2014/main" id="{1DB68852-0E9E-6D5A-3156-0C1D02BB3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97086" y="4094584"/>
                <a:ext cx="1256522" cy="1256522"/>
              </a:xfrm>
              <a:prstGeom prst="rect">
                <a:avLst/>
              </a:prstGeom>
            </p:spPr>
          </p:pic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CE9A802-0ABE-2075-2E29-B055FF73B63D}"/>
                </a:ext>
              </a:extLst>
            </p:cNvPr>
            <p:cNvSpPr/>
            <p:nvPr/>
          </p:nvSpPr>
          <p:spPr>
            <a:xfrm>
              <a:off x="1530221" y="1706099"/>
              <a:ext cx="6643396" cy="46819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CBD0BCA-690F-9356-EEE0-D4EBD8C1522F}"/>
              </a:ext>
            </a:extLst>
          </p:cNvPr>
          <p:cNvSpPr txBox="1"/>
          <p:nvPr/>
        </p:nvSpPr>
        <p:spPr>
          <a:xfrm>
            <a:off x="8326041" y="3317574"/>
            <a:ext cx="36140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Regions</a:t>
            </a:r>
            <a:r>
              <a:rPr lang="en-US" dirty="0"/>
              <a:t>: Geographically separated areas containing multiple Availability Zones for fault tolerance and redundancy.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3DF701-E9F4-D8E5-B301-7D368674E260}"/>
              </a:ext>
            </a:extLst>
          </p:cNvPr>
          <p:cNvSpPr txBox="1"/>
          <p:nvPr/>
        </p:nvSpPr>
        <p:spPr>
          <a:xfrm>
            <a:off x="2885399" y="4201248"/>
            <a:ext cx="181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us-east-1a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5EBD81-A833-EC28-4FB5-9AA7A1EF3673}"/>
              </a:ext>
            </a:extLst>
          </p:cNvPr>
          <p:cNvSpPr txBox="1"/>
          <p:nvPr/>
        </p:nvSpPr>
        <p:spPr>
          <a:xfrm>
            <a:off x="6036215" y="4201248"/>
            <a:ext cx="181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us-east-1b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DBB754-26A9-B2D2-561E-5D3A6F286647}"/>
              </a:ext>
            </a:extLst>
          </p:cNvPr>
          <p:cNvSpPr txBox="1"/>
          <p:nvPr/>
        </p:nvSpPr>
        <p:spPr>
          <a:xfrm>
            <a:off x="4434998" y="6074127"/>
            <a:ext cx="181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us-east-1c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82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A8EB8-8647-B15D-E2A9-86361C475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BC92-2617-98F3-694A-4553A587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Global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870D-7226-8C6E-B7C9-3A49322F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96" y="2486451"/>
            <a:ext cx="11156004" cy="40143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High Availability</a:t>
            </a:r>
            <a:r>
              <a:rPr lang="en-US" sz="1600" dirty="0"/>
              <a:t>: Multiple Availability Zones in each Region ensure fault isolation and resilience against failures.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Low Latency</a:t>
            </a:r>
            <a:r>
              <a:rPr lang="en-US" sz="1600" dirty="0"/>
              <a:t>: With Regions located around the world, users can deploy applications closer to end-users for faster response times.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Scalability</a:t>
            </a:r>
            <a:r>
              <a:rPr lang="en-US" sz="1600" dirty="0"/>
              <a:t>: Globally distributed resources make it easy to scale applications up or down based on demand anywhere.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Disaster Recovery</a:t>
            </a:r>
            <a:r>
              <a:rPr lang="en-US" sz="1600" dirty="0"/>
              <a:t>: Geographic distribution enables robust disaster recovery strategies across Regions.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Compliance and Data Residency</a:t>
            </a:r>
            <a:r>
              <a:rPr lang="en-US" sz="1600" dirty="0"/>
              <a:t>: Regional presence helps meet data residency and compliance requirements specific to countries or industries.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Global Reach</a:t>
            </a:r>
            <a:r>
              <a:rPr lang="en-US" sz="1600" dirty="0"/>
              <a:t>: Easily expand into new markets by deploying workloads in new AWS Regions without building new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27257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B90B-4522-D56B-D8E5-D2CD1F01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 categories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EFC229-335D-6CDF-E6CC-28F4A67F3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244" b="44512"/>
          <a:stretch/>
        </p:blipFill>
        <p:spPr>
          <a:xfrm>
            <a:off x="2155371" y="2556587"/>
            <a:ext cx="3542522" cy="386173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912AB1B-0B58-9B3E-CBEC-D121DF80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487" b="2363"/>
          <a:stretch/>
        </p:blipFill>
        <p:spPr>
          <a:xfrm>
            <a:off x="6329265" y="2737009"/>
            <a:ext cx="3542522" cy="32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D28F-5DB0-451E-C19E-BFD1404D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Popular AWS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82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AC5CE-A010-A5E8-2DB6-E27F199F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83A72-ACC4-FF1D-90C1-74312D916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721" y="2214281"/>
            <a:ext cx="10663335" cy="160834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6398C-FF8D-F09A-AC6B-87AEA1202A35}"/>
              </a:ext>
            </a:extLst>
          </p:cNvPr>
          <p:cNvSpPr txBox="1"/>
          <p:nvPr/>
        </p:nvSpPr>
        <p:spPr>
          <a:xfrm>
            <a:off x="1073019" y="3920871"/>
            <a:ext cx="242829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EC2, </a:t>
            </a:r>
          </a:p>
          <a:p>
            <a:r>
              <a:rPr lang="en-IN" sz="1600" dirty="0"/>
              <a:t>Elastic Beanstalk, </a:t>
            </a:r>
          </a:p>
          <a:p>
            <a:r>
              <a:rPr lang="en-IN" sz="1600" dirty="0"/>
              <a:t>Elastic Container Services, </a:t>
            </a:r>
          </a:p>
          <a:p>
            <a:r>
              <a:rPr lang="en-IN" sz="1600" dirty="0"/>
              <a:t>Elastic Kubernetes Services, </a:t>
            </a:r>
          </a:p>
          <a:p>
            <a:r>
              <a:rPr lang="en-IN" sz="1600" dirty="0"/>
              <a:t>Lambda, </a:t>
            </a:r>
          </a:p>
          <a:p>
            <a:r>
              <a:rPr lang="en-IN" sz="1600" dirty="0"/>
              <a:t>Fargate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35B84-AD6E-74DB-DED3-9685F286E5BE}"/>
              </a:ext>
            </a:extLst>
          </p:cNvPr>
          <p:cNvSpPr txBox="1"/>
          <p:nvPr/>
        </p:nvSpPr>
        <p:spPr>
          <a:xfrm>
            <a:off x="2134379" y="1454824"/>
            <a:ext cx="24189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S3, Elastic Block Storage, Elastic File System, Glacier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6174F-35AE-5B68-7D80-49560081293D}"/>
              </a:ext>
            </a:extLst>
          </p:cNvPr>
          <p:cNvSpPr txBox="1"/>
          <p:nvPr/>
        </p:nvSpPr>
        <p:spPr>
          <a:xfrm>
            <a:off x="5577373" y="1208603"/>
            <a:ext cx="21017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Virtual Private Cloud, Elastic Load Balancer, AWS Web Application Firewall, Cloudfront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15A9F3-8E9E-89CC-D661-5803ACEF2AD4}"/>
              </a:ext>
            </a:extLst>
          </p:cNvPr>
          <p:cNvSpPr txBox="1"/>
          <p:nvPr/>
        </p:nvSpPr>
        <p:spPr>
          <a:xfrm>
            <a:off x="4308411" y="3824640"/>
            <a:ext cx="1364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AWS RDS, DynamoDB, Neptune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C2D2F-C0FF-E5D0-6B9E-D40139DD41C0}"/>
              </a:ext>
            </a:extLst>
          </p:cNvPr>
          <p:cNvSpPr txBox="1"/>
          <p:nvPr/>
        </p:nvSpPr>
        <p:spPr>
          <a:xfrm>
            <a:off x="8821704" y="1104133"/>
            <a:ext cx="16507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SageMaker, Comprehend, Lex, Polly, Rekognition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96488-0EA6-E91B-CBDD-DD3553153495}"/>
              </a:ext>
            </a:extLst>
          </p:cNvPr>
          <p:cNvSpPr txBox="1"/>
          <p:nvPr/>
        </p:nvSpPr>
        <p:spPr>
          <a:xfrm>
            <a:off x="6858001" y="3822627"/>
            <a:ext cx="2101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Redshift, Quicksight, EMR, Glue, Athena, Kinesis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8D708-6AD2-E229-9A31-3131B9B18C30}"/>
              </a:ext>
            </a:extLst>
          </p:cNvPr>
          <p:cNvSpPr txBox="1"/>
          <p:nvPr/>
        </p:nvSpPr>
        <p:spPr>
          <a:xfrm>
            <a:off x="9968982" y="3925769"/>
            <a:ext cx="2101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IAM, SSO, Cognito, KMS, Secret manager, WAF, Shield</a:t>
            </a:r>
          </a:p>
        </p:txBody>
      </p:sp>
    </p:spTree>
    <p:extLst>
      <p:ext uri="{BB962C8B-B14F-4D97-AF65-F5344CB8AC3E}">
        <p14:creationId xmlns:p14="http://schemas.microsoft.com/office/powerpoint/2010/main" val="166260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BCFB9-319C-51D2-FD27-AC3F5C80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2206-9DD8-B14B-1465-0BD49827D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IAM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3283C-0314-FFAD-DF84-E62C79475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976" y="6158626"/>
            <a:ext cx="9144000" cy="503431"/>
          </a:xfrm>
        </p:spPr>
        <p:txBody>
          <a:bodyPr/>
          <a:lstStyle/>
          <a:p>
            <a:r>
              <a:rPr lang="en-US" dirty="0"/>
              <a:t>Pranjal Srivastava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80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6783-AEC2-570B-418E-CD96DE63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Auth?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9C8BBC-FCF5-1F69-D131-9A9290A9C0C3}"/>
              </a:ext>
            </a:extLst>
          </p:cNvPr>
          <p:cNvSpPr/>
          <p:nvPr/>
        </p:nvSpPr>
        <p:spPr>
          <a:xfrm>
            <a:off x="2158482" y="3667854"/>
            <a:ext cx="1502228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Auth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3CB5FE-C058-FA3F-B9B9-F84F02EEB5FA}"/>
              </a:ext>
            </a:extLst>
          </p:cNvPr>
          <p:cNvSpPr/>
          <p:nvPr/>
        </p:nvSpPr>
        <p:spPr>
          <a:xfrm>
            <a:off x="5240693" y="2646614"/>
            <a:ext cx="1999861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Authentication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4D26AD-0C54-2241-E0FF-6120FC0DD852}"/>
              </a:ext>
            </a:extLst>
          </p:cNvPr>
          <p:cNvSpPr/>
          <p:nvPr/>
        </p:nvSpPr>
        <p:spPr>
          <a:xfrm>
            <a:off x="5240693" y="4917063"/>
            <a:ext cx="1999861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Authorization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024BF8-3B72-B2AF-C0E7-666D5D9F4E5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660710" y="3079564"/>
            <a:ext cx="1579983" cy="102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368338-1D65-8482-F632-0C8BB84CFF4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60710" y="4100804"/>
            <a:ext cx="1579983" cy="124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118012-6316-1EB7-AA38-E4C31C3996C5}"/>
              </a:ext>
            </a:extLst>
          </p:cNvPr>
          <p:cNvSpPr txBox="1"/>
          <p:nvPr/>
        </p:nvSpPr>
        <p:spPr>
          <a:xfrm>
            <a:off x="7492481" y="2894898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Identities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8F84D-781C-1411-F86A-8D3DA865779B}"/>
              </a:ext>
            </a:extLst>
          </p:cNvPr>
          <p:cNvSpPr txBox="1"/>
          <p:nvPr/>
        </p:nvSpPr>
        <p:spPr>
          <a:xfrm>
            <a:off x="7492481" y="5165347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Permissions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30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315D-12BF-E30C-19F2-72F8137F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AWS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979D-03BC-ECFC-21E3-8BD389A9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IAM = Identity and Access Management</a:t>
            </a:r>
          </a:p>
          <a:p>
            <a:endParaRPr lang="en-US" dirty="0"/>
          </a:p>
          <a:p>
            <a:r>
              <a:rPr lang="en-US" dirty="0"/>
              <a:t>Enables secure control over AWS resources</a:t>
            </a:r>
          </a:p>
          <a:p>
            <a:endParaRPr lang="en-US" dirty="0"/>
          </a:p>
          <a:p>
            <a:r>
              <a:rPr lang="en-US" dirty="0"/>
              <a:t>Manage who can do what in your AWS 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5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81FF-4465-B0AD-70A4-1C38D0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21028"/>
            <a:ext cx="5103846" cy="762390"/>
          </a:xfrm>
        </p:spPr>
        <p:txBody>
          <a:bodyPr/>
          <a:lstStyle/>
          <a:p>
            <a:r>
              <a:rPr lang="en-IN" dirty="0"/>
              <a:t>Pranjal Srivastava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EC8E-63F0-AD88-2F7F-82A98A1B1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7095" cy="2623527"/>
          </a:xfrm>
        </p:spPr>
        <p:txBody>
          <a:bodyPr>
            <a:normAutofit/>
          </a:bodyPr>
          <a:lstStyle/>
          <a:p>
            <a:r>
              <a:rPr lang="en-IN" dirty="0"/>
              <a:t>8 years experience as Online Instructor</a:t>
            </a:r>
          </a:p>
          <a:p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Taught more than 200,000 students/professionals Globally.</a:t>
            </a:r>
            <a:endParaRPr lang="en-IN" dirty="0"/>
          </a:p>
          <a:p>
            <a:r>
              <a:rPr lang="en-IN" dirty="0"/>
              <a:t>Worked at TCS</a:t>
            </a:r>
          </a:p>
          <a:p>
            <a:r>
              <a:rPr lang="en-IN" dirty="0"/>
              <a:t>Passion to teach, Love to travel, Foodie</a:t>
            </a:r>
          </a:p>
          <a:p>
            <a:r>
              <a:rPr lang="en-IN" dirty="0"/>
              <a:t>Skilled in Devops, Cloud, Machine learning and Data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6D7F5-7D55-F5C9-B63B-D486C0AE0164}"/>
              </a:ext>
            </a:extLst>
          </p:cNvPr>
          <p:cNvSpPr txBox="1"/>
          <p:nvPr/>
        </p:nvSpPr>
        <p:spPr>
          <a:xfrm>
            <a:off x="914399" y="1283418"/>
            <a:ext cx="497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 Engineer| Mentor | Polymath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E5320-7BFE-4AC6-D90B-77D5E5A96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3" t="24305" r="34887" b="24433"/>
          <a:stretch/>
        </p:blipFill>
        <p:spPr>
          <a:xfrm rot="5400000">
            <a:off x="7224994" y="701346"/>
            <a:ext cx="4255351" cy="3240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B32CC6-7C08-C7C2-ACB9-32A129D883C0}"/>
              </a:ext>
            </a:extLst>
          </p:cNvPr>
          <p:cNvSpPr txBox="1"/>
          <p:nvPr/>
        </p:nvSpPr>
        <p:spPr>
          <a:xfrm>
            <a:off x="838200" y="4887236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https://www.linkedin.com/in/srivastavapranjal/</a:t>
            </a:r>
            <a:endParaRPr lang="en-IN" dirty="0"/>
          </a:p>
          <a:p>
            <a:r>
              <a:rPr lang="en-IN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https://github.com/iampsrv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71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13CC-8DFF-FED8-437F-927CE677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1A3C1-C5BB-B39A-B75E-A12AA573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Users, Groups, Roles, and Policies</a:t>
            </a:r>
          </a:p>
          <a:p>
            <a:endParaRPr lang="en-US" dirty="0"/>
          </a:p>
          <a:p>
            <a:r>
              <a:rPr lang="en-US" dirty="0"/>
              <a:t>Fine-grained permission control</a:t>
            </a:r>
          </a:p>
          <a:p>
            <a:endParaRPr lang="en-US" dirty="0"/>
          </a:p>
          <a:p>
            <a:r>
              <a:rPr lang="en-US" dirty="0"/>
              <a:t>Supports MFA (Multi-Factor Authentication)</a:t>
            </a:r>
          </a:p>
          <a:p>
            <a:endParaRPr lang="en-US" dirty="0"/>
          </a:p>
          <a:p>
            <a:r>
              <a:rPr lang="en-US" dirty="0"/>
              <a:t>Integrated with AWS Organizations and IAM Identity Center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65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0F1D-437C-4830-A407-526CE8B0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61D2-5AD8-3AC9-F55E-6A3674C5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– Represent people or applications</a:t>
            </a:r>
          </a:p>
          <a:p>
            <a:endParaRPr lang="en-US" dirty="0"/>
          </a:p>
          <a:p>
            <a:r>
              <a:rPr lang="en-US" dirty="0"/>
              <a:t>Groups – Collections of users for easier permission management</a:t>
            </a:r>
          </a:p>
          <a:p>
            <a:endParaRPr lang="en-US" dirty="0"/>
          </a:p>
          <a:p>
            <a:r>
              <a:rPr lang="en-US" dirty="0"/>
              <a:t>Roles – Temporary access with assumed identity (used for EC2, Lambda, cross-account access)</a:t>
            </a:r>
          </a:p>
          <a:p>
            <a:endParaRPr lang="en-US" dirty="0"/>
          </a:p>
          <a:p>
            <a:r>
              <a:rPr lang="en-US" dirty="0"/>
              <a:t>Policies – JSON-based documents defining permissions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565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CB7-BEB0-516A-2365-7DF5FF85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Users, Groups, Roles, and Policies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E5F08E-053F-2642-535C-5D43A602B269}"/>
              </a:ext>
            </a:extLst>
          </p:cNvPr>
          <p:cNvSpPr/>
          <p:nvPr/>
        </p:nvSpPr>
        <p:spPr>
          <a:xfrm>
            <a:off x="6190426" y="2390486"/>
            <a:ext cx="1502228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IAM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D7DF27-F398-F343-0151-EB93F3788017}"/>
              </a:ext>
            </a:extLst>
          </p:cNvPr>
          <p:cNvSpPr/>
          <p:nvPr/>
        </p:nvSpPr>
        <p:spPr>
          <a:xfrm>
            <a:off x="4327414" y="3550592"/>
            <a:ext cx="1502228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Identities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E9F3C5-6593-6E2D-25FB-F9CA2C052119}"/>
              </a:ext>
            </a:extLst>
          </p:cNvPr>
          <p:cNvSpPr/>
          <p:nvPr/>
        </p:nvSpPr>
        <p:spPr>
          <a:xfrm>
            <a:off x="8006786" y="3550592"/>
            <a:ext cx="1502228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Permissions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4EF00E-6C86-0B22-F5E5-3805BAE0E17C}"/>
              </a:ext>
            </a:extLst>
          </p:cNvPr>
          <p:cNvSpPr/>
          <p:nvPr/>
        </p:nvSpPr>
        <p:spPr>
          <a:xfrm>
            <a:off x="2231136" y="4990617"/>
            <a:ext cx="1502228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Users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746268-797C-7B55-5F21-8D876673BF2A}"/>
              </a:ext>
            </a:extLst>
          </p:cNvPr>
          <p:cNvSpPr/>
          <p:nvPr/>
        </p:nvSpPr>
        <p:spPr>
          <a:xfrm>
            <a:off x="3988402" y="4990617"/>
            <a:ext cx="1502228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Groups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3D2C95-0481-B250-DC75-85C93E6164B6}"/>
              </a:ext>
            </a:extLst>
          </p:cNvPr>
          <p:cNvSpPr/>
          <p:nvPr/>
        </p:nvSpPr>
        <p:spPr>
          <a:xfrm>
            <a:off x="5745668" y="4990617"/>
            <a:ext cx="1502228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Roles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ED937F-15FC-4C2E-1F93-4E0F40582873}"/>
              </a:ext>
            </a:extLst>
          </p:cNvPr>
          <p:cNvSpPr/>
          <p:nvPr/>
        </p:nvSpPr>
        <p:spPr>
          <a:xfrm>
            <a:off x="8006786" y="4990617"/>
            <a:ext cx="1502228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Policy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783288-71DE-2114-91F0-D8CF10E4117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982250" y="4416492"/>
            <a:ext cx="2096278" cy="57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369D3B-E987-54D8-327F-1FBEA55576B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739516" y="4416492"/>
            <a:ext cx="339012" cy="57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57FE79-8F8A-A502-2E29-6657E563FB8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078528" y="4416492"/>
            <a:ext cx="1418254" cy="57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EF37D-995D-7BDD-CEB3-0CD4F492AAD7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flipH="1">
            <a:off x="5829642" y="3256386"/>
            <a:ext cx="1111898" cy="72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ECF72D-FCAD-ECD1-7922-6FFD6789FFF4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6941540" y="3256386"/>
            <a:ext cx="1065246" cy="72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B10491-6972-EC05-AE64-DC9160E4C51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8757900" y="4416492"/>
            <a:ext cx="0" cy="57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D35EE3BD-7BCF-2553-0AE1-0992A228A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241" y="5817349"/>
            <a:ext cx="914400" cy="914400"/>
          </a:xfrm>
          <a:prstGeom prst="rect">
            <a:avLst/>
          </a:prstGeom>
        </p:spPr>
      </p:pic>
      <p:pic>
        <p:nvPicPr>
          <p:cNvPr id="33" name="Graphic 32" descr="Users">
            <a:extLst>
              <a:ext uri="{FF2B5EF4-FFF2-40B4-BE49-F238E27FC236}">
                <a16:creationId xmlns:a16="http://schemas.microsoft.com/office/drawing/2014/main" id="{FA200571-9422-8AD0-C6ED-3F144B794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2316" y="5817349"/>
            <a:ext cx="914400" cy="914400"/>
          </a:xfrm>
          <a:prstGeom prst="rect">
            <a:avLst/>
          </a:prstGeom>
        </p:spPr>
      </p:pic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44A42519-0425-714D-B74F-A62E78639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9948" y="5979939"/>
            <a:ext cx="539620" cy="539620"/>
          </a:xfrm>
          <a:prstGeom prst="rect">
            <a:avLst/>
          </a:prstGeom>
        </p:spPr>
      </p:pic>
      <p:pic>
        <p:nvPicPr>
          <p:cNvPr id="37" name="Graphic 36" descr="Baseball hat">
            <a:extLst>
              <a:ext uri="{FF2B5EF4-FFF2-40B4-BE49-F238E27FC236}">
                <a16:creationId xmlns:a16="http://schemas.microsoft.com/office/drawing/2014/main" id="{1471992E-D99A-80B6-A191-12D4AB90E7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85591" y="5943028"/>
            <a:ext cx="663042" cy="6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76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2DD6-B1A2-A01B-86E7-53875F53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IAM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C55D-7625-5399-4E63-C3E9EF34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Policies – AWS-managed or customer-managed</a:t>
            </a:r>
          </a:p>
          <a:p>
            <a:endParaRPr lang="en-US" dirty="0"/>
          </a:p>
          <a:p>
            <a:r>
              <a:rPr lang="en-US" dirty="0"/>
              <a:t>Inline Policies – Embedded directly into a user, group, or role</a:t>
            </a:r>
          </a:p>
          <a:p>
            <a:endParaRPr lang="en-US" dirty="0"/>
          </a:p>
          <a:p>
            <a:r>
              <a:rPr lang="en-US" dirty="0"/>
              <a:t>Permission Boundaries – Limit the maximum permissions a role or user can have</a:t>
            </a:r>
          </a:p>
          <a:p>
            <a:endParaRPr lang="en-US" dirty="0"/>
          </a:p>
          <a:p>
            <a:r>
              <a:rPr lang="en-US" dirty="0"/>
              <a:t>Service Control Policies (SCPs) – Applied at the AWS Organizations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428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8F66-BF2A-1D97-BC3A-8D33609D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64D9-B7FE-3E57-82EB-3B295222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least privilege principle – Only give what’s necessary</a:t>
            </a:r>
          </a:p>
          <a:p>
            <a:endParaRPr lang="en-US" dirty="0"/>
          </a:p>
          <a:p>
            <a:r>
              <a:rPr lang="en-US" dirty="0"/>
              <a:t>Enable MFA on all root and IAM users</a:t>
            </a:r>
          </a:p>
          <a:p>
            <a:endParaRPr lang="en-US" dirty="0"/>
          </a:p>
          <a:p>
            <a:r>
              <a:rPr lang="en-US" dirty="0"/>
              <a:t>Use roles instead of access keys wherever possible</a:t>
            </a:r>
          </a:p>
          <a:p>
            <a:endParaRPr lang="en-US" dirty="0"/>
          </a:p>
          <a:p>
            <a:r>
              <a:rPr lang="en-US" dirty="0"/>
              <a:t>Regularly rotate credentials and review access</a:t>
            </a:r>
          </a:p>
          <a:p>
            <a:endParaRPr lang="en-US" dirty="0"/>
          </a:p>
          <a:p>
            <a:r>
              <a:rPr lang="en-US" dirty="0"/>
              <a:t>Use IAM Access Analyzer to validate and simulate policies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389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B746-EF3E-17C3-B8A6-1113595E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72BC-4EB1-72AC-0AAB-170079DA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single person or application</a:t>
            </a:r>
          </a:p>
          <a:p>
            <a:endParaRPr lang="en-US" dirty="0"/>
          </a:p>
          <a:p>
            <a:r>
              <a:rPr lang="en-US" dirty="0"/>
              <a:t>Has long-term credentials (username/password or access keys)</a:t>
            </a:r>
          </a:p>
          <a:p>
            <a:endParaRPr lang="en-US" dirty="0"/>
          </a:p>
          <a:p>
            <a:r>
              <a:rPr lang="en-US" dirty="0"/>
              <a:t>Used for individual access to AWS services via CLI, SDK, or Console</a:t>
            </a:r>
          </a:p>
          <a:p>
            <a:endParaRPr lang="en-US" dirty="0"/>
          </a:p>
          <a:p>
            <a:r>
              <a:rPr lang="en-US" dirty="0"/>
              <a:t>Can be assigned permissions directly or through groups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325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4E48-6180-1818-5573-C9EF85D3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7DFE-A2A2-6E3B-0E14-D7CE79D8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IAM users</a:t>
            </a:r>
          </a:p>
          <a:p>
            <a:endParaRPr lang="en-US" dirty="0"/>
          </a:p>
          <a:p>
            <a:r>
              <a:rPr lang="en-US" dirty="0"/>
              <a:t>Used to simplify permissions management</a:t>
            </a:r>
          </a:p>
          <a:p>
            <a:endParaRPr lang="en-US" dirty="0"/>
          </a:p>
          <a:p>
            <a:r>
              <a:rPr lang="en-US" dirty="0"/>
              <a:t>Attach policies to groups instead of individual users</a:t>
            </a:r>
          </a:p>
          <a:p>
            <a:endParaRPr lang="en-US" dirty="0"/>
          </a:p>
          <a:p>
            <a:r>
              <a:rPr lang="en-US" dirty="0"/>
              <a:t>Example groups: Admins, Developers, Auditors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43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1F96-69AD-F373-A537-9F187DFF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Roles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E072-8412-07CF-B895-434D0C44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EC2 roles – Access to S3, DynamoDB, etc.</a:t>
            </a:r>
          </a:p>
          <a:p>
            <a:endParaRPr lang="en-US" dirty="0"/>
          </a:p>
          <a:p>
            <a:r>
              <a:rPr lang="en-US" dirty="0"/>
              <a:t>Cross-account access – Share resources securely</a:t>
            </a:r>
          </a:p>
          <a:p>
            <a:endParaRPr lang="en-US" dirty="0"/>
          </a:p>
          <a:p>
            <a:r>
              <a:rPr lang="en-US" dirty="0"/>
              <a:t>Federated identities – Use SAML or OIDC for single sign-on</a:t>
            </a:r>
          </a:p>
          <a:p>
            <a:endParaRPr lang="en-US" dirty="0"/>
          </a:p>
          <a:p>
            <a:r>
              <a:rPr lang="en-US" dirty="0"/>
              <a:t>AWS services – Lambda, ECS, CodeBuild assume roles to access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940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9567-DE2A-28EA-2C6B-796EC70E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Policy Syntax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6CDA-D1E6-C564-2112-B45118C0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Written in JSON</a:t>
            </a:r>
          </a:p>
          <a:p>
            <a:endParaRPr lang="en-US" dirty="0"/>
          </a:p>
          <a:p>
            <a:r>
              <a:rPr lang="en-US" dirty="0"/>
              <a:t>Key elements:</a:t>
            </a:r>
          </a:p>
          <a:p>
            <a:endParaRPr lang="en-US" dirty="0"/>
          </a:p>
          <a:p>
            <a:pPr lvl="1"/>
            <a:r>
              <a:rPr lang="en-US" dirty="0"/>
              <a:t>"Effect": Allow or Deny</a:t>
            </a:r>
          </a:p>
          <a:p>
            <a:endParaRPr lang="en-US" dirty="0"/>
          </a:p>
          <a:p>
            <a:pPr lvl="1"/>
            <a:r>
              <a:rPr lang="en-US" dirty="0"/>
              <a:t>"Action": What you’re allowed to do</a:t>
            </a:r>
          </a:p>
          <a:p>
            <a:endParaRPr lang="en-US" dirty="0"/>
          </a:p>
          <a:p>
            <a:pPr lvl="1"/>
            <a:r>
              <a:rPr lang="en-US" dirty="0"/>
              <a:t>"Resource": What you’re allowed to do it to</a:t>
            </a:r>
          </a:p>
          <a:p>
            <a:endParaRPr lang="en-US" dirty="0"/>
          </a:p>
          <a:p>
            <a:pPr lvl="1"/>
            <a:r>
              <a:rPr lang="en-US" dirty="0"/>
              <a:t>"Condition": Optional filtering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023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0E2E-4C1A-76A2-D42D-DEF7AA5B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Access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9FD0-22D2-4C18-0DE6-2F6301C2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Identifies resources shared externally</a:t>
            </a:r>
          </a:p>
          <a:p>
            <a:endParaRPr lang="en-US" dirty="0"/>
          </a:p>
          <a:p>
            <a:r>
              <a:rPr lang="en-US" dirty="0"/>
              <a:t>Helps validate IAM policies</a:t>
            </a:r>
          </a:p>
          <a:p>
            <a:endParaRPr lang="en-US" dirty="0"/>
          </a:p>
          <a:p>
            <a:r>
              <a:rPr lang="en-US" dirty="0"/>
              <a:t>Useful for auditing and securing environments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50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AA86-DF01-7AFF-943F-F8553E3F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Cloud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FA7F-8651-37CB-4458-C007A3C5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computing is the on-demand delivery of IT resources over the Internet with pay-as-you-go pricing. Instead of buying, owning, and maintaining physical data centers and servers, you can access technology services, such as computing power, storage, and databases, on an as-needed basis from a cloud provider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040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6E4C-27A1-DFB6-1B7C-27605F04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Monitoring and Auditing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6E1D-C435-9EA8-344C-B1A9545D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AWS CloudTrail to track IAM changes</a:t>
            </a:r>
          </a:p>
          <a:p>
            <a:endParaRPr lang="en-US" dirty="0"/>
          </a:p>
          <a:p>
            <a:r>
              <a:rPr lang="en-US" dirty="0"/>
              <a:t>Enable CloudWatch Logs for policy evaluations</a:t>
            </a:r>
          </a:p>
          <a:p>
            <a:endParaRPr lang="en-US" dirty="0"/>
          </a:p>
          <a:p>
            <a:r>
              <a:rPr lang="en-US" dirty="0"/>
              <a:t>Set up IAM credential reports for audits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919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11950-7D78-31D3-42E8-C62A982D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AAA0-6AD1-5B91-134E-F36EB80A8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7C8EB-F017-0B0E-A78E-E417F6403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976" y="6158626"/>
            <a:ext cx="9144000" cy="503431"/>
          </a:xfrm>
        </p:spPr>
        <p:txBody>
          <a:bodyPr/>
          <a:lstStyle/>
          <a:p>
            <a:r>
              <a:rPr lang="en-US" dirty="0"/>
              <a:t>Pranjal Srivastava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105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9441-4D38-4D29-B170-3D2B75A6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EC2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53E0A-D5A6-FD2C-3B0A-277D6F0B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EC2 stands for Elastic Compute Cloud</a:t>
            </a:r>
          </a:p>
          <a:p>
            <a:endParaRPr lang="en-US" dirty="0"/>
          </a:p>
          <a:p>
            <a:r>
              <a:rPr lang="en-US" dirty="0"/>
              <a:t>Provides resizable compute capacity in the cloud</a:t>
            </a:r>
          </a:p>
          <a:p>
            <a:endParaRPr lang="en-US" dirty="0"/>
          </a:p>
          <a:p>
            <a:r>
              <a:rPr lang="en-US" dirty="0"/>
              <a:t>Ideal for running applications, websites, and workloads at scale</a:t>
            </a:r>
          </a:p>
          <a:p>
            <a:endParaRPr lang="en-US" dirty="0"/>
          </a:p>
          <a:p>
            <a:r>
              <a:rPr lang="en-US" dirty="0"/>
              <a:t>Pay-as-you-go pricing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128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2568-809D-4122-63B7-C7400383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ADA0-501B-030F-6971-37100004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 instance variety (general-purpose, compute-optimized, memory-optimized, etc.)</a:t>
            </a:r>
          </a:p>
          <a:p>
            <a:endParaRPr lang="en-US" dirty="0"/>
          </a:p>
          <a:p>
            <a:r>
              <a:rPr lang="en-US" dirty="0"/>
              <a:t>Auto Scaling to match demand</a:t>
            </a:r>
          </a:p>
          <a:p>
            <a:endParaRPr lang="en-US" dirty="0"/>
          </a:p>
          <a:p>
            <a:r>
              <a:rPr lang="en-US" dirty="0"/>
              <a:t>Elastic Load Balancing for high availability</a:t>
            </a:r>
          </a:p>
          <a:p>
            <a:endParaRPr lang="en-US" dirty="0"/>
          </a:p>
          <a:p>
            <a:r>
              <a:rPr lang="en-US" dirty="0"/>
              <a:t>Integrated with EBS (Elastic Block Store) for persistent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445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9C83-457A-63D5-840B-088CC57F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FA38-DFED-3076-D405-1D23D01B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 Purpose (e.g., t4g, m7g) – Balanced CPU, memory, and networking</a:t>
            </a:r>
          </a:p>
          <a:p>
            <a:endParaRPr lang="en-IN" dirty="0"/>
          </a:p>
          <a:p>
            <a:r>
              <a:rPr lang="en-IN" dirty="0"/>
              <a:t>Compute Optimized (e.g., c7g) – Ideal for high-performance computing</a:t>
            </a:r>
          </a:p>
          <a:p>
            <a:endParaRPr lang="en-IN" dirty="0"/>
          </a:p>
          <a:p>
            <a:r>
              <a:rPr lang="en-IN" dirty="0"/>
              <a:t>Memory Optimized (e.g., r7g, x2idn) – For large in-memory databases</a:t>
            </a:r>
          </a:p>
          <a:p>
            <a:endParaRPr lang="en-IN" dirty="0"/>
          </a:p>
          <a:p>
            <a:r>
              <a:rPr lang="en-IN" dirty="0"/>
              <a:t>Storage Optimized (e.g., i4i) – High IOPS and throughput</a:t>
            </a:r>
          </a:p>
        </p:txBody>
      </p:sp>
    </p:spTree>
    <p:extLst>
      <p:ext uri="{BB962C8B-B14F-4D97-AF65-F5344CB8AC3E}">
        <p14:creationId xmlns:p14="http://schemas.microsoft.com/office/powerpoint/2010/main" val="2286799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6D7B-D62F-15C9-EB09-EEB81382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80C7-2847-6893-1E0C-72782CDD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On-Demand – Pay for compute capacity by the hour or second</a:t>
            </a:r>
          </a:p>
          <a:p>
            <a:endParaRPr lang="en-US" dirty="0"/>
          </a:p>
          <a:p>
            <a:r>
              <a:rPr lang="en-US" dirty="0"/>
              <a:t>Reserved Instances – Up to 75% discount for 1 or 3-year commitment</a:t>
            </a:r>
          </a:p>
          <a:p>
            <a:endParaRPr lang="en-US" dirty="0"/>
          </a:p>
          <a:p>
            <a:r>
              <a:rPr lang="en-US" dirty="0"/>
              <a:t>Spot Instances – Save up to 90% on unused EC2 capacity</a:t>
            </a:r>
          </a:p>
          <a:p>
            <a:endParaRPr lang="en-US" dirty="0"/>
          </a:p>
          <a:p>
            <a:r>
              <a:rPr lang="en-US" dirty="0"/>
              <a:t>Savings Plans – Flexible pricing model with commitment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295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6320-24D3-CCA7-B79B-24724D46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and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73A3-AFBC-4D61-589E-AC360EC9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into Amazon VPC for network isolation</a:t>
            </a:r>
          </a:p>
          <a:p>
            <a:endParaRPr lang="en-US" dirty="0"/>
          </a:p>
          <a:p>
            <a:r>
              <a:rPr lang="en-US" dirty="0"/>
              <a:t>Control access with Security Groups and IAM roles</a:t>
            </a:r>
          </a:p>
          <a:p>
            <a:endParaRPr lang="en-US" dirty="0"/>
          </a:p>
          <a:p>
            <a:r>
              <a:rPr lang="en-US" dirty="0"/>
              <a:t>Use Key Pairs for SSH access to Linux/Windows instances</a:t>
            </a:r>
          </a:p>
          <a:p>
            <a:endParaRPr lang="en-US" dirty="0"/>
          </a:p>
          <a:p>
            <a:r>
              <a:rPr lang="en-US" dirty="0"/>
              <a:t>Supports encryption and compliance standards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584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DD4B-4511-A592-0CDB-34C0CFB2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vs Other AWS Compute Services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02FC2D-261D-EFE5-A820-E8989405B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92102"/>
              </p:ext>
            </p:extLst>
          </p:nvPr>
        </p:nvGraphicFramePr>
        <p:xfrm>
          <a:off x="1183433" y="2793913"/>
          <a:ext cx="10515600" cy="146304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670057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837030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328882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6937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Lambda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ECS/EKS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8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Control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Full 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No server mgmt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Container-level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587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Scalability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Manual/auto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Automatic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Automatic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7953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General workloads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Event-driven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Containers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730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131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9889-6372-D167-B784-72B7FA5F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93" y="2834640"/>
            <a:ext cx="7729728" cy="1188720"/>
          </a:xfrm>
        </p:spPr>
        <p:txBody>
          <a:bodyPr/>
          <a:lstStyle/>
          <a:p>
            <a:r>
              <a:rPr lang="en-IN" dirty="0"/>
              <a:t>EC2 Auto Scaling</a:t>
            </a:r>
          </a:p>
        </p:txBody>
      </p:sp>
    </p:spTree>
    <p:extLst>
      <p:ext uri="{BB962C8B-B14F-4D97-AF65-F5344CB8AC3E}">
        <p14:creationId xmlns:p14="http://schemas.microsoft.com/office/powerpoint/2010/main" val="2513457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172C6-6509-E6CA-BA6B-174B03633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at is Amazon EC2 Auto Scaling? - Amazon EC2 Auto Scaling">
            <a:extLst>
              <a:ext uri="{FF2B5EF4-FFF2-40B4-BE49-F238E27FC236}">
                <a16:creationId xmlns:a16="http://schemas.microsoft.com/office/drawing/2014/main" id="{E39927F3-2C47-1BDF-C197-BBFED76554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963" y="580310"/>
            <a:ext cx="6606074" cy="569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1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56A8-49A1-4DA3-8E57-ABCCD0A4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4814-1EE5-1E9C-91DE-0BBFCB92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Cost Savings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Elasticity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Reliability and High Availability</a:t>
            </a:r>
          </a:p>
          <a:p>
            <a:r>
              <a:rPr lang="en-US" dirty="0"/>
              <a:t>Data Backup and Disaster Recovery</a:t>
            </a:r>
          </a:p>
          <a:p>
            <a:r>
              <a:rPr lang="en-US" dirty="0"/>
              <a:t>Rapid innovation</a:t>
            </a:r>
          </a:p>
          <a:p>
            <a:r>
              <a:rPr lang="en-US" dirty="0"/>
              <a:t>Increased efficiency</a:t>
            </a:r>
          </a:p>
          <a:p>
            <a:r>
              <a:rPr lang="en-US" dirty="0"/>
              <a:t>Deploy globally in minutes</a:t>
            </a:r>
          </a:p>
        </p:txBody>
      </p:sp>
    </p:spTree>
    <p:extLst>
      <p:ext uri="{BB962C8B-B14F-4D97-AF65-F5344CB8AC3E}">
        <p14:creationId xmlns:p14="http://schemas.microsoft.com/office/powerpoint/2010/main" val="3451246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0089-A60E-6AFE-D31E-88568E30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37509"/>
            <a:ext cx="7729728" cy="1188720"/>
          </a:xfrm>
        </p:spPr>
        <p:txBody>
          <a:bodyPr/>
          <a:lstStyle/>
          <a:p>
            <a:r>
              <a:rPr lang="en-US" dirty="0"/>
              <a:t>Elastic Load Balancer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584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92C30-C5C0-93E0-931A-1CFBF3367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New – Application Load Balancer Simplifies Deployment with Weighted Target  Groups | AWS News Blog">
            <a:extLst>
              <a:ext uri="{FF2B5EF4-FFF2-40B4-BE49-F238E27FC236}">
                <a16:creationId xmlns:a16="http://schemas.microsoft.com/office/drawing/2014/main" id="{EE3B201B-CF1A-1F43-AFE5-48A940B276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10" y="1069844"/>
            <a:ext cx="6483268" cy="52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55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utorial: Set up a scaled and load-balanced application - Amazon EC2 Auto  Scaling">
            <a:extLst>
              <a:ext uri="{FF2B5EF4-FFF2-40B4-BE49-F238E27FC236}">
                <a16:creationId xmlns:a16="http://schemas.microsoft.com/office/drawing/2014/main" id="{49AF2672-DC8D-01F6-9C52-98913BFB91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2" y="751044"/>
            <a:ext cx="6781530" cy="53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00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F13C-C130-18D4-3193-4B6EAE38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9479-C53F-51F2-EF87-E0D7176F8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626E8-B28C-355F-4D30-2FA13D0E7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976" y="6158626"/>
            <a:ext cx="9144000" cy="503431"/>
          </a:xfrm>
        </p:spPr>
        <p:txBody>
          <a:bodyPr/>
          <a:lstStyle/>
          <a:p>
            <a:r>
              <a:rPr lang="en-US" dirty="0"/>
              <a:t>Pranjal Srivastava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04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4576-A68B-47DB-C4B0-6A26FFA0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Amazon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2948-E733-9D9B-3D3F-EB2B52EF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 = Simple Storage Service</a:t>
            </a:r>
          </a:p>
          <a:p>
            <a:endParaRPr lang="en-US" dirty="0"/>
          </a:p>
          <a:p>
            <a:r>
              <a:rPr lang="en-US" dirty="0"/>
              <a:t>Scalable, secure, and durable object storage service</a:t>
            </a:r>
          </a:p>
          <a:p>
            <a:endParaRPr lang="en-US" dirty="0"/>
          </a:p>
          <a:p>
            <a:r>
              <a:rPr lang="en-US" dirty="0"/>
              <a:t>Stores data as objects in buckets</a:t>
            </a:r>
          </a:p>
          <a:p>
            <a:endParaRPr lang="en-US" dirty="0"/>
          </a:p>
          <a:p>
            <a:r>
              <a:rPr lang="en-US" dirty="0"/>
              <a:t>Ideal for backup, big data, websites, and app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047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CD5A-C4D3-07AD-26F4-F8A4C4B7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CBDB-898C-8E6A-87AA-58CAF5106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99.999999999% (11 9s) durability</a:t>
            </a:r>
          </a:p>
          <a:p>
            <a:endParaRPr lang="en-US" dirty="0"/>
          </a:p>
          <a:p>
            <a:r>
              <a:rPr lang="en-US" dirty="0"/>
              <a:t>Unlimited storage, pay-as-you-go</a:t>
            </a:r>
          </a:p>
          <a:p>
            <a:endParaRPr lang="en-US" dirty="0"/>
          </a:p>
          <a:p>
            <a:r>
              <a:rPr lang="en-US" dirty="0"/>
              <a:t>Supports versioning, lifecycle policies, and replication</a:t>
            </a:r>
          </a:p>
          <a:p>
            <a:endParaRPr lang="en-US" dirty="0"/>
          </a:p>
          <a:p>
            <a:r>
              <a:rPr lang="en-US" dirty="0"/>
              <a:t>Integrated with AWS services like Lambda, CloudFront, Athena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655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F3C5-C9CD-B20A-DC6F-8F87F399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1A30-15F5-7B36-72DB-1495BE55D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– File + metadata</a:t>
            </a:r>
          </a:p>
          <a:p>
            <a:endParaRPr lang="en-US" dirty="0"/>
          </a:p>
          <a:p>
            <a:r>
              <a:rPr lang="en-US" dirty="0"/>
              <a:t>Bucket – Container for storing objects (globally unique name)</a:t>
            </a:r>
          </a:p>
          <a:p>
            <a:endParaRPr lang="en-US" dirty="0"/>
          </a:p>
          <a:p>
            <a:r>
              <a:rPr lang="en-US" dirty="0"/>
              <a:t>Key – Unique identifier for an object within a bucket</a:t>
            </a:r>
          </a:p>
          <a:p>
            <a:endParaRPr lang="en-US" dirty="0"/>
          </a:p>
          <a:p>
            <a:r>
              <a:rPr lang="en-US" dirty="0"/>
              <a:t>Region – Where your bucket and data reside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761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9F7C-1B24-01FB-C24E-F29F3A08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Classes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7CDE1C-ED84-035E-C2B9-C25BB2ECF1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169305"/>
              </p:ext>
            </p:extLst>
          </p:nvPr>
        </p:nvGraphicFramePr>
        <p:xfrm>
          <a:off x="838200" y="2492534"/>
          <a:ext cx="10515600" cy="301752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474522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459392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87939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133384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5160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Storage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Durability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Availability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234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S3 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Frequent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 9s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$$$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01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S3 Intelligent-Tiering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Dynamic access patterns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 9s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$$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111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S3 Standard-IA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Infrequent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 9s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87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S3 Glacier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Archival, minutes to hours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 9s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384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S3 Glacier Deep Archive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Long-term archive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 9s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6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1508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5057-E245-2DEF-7B1D-B57D7383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and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57B4-254E-8053-0E57-0B2C4FFC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IAM Policies – Fine-grained control over access</a:t>
            </a:r>
          </a:p>
          <a:p>
            <a:endParaRPr lang="en-US" dirty="0"/>
          </a:p>
          <a:p>
            <a:r>
              <a:rPr lang="en-US" dirty="0"/>
              <a:t>Bucket Policies – Apply rules at the bucket level</a:t>
            </a:r>
          </a:p>
          <a:p>
            <a:endParaRPr lang="en-US" dirty="0"/>
          </a:p>
          <a:p>
            <a:r>
              <a:rPr lang="en-US" dirty="0"/>
              <a:t>ACLs (Access Control Lists) – Legacy method, less preferred</a:t>
            </a:r>
          </a:p>
          <a:p>
            <a:endParaRPr lang="en-US" dirty="0"/>
          </a:p>
          <a:p>
            <a:r>
              <a:rPr lang="en-US" dirty="0"/>
              <a:t>S3 Block Public Access – Prevent accidental exposure</a:t>
            </a:r>
          </a:p>
          <a:p>
            <a:endParaRPr lang="en-US" dirty="0"/>
          </a:p>
          <a:p>
            <a:r>
              <a:rPr lang="en-US" dirty="0"/>
              <a:t>Supports encryption at rest and in transit (SSE &amp; HTTPS)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864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B45-6AF6-9813-52D0-B25DA7E1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Management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5BD0-A94A-78BF-303B-62422542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Versioning – Keep multiple versions of an object</a:t>
            </a:r>
          </a:p>
          <a:p>
            <a:endParaRPr lang="en-US" dirty="0"/>
          </a:p>
          <a:p>
            <a:r>
              <a:rPr lang="en-US" dirty="0"/>
              <a:t>Lifecycle Rules – Automate transition between storage classes or deletions</a:t>
            </a:r>
          </a:p>
          <a:p>
            <a:endParaRPr lang="en-US" dirty="0"/>
          </a:p>
          <a:p>
            <a:r>
              <a:rPr lang="en-US" dirty="0"/>
              <a:t>Replication – Cross-region or same-region replication</a:t>
            </a:r>
          </a:p>
          <a:p>
            <a:endParaRPr lang="en-US" dirty="0"/>
          </a:p>
          <a:p>
            <a:r>
              <a:rPr lang="en-US" dirty="0"/>
              <a:t>Event Notifications – Trigger Lambda, SNS, or SQS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04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696A-2965-A5ED-6C1D-5416C839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9E14-DA02-1C84-8A45-C6FC16DEF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Web Services (AWS) is the world’s most comprehensive and widely adopted cloud platform</a:t>
            </a:r>
          </a:p>
          <a:p>
            <a:endParaRPr lang="en-US" dirty="0"/>
          </a:p>
          <a:p>
            <a:r>
              <a:rPr lang="en-US" dirty="0"/>
              <a:t>Offers over 200 fully featured services from data centers globally</a:t>
            </a:r>
          </a:p>
          <a:p>
            <a:endParaRPr lang="en-US" dirty="0"/>
          </a:p>
          <a:p>
            <a:r>
              <a:rPr lang="en-US" dirty="0"/>
              <a:t>Used by startups, enterprises, and governments to build, scale, and innovate faster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97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6146-7548-9DA8-7F11-A19CC861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C18D-5DA0-32DB-EC61-8DF07D02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Static website hosting (with CloudFront)</a:t>
            </a:r>
          </a:p>
          <a:p>
            <a:endParaRPr lang="en-IN" dirty="0"/>
          </a:p>
          <a:p>
            <a:r>
              <a:rPr lang="en-IN" dirty="0"/>
              <a:t>Data lake storage and analytics (Athena, Redshift Spectrum)</a:t>
            </a:r>
          </a:p>
          <a:p>
            <a:endParaRPr lang="en-IN" dirty="0"/>
          </a:p>
          <a:p>
            <a:r>
              <a:rPr lang="en-IN" dirty="0"/>
              <a:t>Backup and restore</a:t>
            </a:r>
          </a:p>
          <a:p>
            <a:endParaRPr lang="en-IN" dirty="0"/>
          </a:p>
          <a:p>
            <a:r>
              <a:rPr lang="en-IN" dirty="0"/>
              <a:t>Mobile and web app file storage</a:t>
            </a:r>
          </a:p>
          <a:p>
            <a:endParaRPr lang="en-IN" dirty="0"/>
          </a:p>
          <a:p>
            <a:r>
              <a:rPr lang="en-IN" dirty="0"/>
              <a:t>Archiving and compliance</a:t>
            </a:r>
          </a:p>
        </p:txBody>
      </p:sp>
    </p:spTree>
    <p:extLst>
      <p:ext uri="{BB962C8B-B14F-4D97-AF65-F5344CB8AC3E}">
        <p14:creationId xmlns:p14="http://schemas.microsoft.com/office/powerpoint/2010/main" val="1917060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575D-3677-0C26-55F5-F9ED5E3A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Monitoring and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D793-EAC8-BE8D-E587-536330F0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 Access Logs – Track object-level access</a:t>
            </a:r>
          </a:p>
          <a:p>
            <a:endParaRPr lang="en-US" dirty="0"/>
          </a:p>
          <a:p>
            <a:r>
              <a:rPr lang="en-US" dirty="0"/>
              <a:t>AWS CloudTrail – Audit API activity</a:t>
            </a:r>
          </a:p>
          <a:p>
            <a:endParaRPr lang="en-US" dirty="0"/>
          </a:p>
          <a:p>
            <a:r>
              <a:rPr lang="en-US" dirty="0"/>
              <a:t>CloudWatch Metrics – Bucket-level metrics like requests, errors, and latency</a:t>
            </a:r>
          </a:p>
          <a:p>
            <a:endParaRPr lang="en-US" dirty="0"/>
          </a:p>
          <a:p>
            <a:r>
              <a:rPr lang="en-US" dirty="0"/>
              <a:t>AWS Config – Monitor changes to S3 buckets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809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A543-8DCC-54B9-DEAC-B5649810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4EF7-2DD4-07E8-6F39-32292179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Multipart Uploads – For large files (over 100MB recommended)</a:t>
            </a:r>
          </a:p>
          <a:p>
            <a:endParaRPr lang="en-US" dirty="0"/>
          </a:p>
          <a:p>
            <a:r>
              <a:rPr lang="en-US" dirty="0"/>
              <a:t>Transfer Acceleration – Speeds uploads via AWS edge locations</a:t>
            </a:r>
          </a:p>
          <a:p>
            <a:endParaRPr lang="en-US" dirty="0"/>
          </a:p>
          <a:p>
            <a:r>
              <a:rPr lang="en-US" dirty="0"/>
              <a:t>Byte-Range Fetches – Download parts of files efficiently</a:t>
            </a:r>
          </a:p>
          <a:p>
            <a:endParaRPr lang="en-US" dirty="0"/>
          </a:p>
          <a:p>
            <a:r>
              <a:rPr lang="en-US" dirty="0"/>
              <a:t>Requester Pays – Data download charges go to requester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70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27DE-356A-2183-F636-4E7B7AD5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AD06-F5E7-4F1C-AAD8-0AF2D7E8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Enable versioning + MFA delete for important data</a:t>
            </a:r>
          </a:p>
          <a:p>
            <a:endParaRPr lang="en-IN" dirty="0"/>
          </a:p>
          <a:p>
            <a:r>
              <a:rPr lang="en-IN" dirty="0"/>
              <a:t>Use S3 Lifecycle Rules to manage storage costs</a:t>
            </a:r>
          </a:p>
          <a:p>
            <a:endParaRPr lang="en-IN" dirty="0"/>
          </a:p>
          <a:p>
            <a:r>
              <a:rPr lang="en-IN" dirty="0"/>
              <a:t>Implement S3 Block Public Access by default</a:t>
            </a:r>
          </a:p>
          <a:p>
            <a:endParaRPr lang="en-IN" dirty="0"/>
          </a:p>
          <a:p>
            <a:r>
              <a:rPr lang="en-IN" dirty="0"/>
              <a:t>Encrypt sensitive data with SSE-KMS</a:t>
            </a:r>
          </a:p>
          <a:p>
            <a:endParaRPr lang="en-IN" dirty="0"/>
          </a:p>
          <a:p>
            <a:r>
              <a:rPr lang="en-IN" dirty="0"/>
              <a:t>Use CloudTrail and Access Analyzer for auditing</a:t>
            </a:r>
          </a:p>
        </p:txBody>
      </p:sp>
    </p:spTree>
    <p:extLst>
      <p:ext uri="{BB962C8B-B14F-4D97-AF65-F5344CB8AC3E}">
        <p14:creationId xmlns:p14="http://schemas.microsoft.com/office/powerpoint/2010/main" val="1567891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338-2E4D-3482-7862-CBF2CCC3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10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F3AF-E949-3255-9CC9-CD0F59A0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vs Azure vs GCP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8A54DB-AD02-A49B-6BDA-0A9EC102FA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0438" y="2889668"/>
            <a:ext cx="7731125" cy="259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65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9588-35A0-20BF-3545-2AF12787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Benefits of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8D59-11FE-4316-A846-DD4CA2789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Scalability – Instantly scale up/down based on demand</a:t>
            </a:r>
          </a:p>
          <a:p>
            <a:endParaRPr lang="en-US" dirty="0"/>
          </a:p>
          <a:p>
            <a:r>
              <a:rPr lang="en-US" dirty="0"/>
              <a:t>Cost-effective – Pay only for what you use</a:t>
            </a:r>
          </a:p>
          <a:p>
            <a:endParaRPr lang="en-US" dirty="0"/>
          </a:p>
          <a:p>
            <a:r>
              <a:rPr lang="en-US" dirty="0"/>
              <a:t>Global Reach – 100+ Availability Zones in 30+ Regions</a:t>
            </a:r>
          </a:p>
          <a:p>
            <a:endParaRPr lang="en-US" dirty="0"/>
          </a:p>
          <a:p>
            <a:r>
              <a:rPr lang="en-US" dirty="0"/>
              <a:t>Security – Built-in compliance and security best practices</a:t>
            </a:r>
          </a:p>
          <a:p>
            <a:endParaRPr lang="en-US" dirty="0"/>
          </a:p>
          <a:p>
            <a:r>
              <a:rPr lang="en-US" dirty="0"/>
              <a:t>Innovation – Access to cutting-edge tech (AI/ML, IoT, Big Data)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22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B27B-5A7A-8D3E-DE5E-06836103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Global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A1FF-3E3B-5E91-5E12-082B7BB4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Regions – Geographic areas (e.g., US-East, EU-West)</a:t>
            </a:r>
          </a:p>
          <a:p>
            <a:endParaRPr lang="en-IN" dirty="0"/>
          </a:p>
          <a:p>
            <a:r>
              <a:rPr lang="en-IN" dirty="0"/>
              <a:t>Availability Zones (AZs) – Multiple isolated data </a:t>
            </a:r>
            <a:r>
              <a:rPr lang="en-IN" dirty="0" err="1"/>
              <a:t>centers</a:t>
            </a:r>
            <a:r>
              <a:rPr lang="en-IN" dirty="0"/>
              <a:t> within each region</a:t>
            </a:r>
          </a:p>
          <a:p>
            <a:endParaRPr lang="en-IN" dirty="0"/>
          </a:p>
          <a:p>
            <a:r>
              <a:rPr lang="en-IN" dirty="0"/>
              <a:t>Edge Locations – For low-latency content delivery (via CloudFront)</a:t>
            </a:r>
          </a:p>
        </p:txBody>
      </p:sp>
    </p:spTree>
    <p:extLst>
      <p:ext uri="{BB962C8B-B14F-4D97-AF65-F5344CB8AC3E}">
        <p14:creationId xmlns:p14="http://schemas.microsoft.com/office/powerpoint/2010/main" val="148987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99BEF-4F07-37F9-1EB2-491A5A30E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BE2C6ED-C1D8-ECCA-0C9D-7F7766A3D882}"/>
              </a:ext>
            </a:extLst>
          </p:cNvPr>
          <p:cNvGrpSpPr/>
          <p:nvPr/>
        </p:nvGrpSpPr>
        <p:grpSpPr>
          <a:xfrm>
            <a:off x="879902" y="774440"/>
            <a:ext cx="10432195" cy="5541153"/>
            <a:chOff x="838200" y="1502844"/>
            <a:chExt cx="10760322" cy="49900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48553C-2A7A-DB76-2341-7558571FF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02844"/>
              <a:ext cx="10760322" cy="499003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C70B68-6E98-D27F-EB73-0307FFAC3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1126" y="5775884"/>
              <a:ext cx="6158775" cy="7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74035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249</TotalTime>
  <Words>1645</Words>
  <Application>Microsoft Office PowerPoint</Application>
  <PresentationFormat>Widescreen</PresentationFormat>
  <Paragraphs>355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Gill Sans MT</vt:lpstr>
      <vt:lpstr>Parcel</vt:lpstr>
      <vt:lpstr>Introduction to Cloud Computing and AWS</vt:lpstr>
      <vt:lpstr>Pranjal Srivastava</vt:lpstr>
      <vt:lpstr>What is Cloud Computing?</vt:lpstr>
      <vt:lpstr>Advantages of Cloud Computing</vt:lpstr>
      <vt:lpstr>What is AWS?</vt:lpstr>
      <vt:lpstr>AWS vs Azure vs GCP</vt:lpstr>
      <vt:lpstr>Key Benefits of AWS</vt:lpstr>
      <vt:lpstr>AWS Global Infrastructure</vt:lpstr>
      <vt:lpstr>PowerPoint Presentation</vt:lpstr>
      <vt:lpstr>Data Centers, Availability Zones, Regions</vt:lpstr>
      <vt:lpstr>Data Centers, Availability Zones, Regions</vt:lpstr>
      <vt:lpstr>Data Centers, Availability Zones, Regions</vt:lpstr>
      <vt:lpstr>Advantages of Global infrastructure</vt:lpstr>
      <vt:lpstr>AWS Services categories</vt:lpstr>
      <vt:lpstr>Popular AWS services</vt:lpstr>
      <vt:lpstr>PowerPoint Presentation</vt:lpstr>
      <vt:lpstr>IAM</vt:lpstr>
      <vt:lpstr>What is Auth?</vt:lpstr>
      <vt:lpstr>Overview of AWS IAM</vt:lpstr>
      <vt:lpstr>Key Features</vt:lpstr>
      <vt:lpstr>IAM Core Components</vt:lpstr>
      <vt:lpstr>Users, Groups, Roles, and Policies</vt:lpstr>
      <vt:lpstr>Types of IAM Policies</vt:lpstr>
      <vt:lpstr>IAM Best Practices</vt:lpstr>
      <vt:lpstr>IAM Users</vt:lpstr>
      <vt:lpstr>IAM Group</vt:lpstr>
      <vt:lpstr>IAM Roles Use Cases</vt:lpstr>
      <vt:lpstr>IAM Policy Syntax Basics</vt:lpstr>
      <vt:lpstr>IAM Access Analyzer</vt:lpstr>
      <vt:lpstr>Monitoring and Auditing</vt:lpstr>
      <vt:lpstr>EC2</vt:lpstr>
      <vt:lpstr>Overview of EC2</vt:lpstr>
      <vt:lpstr>Key Features</vt:lpstr>
      <vt:lpstr>Instance Types</vt:lpstr>
      <vt:lpstr>Pricing Options</vt:lpstr>
      <vt:lpstr>Security and Networking</vt:lpstr>
      <vt:lpstr>EC2 vs Other AWS Compute Services</vt:lpstr>
      <vt:lpstr>EC2 Auto Scaling</vt:lpstr>
      <vt:lpstr>PowerPoint Presentation</vt:lpstr>
      <vt:lpstr>Elastic Load Balancer</vt:lpstr>
      <vt:lpstr>PowerPoint Presentation</vt:lpstr>
      <vt:lpstr>PowerPoint Presentation</vt:lpstr>
      <vt:lpstr>S3</vt:lpstr>
      <vt:lpstr>Overview of Amazon S3</vt:lpstr>
      <vt:lpstr>Key Features</vt:lpstr>
      <vt:lpstr>Core Concepts</vt:lpstr>
      <vt:lpstr>Storage Classes</vt:lpstr>
      <vt:lpstr>Security and Access Control</vt:lpstr>
      <vt:lpstr>Data Management Features</vt:lpstr>
      <vt:lpstr>Common Use Cases</vt:lpstr>
      <vt:lpstr>Monitoring and Logging</vt:lpstr>
      <vt:lpstr>Performance and Optimization</vt:lpstr>
      <vt:lpstr>Best Practices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 SRIVASTAVA</dc:creator>
  <cp:lastModifiedBy>PRANJAL SRIVASTAVA</cp:lastModifiedBy>
  <cp:revision>3</cp:revision>
  <dcterms:created xsi:type="dcterms:W3CDTF">2025-05-26T13:29:40Z</dcterms:created>
  <dcterms:modified xsi:type="dcterms:W3CDTF">2025-05-26T17:39:14Z</dcterms:modified>
</cp:coreProperties>
</file>