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3" r:id="rId4"/>
    <p:sldId id="273" r:id="rId5"/>
    <p:sldId id="276" r:id="rId6"/>
    <p:sldId id="277" r:id="rId7"/>
    <p:sldId id="278" r:id="rId8"/>
    <p:sldId id="275" r:id="rId9"/>
    <p:sldId id="279" r:id="rId10"/>
    <p:sldId id="280" r:id="rId11"/>
    <p:sldId id="281" r:id="rId12"/>
    <p:sldId id="284" r:id="rId13"/>
    <p:sldId id="282" r:id="rId14"/>
    <p:sldId id="283" r:id="rId15"/>
    <p:sldId id="285" r:id="rId16"/>
    <p:sldId id="286" r:id="rId17"/>
    <p:sldId id="287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14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06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39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6506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446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293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614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572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55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77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11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66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81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34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99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48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36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C18FF-E0CE-42C9-A8CF-F655F01CA9EB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80ADB-BC64-40D8-A443-88CC149B10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458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E674-2257-D7C6-698D-F8AE06F4D9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IAM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4614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factor Authentication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5D718D-D1B5-3CF5-2685-DA9EAEE39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Users have access to your account and can possibly change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configurations or delete resources in your AWS account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• You want to protect your Root Accounts and IAM users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• </a:t>
            </a:r>
            <a:r>
              <a:rPr lang="en-US" dirty="0">
                <a:highlight>
                  <a:srgbClr val="F09415"/>
                </a:highlight>
                <a:latin typeface="Bahnschrift Light" panose="020B0502040204020203" pitchFamily="34" charset="0"/>
              </a:rPr>
              <a:t>MFA = password you know + security device you own</a:t>
            </a:r>
          </a:p>
          <a:p>
            <a:pPr marL="0" indent="0">
              <a:buNone/>
            </a:pPr>
            <a:r>
              <a:rPr lang="en-IN" dirty="0">
                <a:latin typeface="Bahnschrift Light" panose="020B0502040204020203" pitchFamily="34" charset="0"/>
              </a:rPr>
              <a:t>• Main benefit of MFA: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if a password is stolen or hacked, the account is not compromised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834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users can access AWS?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5D718D-D1B5-3CF5-2685-DA9EAEE39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To access AWS, you have three options: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</a:t>
            </a:r>
            <a:r>
              <a:rPr lang="en-US" dirty="0">
                <a:highlight>
                  <a:srgbClr val="F09415"/>
                </a:highlight>
                <a:latin typeface="Bahnschrift Light" panose="020B0502040204020203" pitchFamily="34" charset="0"/>
              </a:rPr>
              <a:t>AWS Management Console </a:t>
            </a:r>
            <a:r>
              <a:rPr lang="en-US" dirty="0">
                <a:latin typeface="Bahnschrift Light" panose="020B0502040204020203" pitchFamily="34" charset="0"/>
              </a:rPr>
              <a:t>(protected by password + MFA)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</a:t>
            </a:r>
            <a:r>
              <a:rPr lang="en-US" dirty="0">
                <a:highlight>
                  <a:srgbClr val="F09415"/>
                </a:highlight>
                <a:latin typeface="Bahnschrift Light" panose="020B0502040204020203" pitchFamily="34" charset="0"/>
              </a:rPr>
              <a:t>AWS Command Line Interface (CLI): </a:t>
            </a:r>
            <a:r>
              <a:rPr lang="en-US" dirty="0">
                <a:latin typeface="Bahnschrift Light" panose="020B0502040204020203" pitchFamily="34" charset="0"/>
              </a:rPr>
              <a:t>protected by access keys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</a:t>
            </a:r>
            <a:r>
              <a:rPr lang="en-US" dirty="0">
                <a:highlight>
                  <a:srgbClr val="F09415"/>
                </a:highlight>
                <a:latin typeface="Bahnschrift Light" panose="020B0502040204020203" pitchFamily="34" charset="0"/>
              </a:rPr>
              <a:t>AWS Software Developer Kit (SDK) </a:t>
            </a:r>
            <a:r>
              <a:rPr lang="en-US" dirty="0">
                <a:latin typeface="Bahnschrift Light" panose="020B0502040204020203" pitchFamily="34" charset="0"/>
              </a:rPr>
              <a:t>- for code: protected by access keys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Access Keys are generated through the AWS Console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Users manage their own access keys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Access Keys are secret, just like a password. Don’t share them</a:t>
            </a:r>
          </a:p>
          <a:p>
            <a:pPr marL="0" indent="0" algn="l">
              <a:buNone/>
            </a:pPr>
            <a:r>
              <a:rPr lang="en-IN" dirty="0">
                <a:latin typeface="Bahnschrift Light" panose="020B0502040204020203" pitchFamily="34" charset="0"/>
              </a:rPr>
              <a:t>• </a:t>
            </a:r>
            <a:r>
              <a:rPr lang="en-IN" dirty="0">
                <a:highlight>
                  <a:srgbClr val="000080"/>
                </a:highlight>
                <a:latin typeface="Bahnschrift Light" panose="020B0502040204020203" pitchFamily="34" charset="0"/>
              </a:rPr>
              <a:t>Access Key ID </a:t>
            </a:r>
            <a:r>
              <a:rPr lang="en-IN" dirty="0">
                <a:latin typeface="Bahnschrift Light" panose="020B0502040204020203" pitchFamily="34" charset="0"/>
              </a:rPr>
              <a:t>~= username</a:t>
            </a:r>
          </a:p>
          <a:p>
            <a:pPr marL="0" indent="0" algn="l">
              <a:buNone/>
            </a:pPr>
            <a:r>
              <a:rPr lang="en-IN" dirty="0">
                <a:latin typeface="Bahnschrift Light" panose="020B0502040204020203" pitchFamily="34" charset="0"/>
              </a:rPr>
              <a:t>• </a:t>
            </a:r>
            <a:r>
              <a:rPr lang="en-IN" dirty="0">
                <a:highlight>
                  <a:srgbClr val="008000"/>
                </a:highlight>
                <a:latin typeface="Bahnschrift Light" panose="020B0502040204020203" pitchFamily="34" charset="0"/>
              </a:rPr>
              <a:t>Secret Access Key </a:t>
            </a:r>
            <a:r>
              <a:rPr lang="en-IN" dirty="0">
                <a:latin typeface="Bahnschrift Light" panose="020B0502040204020203" pitchFamily="34" charset="0"/>
              </a:rPr>
              <a:t>~= password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82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ow to Get AWS Access Key ID and Secret Access Key">
            <a:extLst>
              <a:ext uri="{FF2B5EF4-FFF2-40B4-BE49-F238E27FC236}">
                <a16:creationId xmlns:a16="http://schemas.microsoft.com/office/drawing/2014/main" id="{F94558C7-AB26-71EB-E8EE-24EBB41B3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603" y="1171853"/>
            <a:ext cx="8283547" cy="423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148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Command Line Interface (AWS CLI)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5D718D-D1B5-3CF5-2685-DA9EAEE39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A tool that enables you to interact with AWS services using commands in </a:t>
            </a:r>
            <a:r>
              <a:rPr lang="en-IN" dirty="0">
                <a:latin typeface="Bahnschrift Light" panose="020B0502040204020203" pitchFamily="34" charset="0"/>
              </a:rPr>
              <a:t>your command-line shell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• Direct access to the public APIs of AWS services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• You can develop scripts to manage your resources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• It’s open-source https://github.com/aws/aws-cli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• Alternative to using AWS Management Console</a:t>
            </a:r>
          </a:p>
        </p:txBody>
      </p:sp>
    </p:spTree>
    <p:extLst>
      <p:ext uri="{BB962C8B-B14F-4D97-AF65-F5344CB8AC3E}">
        <p14:creationId xmlns:p14="http://schemas.microsoft.com/office/powerpoint/2010/main" val="1906732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Software Development Kit (AWS SDK)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5D718D-D1B5-3CF5-2685-DA9EAEE39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Language-specific APIs (set of libraries)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• Enables you to access and manage AWS services</a:t>
            </a:r>
          </a:p>
          <a:p>
            <a:pPr marL="0" indent="0">
              <a:buNone/>
            </a:pPr>
            <a:r>
              <a:rPr lang="en-IN" dirty="0">
                <a:latin typeface="Bahnschrift Light" panose="020B0502040204020203" pitchFamily="34" charset="0"/>
              </a:rPr>
              <a:t>programmatically</a:t>
            </a:r>
          </a:p>
          <a:p>
            <a:pPr marL="0" indent="0">
              <a:buNone/>
            </a:pPr>
            <a:r>
              <a:rPr lang="en-IN" dirty="0">
                <a:latin typeface="Bahnschrift Light" panose="020B0502040204020203" pitchFamily="34" charset="0"/>
              </a:rPr>
              <a:t>• Embedded within your application</a:t>
            </a:r>
          </a:p>
          <a:p>
            <a:pPr marL="0" indent="0">
              <a:buNone/>
            </a:pPr>
            <a:r>
              <a:rPr lang="en-IN" dirty="0">
                <a:latin typeface="Bahnschrift Light" panose="020B0502040204020203" pitchFamily="34" charset="0"/>
              </a:rPr>
              <a:t>• Supports</a:t>
            </a:r>
          </a:p>
          <a:p>
            <a:pPr marL="0" indent="0">
              <a:buNone/>
            </a:pPr>
            <a:r>
              <a:rPr lang="en-IN" dirty="0">
                <a:latin typeface="Bahnschrift Light" panose="020B0502040204020203" pitchFamily="34" charset="0"/>
              </a:rPr>
              <a:t>• SDKs (JavaScript, Python, PHP, .NET, Ruby, Java, Go, Node.js,</a:t>
            </a:r>
          </a:p>
          <a:p>
            <a:pPr marL="0" indent="0">
              <a:buNone/>
            </a:pPr>
            <a:r>
              <a:rPr lang="en-IN" dirty="0">
                <a:latin typeface="Bahnschrift Light" panose="020B0502040204020203" pitchFamily="34" charset="0"/>
              </a:rPr>
              <a:t>C++)</a:t>
            </a:r>
          </a:p>
          <a:p>
            <a:pPr marL="0" indent="0">
              <a:buNone/>
            </a:pPr>
            <a:r>
              <a:rPr lang="en-IN" dirty="0">
                <a:latin typeface="Bahnschrift Light" panose="020B0502040204020203" pitchFamily="34" charset="0"/>
              </a:rPr>
              <a:t>• Mobile SDKs (Android, iOS, …)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• IoT Device SDKs (Embedded C, Arduino, …)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• Example: AWS CLI is built on AWS SDK for Java</a:t>
            </a:r>
          </a:p>
        </p:txBody>
      </p:sp>
    </p:spTree>
    <p:extLst>
      <p:ext uri="{BB962C8B-B14F-4D97-AF65-F5344CB8AC3E}">
        <p14:creationId xmlns:p14="http://schemas.microsoft.com/office/powerpoint/2010/main" val="38555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Roles for Services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5D718D-D1B5-3CF5-2685-DA9EAEE39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Bahnschrift Light" panose="020B0502040204020203" pitchFamily="34" charset="0"/>
              </a:rPr>
              <a:t>Some AWS service will need to perform actions on your behalf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Bahnschrift Light" panose="020B0502040204020203" pitchFamily="34" charset="0"/>
              </a:rPr>
              <a:t>• To do so, we will assign </a:t>
            </a:r>
            <a:r>
              <a:rPr lang="en-IN" dirty="0">
                <a:latin typeface="Bahnschrift Light" panose="020B0502040204020203" pitchFamily="34" charset="0"/>
              </a:rPr>
              <a:t>permissions to AWS services with IAM Roles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highlight>
                  <a:srgbClr val="F09415"/>
                </a:highlight>
                <a:latin typeface="Bahnschrift Light" panose="020B0502040204020203" pitchFamily="34" charset="0"/>
              </a:rPr>
              <a:t>Common roles: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Bahnschrift Light" panose="020B0502040204020203" pitchFamily="34" charset="0"/>
              </a:rPr>
              <a:t>• EC2 Instance Roles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Bahnschrift Light" panose="020B0502040204020203" pitchFamily="34" charset="0"/>
              </a:rPr>
              <a:t>• Lambda Function Roles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Bahnschrift Light" panose="020B0502040204020203" pitchFamily="34" charset="0"/>
              </a:rPr>
              <a:t>• Roles for CloudFormation</a:t>
            </a:r>
            <a:endParaRPr lang="en-U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124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Security tools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5D718D-D1B5-3CF5-2685-DA9EAEE39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highlight>
                  <a:srgbClr val="F09415"/>
                </a:highlight>
                <a:latin typeface="Bahnschrift Light" panose="020B0502040204020203" pitchFamily="34" charset="0"/>
              </a:rPr>
              <a:t>IAM Credentials Report (account-level)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• a report that lists all your account's users and the status of their various</a:t>
            </a:r>
          </a:p>
          <a:p>
            <a:pPr marL="0" indent="0">
              <a:buNone/>
            </a:pPr>
            <a:r>
              <a:rPr lang="en-IN" dirty="0">
                <a:latin typeface="Bahnschrift Light" panose="020B0502040204020203" pitchFamily="34" charset="0"/>
              </a:rPr>
              <a:t>credentials</a:t>
            </a:r>
          </a:p>
          <a:p>
            <a:pPr marL="0" indent="0">
              <a:buNone/>
            </a:pPr>
            <a:r>
              <a:rPr lang="en-IN" dirty="0">
                <a:highlight>
                  <a:srgbClr val="F09415"/>
                </a:highlight>
                <a:latin typeface="Bahnschrift Light" panose="020B0502040204020203" pitchFamily="34" charset="0"/>
              </a:rPr>
              <a:t>IAM Access Advisor (user-level)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• Access advisor shows the service permissions granted to a user and when those</a:t>
            </a:r>
          </a:p>
          <a:p>
            <a:pPr marL="0" indent="0">
              <a:buNone/>
            </a:pPr>
            <a:r>
              <a:rPr lang="en-IN" dirty="0">
                <a:latin typeface="Bahnschrift Light" panose="020B0502040204020203" pitchFamily="34" charset="0"/>
              </a:rPr>
              <a:t>services were last accessed.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• You can use this information to revise your policies.</a:t>
            </a:r>
          </a:p>
        </p:txBody>
      </p:sp>
    </p:spTree>
    <p:extLst>
      <p:ext uri="{BB962C8B-B14F-4D97-AF65-F5344CB8AC3E}">
        <p14:creationId xmlns:p14="http://schemas.microsoft.com/office/powerpoint/2010/main" val="61304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5D718D-D1B5-3CF5-2685-DA9EAEE39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Don’t use the root account except for AWS account setup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• One physical user = One AWS user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• Assign users to groups and assign permissions to groups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• Create a strong password policy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• Use and enforce the use of Multi Factor Authentication (MFA)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• Create and use Roles for giving permissions to AWS services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• Use Access Keys for Programmatic Access (CLI / SDK)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• Audit permissions of your account using IAM Credentials Report &amp; IAM</a:t>
            </a:r>
          </a:p>
          <a:p>
            <a:pPr marL="0" indent="0">
              <a:buNone/>
            </a:pPr>
            <a:r>
              <a:rPr lang="en-IN" dirty="0">
                <a:latin typeface="Bahnschrift Light" panose="020B0502040204020203" pitchFamily="34" charset="0"/>
              </a:rPr>
              <a:t>Access Advisor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• Never share IAM users &amp; Access Keys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71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774D9B5-1F43-9C83-0681-DFEF80E8374A}"/>
              </a:ext>
            </a:extLst>
          </p:cNvPr>
          <p:cNvSpPr txBox="1">
            <a:spLocks/>
          </p:cNvSpPr>
          <p:nvPr/>
        </p:nvSpPr>
        <p:spPr>
          <a:xfrm>
            <a:off x="903441" y="1185675"/>
            <a:ext cx="9613861" cy="35993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highlight>
                  <a:srgbClr val="F09415"/>
                </a:highlight>
                <a:latin typeface="Bahnschrift Light" panose="020B0502040204020203" pitchFamily="34" charset="0"/>
              </a:rPr>
              <a:t>Users: </a:t>
            </a:r>
            <a:r>
              <a:rPr lang="en-US" dirty="0">
                <a:latin typeface="Bahnschrift Light" panose="020B0502040204020203" pitchFamily="34" charset="0"/>
              </a:rPr>
              <a:t>mapped to a physical user, has a password for AWS Console</a:t>
            </a:r>
          </a:p>
          <a:p>
            <a:pPr marL="0" indent="0" algn="l">
              <a:buNone/>
            </a:pPr>
            <a:r>
              <a:rPr lang="en-IN" dirty="0">
                <a:highlight>
                  <a:srgbClr val="F09415"/>
                </a:highlight>
                <a:latin typeface="Bahnschrift Light" panose="020B0502040204020203" pitchFamily="34" charset="0"/>
              </a:rPr>
              <a:t> Groups: </a:t>
            </a:r>
            <a:r>
              <a:rPr lang="en-IN" dirty="0">
                <a:latin typeface="Bahnschrift Light" panose="020B0502040204020203" pitchFamily="34" charset="0"/>
              </a:rPr>
              <a:t>contains users only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highlight>
                  <a:srgbClr val="F09415"/>
                </a:highlight>
                <a:latin typeface="Bahnschrift Light" panose="020B0502040204020203" pitchFamily="34" charset="0"/>
              </a:rPr>
              <a:t>Policies: </a:t>
            </a:r>
            <a:r>
              <a:rPr lang="en-US" dirty="0">
                <a:latin typeface="Bahnschrift Light" panose="020B0502040204020203" pitchFamily="34" charset="0"/>
              </a:rPr>
              <a:t>JSON document that outlines permissions for users or  groups</a:t>
            </a:r>
          </a:p>
          <a:p>
            <a:pPr marL="0" indent="0" algn="l">
              <a:buNone/>
            </a:pPr>
            <a:r>
              <a:rPr lang="en-IN" dirty="0">
                <a:latin typeface="Bahnschrift Light" panose="020B0502040204020203" pitchFamily="34" charset="0"/>
              </a:rPr>
              <a:t> </a:t>
            </a:r>
            <a:r>
              <a:rPr lang="en-IN" dirty="0">
                <a:highlight>
                  <a:srgbClr val="F09415"/>
                </a:highlight>
                <a:latin typeface="Bahnschrift Light" panose="020B0502040204020203" pitchFamily="34" charset="0"/>
              </a:rPr>
              <a:t>Roles: </a:t>
            </a:r>
            <a:r>
              <a:rPr lang="en-IN" dirty="0">
                <a:latin typeface="Bahnschrift Light" panose="020B0502040204020203" pitchFamily="34" charset="0"/>
              </a:rPr>
              <a:t>for EC2 instances or AWS services</a:t>
            </a:r>
          </a:p>
          <a:p>
            <a:pPr marL="0" indent="0" algn="l">
              <a:buNone/>
            </a:pPr>
            <a:r>
              <a:rPr lang="en-IN" dirty="0">
                <a:latin typeface="Bahnschrift Light" panose="020B0502040204020203" pitchFamily="34" charset="0"/>
              </a:rPr>
              <a:t> </a:t>
            </a:r>
            <a:r>
              <a:rPr lang="en-IN" dirty="0">
                <a:highlight>
                  <a:srgbClr val="F09415"/>
                </a:highlight>
                <a:latin typeface="Bahnschrift Light" panose="020B0502040204020203" pitchFamily="34" charset="0"/>
              </a:rPr>
              <a:t>Security: </a:t>
            </a:r>
            <a:r>
              <a:rPr lang="en-IN" dirty="0">
                <a:latin typeface="Bahnschrift Light" panose="020B0502040204020203" pitchFamily="34" charset="0"/>
              </a:rPr>
              <a:t>MFA + Password Policy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highlight>
                  <a:srgbClr val="F09415"/>
                </a:highlight>
                <a:latin typeface="Bahnschrift Light" panose="020B0502040204020203" pitchFamily="34" charset="0"/>
              </a:rPr>
              <a:t>AWS CLI: </a:t>
            </a:r>
            <a:r>
              <a:rPr lang="en-US" dirty="0">
                <a:latin typeface="Bahnschrift Light" panose="020B0502040204020203" pitchFamily="34" charset="0"/>
              </a:rPr>
              <a:t>manage your AWS services using the command-line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highlight>
                  <a:srgbClr val="F09415"/>
                </a:highlight>
                <a:latin typeface="Bahnschrift Light" panose="020B0502040204020203" pitchFamily="34" charset="0"/>
              </a:rPr>
              <a:t>AWS SDK: </a:t>
            </a:r>
            <a:r>
              <a:rPr lang="en-US" dirty="0">
                <a:latin typeface="Bahnschrift Light" panose="020B0502040204020203" pitchFamily="34" charset="0"/>
              </a:rPr>
              <a:t>manage your AWS services using a programming   language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highlight>
                  <a:srgbClr val="F09415"/>
                </a:highlight>
                <a:latin typeface="Bahnschrift Light" panose="020B0502040204020203" pitchFamily="34" charset="0"/>
              </a:rPr>
              <a:t>Access Keys: </a:t>
            </a:r>
            <a:r>
              <a:rPr lang="en-US" dirty="0">
                <a:latin typeface="Bahnschrift Light" panose="020B0502040204020203" pitchFamily="34" charset="0"/>
              </a:rPr>
              <a:t>access AWS using the CLI or SDK</a:t>
            </a:r>
          </a:p>
          <a:p>
            <a:pPr marL="0" indent="0" algn="l">
              <a:buNone/>
            </a:pPr>
            <a:r>
              <a:rPr lang="en-US" dirty="0">
                <a:highlight>
                  <a:srgbClr val="F09415"/>
                </a:highlight>
                <a:latin typeface="Bahnschrift Light" panose="020B0502040204020203" pitchFamily="34" charset="0"/>
              </a:rPr>
              <a:t> Audit: </a:t>
            </a:r>
            <a:r>
              <a:rPr lang="en-US" dirty="0">
                <a:latin typeface="Bahnschrift Light" panose="020B0502040204020203" pitchFamily="34" charset="0"/>
              </a:rPr>
              <a:t>IAM Credential Reports &amp; IAM Access Advisor</a:t>
            </a:r>
          </a:p>
        </p:txBody>
      </p:sp>
    </p:spTree>
    <p:extLst>
      <p:ext uri="{BB962C8B-B14F-4D97-AF65-F5344CB8AC3E}">
        <p14:creationId xmlns:p14="http://schemas.microsoft.com/office/powerpoint/2010/main" val="105108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IAM?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01AC-7E2A-A408-E51A-5817C75CC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dirty="0">
                <a:latin typeface="Bahnschrift Light" panose="020B0502040204020203" pitchFamily="34" charset="0"/>
              </a:rPr>
              <a:t>Identity and Access Management</a:t>
            </a:r>
          </a:p>
        </p:txBody>
      </p:sp>
      <p:pic>
        <p:nvPicPr>
          <p:cNvPr id="6146" name="Picture 2" descr="Access Management - AWS Identity and Access Management (IAM) - AWS">
            <a:extLst>
              <a:ext uri="{FF2B5EF4-FFF2-40B4-BE49-F238E27FC236}">
                <a16:creationId xmlns:a16="http://schemas.microsoft.com/office/drawing/2014/main" id="{3A342A10-F0CC-FD9F-E9B5-07DE5B6E5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86" y="2793363"/>
            <a:ext cx="9386656" cy="378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94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AM Identities Basics and Best Practices">
            <a:extLst>
              <a:ext uri="{FF2B5EF4-FFF2-40B4-BE49-F238E27FC236}">
                <a16:creationId xmlns:a16="http://schemas.microsoft.com/office/drawing/2014/main" id="{3D20CA44-57F5-6331-E037-E160AFF56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539" y="953423"/>
            <a:ext cx="9371500" cy="495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21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Users and Groups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5D718D-D1B5-3CF5-2685-DA9EAEE39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IAM = Identity and Access Management, Global service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Root account created by default, shouldn’t be used or shared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Users are people within your organization, and can be grouped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Groups only contain users, not other groups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Users don’t have to belong to a group, and user can belong to multiple groups</a:t>
            </a:r>
          </a:p>
        </p:txBody>
      </p:sp>
    </p:spTree>
    <p:extLst>
      <p:ext uri="{BB962C8B-B14F-4D97-AF65-F5344CB8AC3E}">
        <p14:creationId xmlns:p14="http://schemas.microsoft.com/office/powerpoint/2010/main" val="286003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Permissions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5D718D-D1B5-3CF5-2685-DA9EAEE39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Bahnschrift Light" panose="020B0502040204020203" pitchFamily="34" charset="0"/>
              </a:rPr>
              <a:t>Users or Groups can be </a:t>
            </a:r>
            <a:r>
              <a:rPr lang="en-IN" dirty="0">
                <a:latin typeface="Bahnschrift Light" panose="020B0502040204020203" pitchFamily="34" charset="0"/>
              </a:rPr>
              <a:t>assigned JSON documents called policies</a:t>
            </a:r>
          </a:p>
          <a:p>
            <a:pPr algn="l"/>
            <a:r>
              <a:rPr lang="en-IN" dirty="0">
                <a:latin typeface="Bahnschrift Light" panose="020B0502040204020203" pitchFamily="34" charset="0"/>
              </a:rPr>
              <a:t>These policies define the permissions of the users</a:t>
            </a:r>
          </a:p>
          <a:p>
            <a:pPr algn="l"/>
            <a:r>
              <a:rPr lang="en-US" dirty="0">
                <a:latin typeface="Bahnschrift Light" panose="020B0502040204020203" pitchFamily="34" charset="0"/>
              </a:rPr>
              <a:t>In AWS you apply the least </a:t>
            </a:r>
            <a:r>
              <a:rPr lang="en-IN" dirty="0">
                <a:latin typeface="Bahnschrift Light" panose="020B0502040204020203" pitchFamily="34" charset="0"/>
              </a:rPr>
              <a:t>privilege principle: don’t give </a:t>
            </a:r>
            <a:r>
              <a:rPr lang="en-US" dirty="0">
                <a:latin typeface="Bahnschrift Light" panose="020B0502040204020203" pitchFamily="34" charset="0"/>
              </a:rPr>
              <a:t>more permissions than a user </a:t>
            </a:r>
            <a:r>
              <a:rPr lang="en-IN" dirty="0">
                <a:latin typeface="Bahnschrift Light" panose="020B0502040204020203" pitchFamily="34" charset="0"/>
              </a:rPr>
              <a:t>needs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37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Inheritance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26250C-C773-36F3-0F86-95B438AFB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20" y="2076788"/>
            <a:ext cx="8288298" cy="438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02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34DDFBEC-195F-1635-8788-DE857CA4DB3A}"/>
              </a:ext>
            </a:extLst>
          </p:cNvPr>
          <p:cNvSpPr txBox="1">
            <a:spLocks/>
          </p:cNvSpPr>
          <p:nvPr/>
        </p:nvSpPr>
        <p:spPr>
          <a:xfrm>
            <a:off x="680321" y="755780"/>
            <a:ext cx="9984569" cy="5775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3600" dirty="0">
                <a:highlight>
                  <a:srgbClr val="0000FF"/>
                </a:highlight>
                <a:latin typeface="Bahnschrift Light" panose="020B0502040204020203" pitchFamily="34" charset="0"/>
              </a:rPr>
              <a:t>Policy Structure Consists of</a:t>
            </a:r>
          </a:p>
          <a:p>
            <a:r>
              <a:rPr lang="en-US" sz="2000" dirty="0">
                <a:latin typeface="Bahnschrift Light" panose="020B0502040204020203" pitchFamily="34" charset="0"/>
              </a:rPr>
              <a:t>• </a:t>
            </a:r>
            <a:r>
              <a:rPr lang="en-US" sz="2000" dirty="0">
                <a:highlight>
                  <a:srgbClr val="0000FF"/>
                </a:highlight>
                <a:latin typeface="Bahnschrift Light" panose="020B0502040204020203" pitchFamily="34" charset="0"/>
              </a:rPr>
              <a:t>Version: </a:t>
            </a:r>
            <a:r>
              <a:rPr lang="en-US" sz="2000" dirty="0">
                <a:latin typeface="Bahnschrift Light" panose="020B0502040204020203" pitchFamily="34" charset="0"/>
              </a:rPr>
              <a:t>policy language version, always include “2012-10-</a:t>
            </a:r>
            <a:r>
              <a:rPr lang="en-IN" sz="2000" dirty="0">
                <a:latin typeface="Bahnschrift Light" panose="020B0502040204020203" pitchFamily="34" charset="0"/>
              </a:rPr>
              <a:t>17”</a:t>
            </a:r>
          </a:p>
          <a:p>
            <a:r>
              <a:rPr lang="en-US" sz="2000" dirty="0">
                <a:latin typeface="Bahnschrift Light" panose="020B0502040204020203" pitchFamily="34" charset="0"/>
              </a:rPr>
              <a:t>• </a:t>
            </a:r>
            <a:r>
              <a:rPr lang="en-US" sz="2000" dirty="0">
                <a:highlight>
                  <a:srgbClr val="0000FF"/>
                </a:highlight>
                <a:latin typeface="Bahnschrift Light" panose="020B0502040204020203" pitchFamily="34" charset="0"/>
              </a:rPr>
              <a:t>Id: </a:t>
            </a:r>
            <a:r>
              <a:rPr lang="en-US" sz="2000" dirty="0">
                <a:latin typeface="Bahnschrift Light" panose="020B0502040204020203" pitchFamily="34" charset="0"/>
              </a:rPr>
              <a:t>an identifier for the policy (optional)</a:t>
            </a:r>
          </a:p>
          <a:p>
            <a:r>
              <a:rPr lang="en-US" sz="2000" dirty="0">
                <a:latin typeface="Bahnschrift Light" panose="020B0502040204020203" pitchFamily="34" charset="0"/>
              </a:rPr>
              <a:t>• </a:t>
            </a:r>
            <a:r>
              <a:rPr lang="en-US" sz="2000" dirty="0">
                <a:highlight>
                  <a:srgbClr val="0000FF"/>
                </a:highlight>
                <a:latin typeface="Bahnschrift Light" panose="020B0502040204020203" pitchFamily="34" charset="0"/>
              </a:rPr>
              <a:t>Statement: </a:t>
            </a:r>
            <a:r>
              <a:rPr lang="en-US" sz="2000" dirty="0">
                <a:latin typeface="Bahnschrift Light" panose="020B0502040204020203" pitchFamily="34" charset="0"/>
              </a:rPr>
              <a:t>one or more individual statements (required)</a:t>
            </a:r>
          </a:p>
          <a:p>
            <a:endParaRPr lang="en-US" sz="2000" dirty="0">
              <a:latin typeface="Bahnschrift Light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3600" dirty="0">
                <a:highlight>
                  <a:srgbClr val="008000"/>
                </a:highlight>
                <a:latin typeface="Bahnschrift Light" panose="020B0502040204020203" pitchFamily="34" charset="0"/>
              </a:rPr>
              <a:t>Statements consists of</a:t>
            </a:r>
          </a:p>
          <a:p>
            <a:r>
              <a:rPr lang="en-US" sz="2000" dirty="0">
                <a:latin typeface="Bahnschrift Light" panose="020B0502040204020203" pitchFamily="34" charset="0"/>
              </a:rPr>
              <a:t>• </a:t>
            </a:r>
            <a:r>
              <a:rPr lang="en-US" sz="2000" dirty="0">
                <a:highlight>
                  <a:srgbClr val="008000"/>
                </a:highlight>
                <a:latin typeface="Bahnschrift Light" panose="020B0502040204020203" pitchFamily="34" charset="0"/>
              </a:rPr>
              <a:t>Sid: </a:t>
            </a:r>
            <a:r>
              <a:rPr lang="en-US" sz="2000" dirty="0">
                <a:latin typeface="Bahnschrift Light" panose="020B0502040204020203" pitchFamily="34" charset="0"/>
              </a:rPr>
              <a:t>an identifier for the statement (optional)</a:t>
            </a:r>
          </a:p>
          <a:p>
            <a:r>
              <a:rPr lang="en-US" sz="2000" dirty="0">
                <a:latin typeface="Bahnschrift Light" panose="020B0502040204020203" pitchFamily="34" charset="0"/>
              </a:rPr>
              <a:t>• </a:t>
            </a:r>
            <a:r>
              <a:rPr lang="en-US" sz="2000" dirty="0">
                <a:highlight>
                  <a:srgbClr val="008000"/>
                </a:highlight>
                <a:latin typeface="Bahnschrift Light" panose="020B0502040204020203" pitchFamily="34" charset="0"/>
              </a:rPr>
              <a:t>Effect: </a:t>
            </a:r>
            <a:r>
              <a:rPr lang="en-US" sz="2000" dirty="0">
                <a:latin typeface="Bahnschrift Light" panose="020B0502040204020203" pitchFamily="34" charset="0"/>
              </a:rPr>
              <a:t>whether the statement allows or denies access </a:t>
            </a:r>
            <a:r>
              <a:rPr lang="en-IN" sz="2000" dirty="0">
                <a:latin typeface="Bahnschrift Light" panose="020B0502040204020203" pitchFamily="34" charset="0"/>
              </a:rPr>
              <a:t>(Allow, Deny)</a:t>
            </a:r>
          </a:p>
          <a:p>
            <a:r>
              <a:rPr lang="en-US" sz="2000" dirty="0">
                <a:latin typeface="Bahnschrift Light" panose="020B0502040204020203" pitchFamily="34" charset="0"/>
              </a:rPr>
              <a:t>• </a:t>
            </a:r>
            <a:r>
              <a:rPr lang="en-US" sz="2000" dirty="0">
                <a:highlight>
                  <a:srgbClr val="008000"/>
                </a:highlight>
                <a:latin typeface="Bahnschrift Light" panose="020B0502040204020203" pitchFamily="34" charset="0"/>
              </a:rPr>
              <a:t>Principal: </a:t>
            </a:r>
            <a:r>
              <a:rPr lang="en-US" sz="2000" dirty="0">
                <a:latin typeface="Bahnschrift Light" panose="020B0502040204020203" pitchFamily="34" charset="0"/>
              </a:rPr>
              <a:t>account/user/role to which this policy applied to</a:t>
            </a:r>
          </a:p>
          <a:p>
            <a:r>
              <a:rPr lang="en-US" sz="2000" dirty="0">
                <a:latin typeface="Bahnschrift Light" panose="020B0502040204020203" pitchFamily="34" charset="0"/>
              </a:rPr>
              <a:t>• </a:t>
            </a:r>
            <a:r>
              <a:rPr lang="en-US" sz="2000" dirty="0">
                <a:highlight>
                  <a:srgbClr val="008000"/>
                </a:highlight>
                <a:latin typeface="Bahnschrift Light" panose="020B0502040204020203" pitchFamily="34" charset="0"/>
              </a:rPr>
              <a:t>Action: </a:t>
            </a:r>
            <a:r>
              <a:rPr lang="en-US" sz="2000" dirty="0">
                <a:latin typeface="Bahnschrift Light" panose="020B0502040204020203" pitchFamily="34" charset="0"/>
              </a:rPr>
              <a:t>list of actions this policy allows or denies</a:t>
            </a:r>
          </a:p>
          <a:p>
            <a:r>
              <a:rPr lang="en-US" sz="2000" dirty="0">
                <a:latin typeface="Bahnschrift Light" panose="020B0502040204020203" pitchFamily="34" charset="0"/>
              </a:rPr>
              <a:t>• </a:t>
            </a:r>
            <a:r>
              <a:rPr lang="en-US" sz="2000" dirty="0">
                <a:highlight>
                  <a:srgbClr val="008000"/>
                </a:highlight>
                <a:latin typeface="Bahnschrift Light" panose="020B0502040204020203" pitchFamily="34" charset="0"/>
              </a:rPr>
              <a:t>Resource: </a:t>
            </a:r>
            <a:r>
              <a:rPr lang="en-US" sz="2000" dirty="0">
                <a:latin typeface="Bahnschrift Light" panose="020B0502040204020203" pitchFamily="34" charset="0"/>
              </a:rPr>
              <a:t>list of resources to which the actions applied to</a:t>
            </a:r>
          </a:p>
          <a:p>
            <a:r>
              <a:rPr lang="en-US" sz="2000" dirty="0">
                <a:latin typeface="Bahnschrift Light" panose="020B0502040204020203" pitchFamily="34" charset="0"/>
              </a:rPr>
              <a:t>• </a:t>
            </a:r>
            <a:r>
              <a:rPr lang="en-US" sz="2000" dirty="0">
                <a:highlight>
                  <a:srgbClr val="008000"/>
                </a:highlight>
                <a:latin typeface="Bahnschrift Light" panose="020B0502040204020203" pitchFamily="34" charset="0"/>
              </a:rPr>
              <a:t>Condition: </a:t>
            </a:r>
            <a:r>
              <a:rPr lang="en-US" sz="2000" dirty="0">
                <a:latin typeface="Bahnschrift Light" panose="020B0502040204020203" pitchFamily="34" charset="0"/>
              </a:rPr>
              <a:t>conditions for when this policy is in effect </a:t>
            </a:r>
            <a:r>
              <a:rPr lang="en-IN" sz="2000" dirty="0">
                <a:latin typeface="Bahnschrift Light" panose="020B0502040204020203" pitchFamily="34" charset="0"/>
              </a:rPr>
              <a:t>(optional)</a:t>
            </a:r>
            <a:endParaRPr lang="en-US" sz="20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ws iam in 30 seconds | /*code-comments*/">
            <a:extLst>
              <a:ext uri="{FF2B5EF4-FFF2-40B4-BE49-F238E27FC236}">
                <a16:creationId xmlns:a16="http://schemas.microsoft.com/office/drawing/2014/main" id="{5420C635-4309-FD10-FBDB-50D06DBB3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" t="17675" r="1205" b="1558"/>
          <a:stretch/>
        </p:blipFill>
        <p:spPr bwMode="auto">
          <a:xfrm>
            <a:off x="1352940" y="1418253"/>
            <a:ext cx="9041363" cy="420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634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04F-426E-887D-AF5A-FA9FD6C3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Policy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5D718D-D1B5-3CF5-2685-DA9EAEE39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Set a minimum password length</a:t>
            </a:r>
          </a:p>
          <a:p>
            <a:pPr marL="0" indent="0" algn="l">
              <a:buNone/>
            </a:pPr>
            <a:r>
              <a:rPr lang="en-IN" dirty="0">
                <a:latin typeface="Bahnschrift Light" panose="020B0502040204020203" pitchFamily="34" charset="0"/>
              </a:rPr>
              <a:t>• Require specific character types:</a:t>
            </a:r>
          </a:p>
          <a:p>
            <a:pPr marL="0" indent="0" algn="l">
              <a:buNone/>
            </a:pPr>
            <a:r>
              <a:rPr lang="en-IN" dirty="0">
                <a:latin typeface="Bahnschrift Light" panose="020B0502040204020203" pitchFamily="34" charset="0"/>
              </a:rPr>
              <a:t>• including uppercase letters</a:t>
            </a:r>
          </a:p>
          <a:p>
            <a:pPr marL="0" indent="0" algn="l">
              <a:buNone/>
            </a:pPr>
            <a:r>
              <a:rPr lang="en-IN" dirty="0">
                <a:latin typeface="Bahnschrift Light" panose="020B0502040204020203" pitchFamily="34" charset="0"/>
              </a:rPr>
              <a:t>• lowercase letters</a:t>
            </a:r>
          </a:p>
          <a:p>
            <a:pPr marL="0" indent="0" algn="l">
              <a:buNone/>
            </a:pPr>
            <a:r>
              <a:rPr lang="en-IN" dirty="0">
                <a:latin typeface="Bahnschrift Light" panose="020B0502040204020203" pitchFamily="34" charset="0"/>
              </a:rPr>
              <a:t>• numbers</a:t>
            </a:r>
          </a:p>
          <a:p>
            <a:pPr marL="0" indent="0" algn="l">
              <a:buNone/>
            </a:pPr>
            <a:r>
              <a:rPr lang="en-IN" dirty="0">
                <a:latin typeface="Bahnschrift Light" panose="020B0502040204020203" pitchFamily="34" charset="0"/>
              </a:rPr>
              <a:t>• non-alphanumeric characters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Allow all IAM users to change their own passwords</a:t>
            </a:r>
          </a:p>
          <a:p>
            <a:pPr marL="0" indent="0" algn="l">
              <a:buNone/>
            </a:pPr>
            <a:r>
              <a:rPr lang="en-US" dirty="0">
                <a:latin typeface="Bahnschrift Light" panose="020B0502040204020203" pitchFamily="34" charset="0"/>
              </a:rPr>
              <a:t>• Require users to change their password after some time (password expiration)</a:t>
            </a:r>
          </a:p>
          <a:p>
            <a:pPr marL="0" indent="0" algn="l">
              <a:buNone/>
            </a:pPr>
            <a:r>
              <a:rPr lang="en-IN" dirty="0">
                <a:latin typeface="Bahnschrift Light" panose="020B0502040204020203" pitchFamily="34" charset="0"/>
              </a:rPr>
              <a:t>• Prevent password re-use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225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126</TotalTime>
  <Words>885</Words>
  <Application>Microsoft Office PowerPoint</Application>
  <PresentationFormat>Widescreen</PresentationFormat>
  <Paragraphs>105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Bahnschrift Light</vt:lpstr>
      <vt:lpstr>Trebuchet MS</vt:lpstr>
      <vt:lpstr>Berlin</vt:lpstr>
      <vt:lpstr>AWS IAM</vt:lpstr>
      <vt:lpstr>What is IAM?</vt:lpstr>
      <vt:lpstr>PowerPoint Presentation</vt:lpstr>
      <vt:lpstr>IAM Users and Groups</vt:lpstr>
      <vt:lpstr>IAM Permissions</vt:lpstr>
      <vt:lpstr>Policy Inheritance</vt:lpstr>
      <vt:lpstr>PowerPoint Presentation</vt:lpstr>
      <vt:lpstr>PowerPoint Presentation</vt:lpstr>
      <vt:lpstr>Password Policy</vt:lpstr>
      <vt:lpstr>Multi factor Authentication</vt:lpstr>
      <vt:lpstr>How users can access AWS?</vt:lpstr>
      <vt:lpstr>PowerPoint Presentation</vt:lpstr>
      <vt:lpstr>AWS Command Line Interface (AWS CLI)</vt:lpstr>
      <vt:lpstr>AWS Software Development Kit (AWS SDK)</vt:lpstr>
      <vt:lpstr>IAM Roles for Services</vt:lpstr>
      <vt:lpstr>IAM Security tools</vt:lpstr>
      <vt:lpstr>Best Practices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SAA exam</dc:title>
  <dc:creator>Harshit Srivastava</dc:creator>
  <cp:lastModifiedBy>Harshit Srivastava</cp:lastModifiedBy>
  <cp:revision>52</cp:revision>
  <dcterms:created xsi:type="dcterms:W3CDTF">2023-07-05T07:34:40Z</dcterms:created>
  <dcterms:modified xsi:type="dcterms:W3CDTF">2023-07-10T12:12:28Z</dcterms:modified>
</cp:coreProperties>
</file>