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79" r:id="rId5"/>
    <p:sldId id="280" r:id="rId6"/>
    <p:sldId id="263" r:id="rId7"/>
    <p:sldId id="278" r:id="rId8"/>
    <p:sldId id="277" r:id="rId9"/>
    <p:sldId id="281" r:id="rId10"/>
    <p:sldId id="282" r:id="rId11"/>
    <p:sldId id="283" r:id="rId12"/>
    <p:sldId id="284" r:id="rId13"/>
    <p:sldId id="271" r:id="rId14"/>
    <p:sldId id="285" r:id="rId15"/>
    <p:sldId id="286" r:id="rId16"/>
    <p:sldId id="272" r:id="rId17"/>
    <p:sldId id="273" r:id="rId18"/>
    <p:sldId id="287" r:id="rId19"/>
    <p:sldId id="274" r:id="rId20"/>
    <p:sldId id="260" r:id="rId21"/>
    <p:sldId id="291" r:id="rId22"/>
    <p:sldId id="290" r:id="rId23"/>
    <p:sldId id="289" r:id="rId24"/>
    <p:sldId id="275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50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4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9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1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7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5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7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1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5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E674-2257-D7C6-698D-F8AE06F4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EC2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1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Optimized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Great for compute-intensive tasks that require high performance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processors: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Batch processing workloads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Media transcoding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High performance web servers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High performance computing (HPC)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Scientific </a:t>
            </a:r>
            <a:r>
              <a:rPr lang="en-IN" dirty="0" err="1">
                <a:latin typeface="Bahnschrift Light" panose="020B0502040204020203" pitchFamily="34" charset="0"/>
              </a:rPr>
              <a:t>modeling</a:t>
            </a:r>
            <a:r>
              <a:rPr lang="en-IN" dirty="0">
                <a:latin typeface="Bahnschrift Light" panose="020B0502040204020203" pitchFamily="34" charset="0"/>
              </a:rPr>
              <a:t> &amp; machine learning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Dedicated gaming servers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Fast performance for workloads that process large data sets in memory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Use cases: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High performance, relational/non-relational databases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Distributed web scale cache stores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In-memory databases optimized for BI (business intelligence)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Applications performing real-time processing of big unstructured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Optimized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Great for storage-intensive tasks that require high, sequential read and write access to large data sets on local storage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Use cases: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High frequency online transaction processing (OLTP) systems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Relational &amp; NoSQL databases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Cache for in-memory databases (for example, Redis)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Data warehousing applications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Distributed file systems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7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Security Groups are the fundamental of network security in AWS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They control how traffic is allowed into or out of our EC2 Instances.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Security groups only contain </a:t>
            </a:r>
            <a:r>
              <a:rPr lang="en-US" dirty="0">
                <a:highlight>
                  <a:srgbClr val="008000"/>
                </a:highlight>
                <a:latin typeface="Bahnschrift Light" panose="020B0502040204020203" pitchFamily="34" charset="0"/>
              </a:rPr>
              <a:t>allow</a:t>
            </a:r>
            <a:r>
              <a:rPr lang="en-US" dirty="0">
                <a:latin typeface="Bahnschrift Light" panose="020B0502040204020203" pitchFamily="34" charset="0"/>
              </a:rPr>
              <a:t> rules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Security groups rules can reference by IP or by security group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12E6B-C612-6616-2039-2C0B1C08F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0" t="42992" r="35789" b="35646"/>
          <a:stretch/>
        </p:blipFill>
        <p:spPr>
          <a:xfrm>
            <a:off x="2557438" y="4471283"/>
            <a:ext cx="5859625" cy="14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Security Groups Guide – Sysdig">
            <a:extLst>
              <a:ext uri="{FF2B5EF4-FFF2-40B4-BE49-F238E27FC236}">
                <a16:creationId xmlns:a16="http://schemas.microsoft.com/office/drawing/2014/main" id="{03E398D3-5963-B993-E1F4-F766279D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72" y="648581"/>
            <a:ext cx="8780201" cy="55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8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74D9B5-1F43-9C83-0681-DFEF80E8374A}"/>
              </a:ext>
            </a:extLst>
          </p:cNvPr>
          <p:cNvSpPr txBox="1">
            <a:spLocks/>
          </p:cNvSpPr>
          <p:nvPr/>
        </p:nvSpPr>
        <p:spPr>
          <a:xfrm>
            <a:off x="574967" y="1114653"/>
            <a:ext cx="10877227" cy="5277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Can be attached to multiple instances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Locked down to a region / VPC combination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Does live “outside” the EC2 – if traffic is blocked the EC2 instance won’t see it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It’s good to maintain one separate security group for SSH access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If your application is not accessible (time out), then it’s a security group issue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If your application gives a “connection refused“ error, then it’s an application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error or it’s not launched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F0000"/>
                </a:highlight>
                <a:latin typeface="Bahnschrift Light" panose="020B0502040204020203" pitchFamily="34" charset="0"/>
              </a:rPr>
              <a:t>All inbound traffic is blocked by default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All outbound traffic is </a:t>
            </a:r>
            <a:r>
              <a:rPr lang="en-US" dirty="0" err="1">
                <a:highlight>
                  <a:srgbClr val="008080"/>
                </a:highlight>
                <a:latin typeface="Bahnschrift Light" panose="020B0502040204020203" pitchFamily="34" charset="0"/>
              </a:rPr>
              <a:t>authorised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65110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66351" cy="35993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22 = SSH (Secure Shell) </a:t>
            </a:r>
            <a:r>
              <a:rPr lang="en-US" dirty="0">
                <a:latin typeface="Bahnschrift Light" panose="020B0502040204020203" pitchFamily="34" charset="0"/>
              </a:rPr>
              <a:t>- log into a Linux instance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21 = FTP (File Transfer Protocol) </a:t>
            </a:r>
            <a:r>
              <a:rPr lang="en-US" dirty="0">
                <a:latin typeface="Bahnschrift Light" panose="020B0502040204020203" pitchFamily="34" charset="0"/>
              </a:rPr>
              <a:t>– upload files into a file share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22 = SFTP (Secure File Transfer Protocol) </a:t>
            </a:r>
            <a:r>
              <a:rPr lang="en-US" dirty="0">
                <a:latin typeface="Bahnschrift Light" panose="020B0502040204020203" pitchFamily="34" charset="0"/>
              </a:rPr>
              <a:t>– upload files using SSH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80 = HTTP </a:t>
            </a:r>
            <a:r>
              <a:rPr lang="en-US" dirty="0">
                <a:latin typeface="Bahnschrift Light" panose="020B0502040204020203" pitchFamily="34" charset="0"/>
              </a:rPr>
              <a:t>– access unsecured websites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443 = HTTPS </a:t>
            </a:r>
            <a:r>
              <a:rPr lang="en-US" dirty="0">
                <a:latin typeface="Bahnschrift Light" panose="020B0502040204020203" pitchFamily="34" charset="0"/>
              </a:rPr>
              <a:t>– access secured websites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3389 = RDP (Remote Desktop Protocol) </a:t>
            </a:r>
            <a:r>
              <a:rPr lang="en-US" dirty="0">
                <a:latin typeface="Bahnschrift Light" panose="020B0502040204020203" pitchFamily="34" charset="0"/>
              </a:rPr>
              <a:t>– log into a Windows instance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 purchasing options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052782" cy="393964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On-Demand Instances </a:t>
            </a:r>
            <a:r>
              <a:rPr lang="en-US" dirty="0">
                <a:latin typeface="Bahnschrift Light" panose="020B0502040204020203" pitchFamily="34" charset="0"/>
              </a:rPr>
              <a:t>– short workload, predictable pricing, pay by seconds or hours for spiky workloads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highlight>
                  <a:srgbClr val="800000"/>
                </a:highlight>
                <a:latin typeface="Bahnschrift Light" panose="020B0502040204020203" pitchFamily="34" charset="0"/>
              </a:rPr>
              <a:t>Reserved </a:t>
            </a:r>
            <a:r>
              <a:rPr lang="en-IN" dirty="0">
                <a:latin typeface="Bahnschrift Light" panose="020B0502040204020203" pitchFamily="34" charset="0"/>
              </a:rPr>
              <a:t>(1 &amp; 3 years) Get significant discount on hourly charge and capacity commitment. For </a:t>
            </a:r>
            <a:r>
              <a:rPr lang="en-IN" dirty="0" err="1">
                <a:latin typeface="Bahnschrift Light" panose="020B0502040204020203" pitchFamily="34" charset="0"/>
              </a:rPr>
              <a:t>commited</a:t>
            </a:r>
            <a:r>
              <a:rPr lang="en-IN" dirty="0">
                <a:latin typeface="Bahnschrift Light" panose="020B0502040204020203" pitchFamily="34" charset="0"/>
              </a:rPr>
              <a:t> utilization and capacity reservation.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Reserved Instances </a:t>
            </a:r>
            <a:r>
              <a:rPr lang="en-IN" dirty="0">
                <a:latin typeface="Bahnschrift Light" panose="020B0502040204020203" pitchFamily="34" charset="0"/>
              </a:rPr>
              <a:t>– long workloads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Convertible Reserved Instances </a:t>
            </a:r>
            <a:r>
              <a:rPr lang="en-US" dirty="0">
                <a:latin typeface="Bahnschrift Light" panose="020B0502040204020203" pitchFamily="34" charset="0"/>
              </a:rPr>
              <a:t>– long workloads with flexible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Savings Plans </a:t>
            </a:r>
            <a:r>
              <a:rPr lang="en-US" dirty="0">
                <a:latin typeface="Bahnschrift Light" panose="020B0502040204020203" pitchFamily="34" charset="0"/>
              </a:rPr>
              <a:t>(1 &amp; 3 years) –commitment to an amount of usage, long workload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Spot Instances </a:t>
            </a:r>
            <a:r>
              <a:rPr lang="en-US" dirty="0">
                <a:latin typeface="Bahnschrift Light" panose="020B0502040204020203" pitchFamily="34" charset="0"/>
              </a:rPr>
              <a:t>– short workloads, cheap, can lose instances (less reliable). Bid for unused capacity, charged big price that fluctuates over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Dedicated Hosts </a:t>
            </a:r>
            <a:r>
              <a:rPr lang="en-US" dirty="0">
                <a:latin typeface="Bahnschrift Light" panose="020B0502040204020203" pitchFamily="34" charset="0"/>
              </a:rPr>
              <a:t>– book an entire physical server, control instance placement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Dedicated Instances </a:t>
            </a:r>
            <a:r>
              <a:rPr lang="en-US" dirty="0">
                <a:latin typeface="Bahnschrift Light" panose="020B0502040204020203" pitchFamily="34" charset="0"/>
              </a:rPr>
              <a:t>– no other customers will share your hardware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ighlight>
                  <a:srgbClr val="800000"/>
                </a:highlight>
                <a:latin typeface="Bahnschrift Light" panose="020B0502040204020203" pitchFamily="34" charset="0"/>
              </a:rPr>
              <a:t>Capacity Reservations </a:t>
            </a:r>
            <a:r>
              <a:rPr lang="en-US" dirty="0">
                <a:latin typeface="Bahnschrift Light" panose="020B0502040204020203" pitchFamily="34" charset="0"/>
              </a:rPr>
              <a:t>– reserve capacity in a specific AZ for any duration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 EC2 Instance Pricing Explained">
            <a:extLst>
              <a:ext uri="{FF2B5EF4-FFF2-40B4-BE49-F238E27FC236}">
                <a16:creationId xmlns:a16="http://schemas.microsoft.com/office/drawing/2014/main" id="{8C5BF7D7-4CB9-10DE-D766-DC3702AD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79" y="1071562"/>
            <a:ext cx="7620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76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Spot Instances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Can get a discount of up to 90% compared to On-demand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Instances that you can “lose” at any point of time if your max price is less than the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current spot price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The MOST cost-efficient instances in AWS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Useful for workloads that are resilient to failure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Batch jobs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Data analysis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Image processing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Any distributed workloads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Workloads with a flexible start and end time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Not suitable for critical jobs or databases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59214" cy="37678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EC2 is one of the most popular of AWS’ offering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EC2 = Elastic Compute Cloud = Infrastructure as a Service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It mainly consists in the capability of :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Renting virtual machines (EC2)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Storing data on virtual drives (EBS)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Distributing load across machines (ELB)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Scaling the services using an auto-scaling group (ASG)</a:t>
            </a:r>
          </a:p>
        </p:txBody>
      </p:sp>
    </p:spTree>
    <p:extLst>
      <p:ext uri="{BB962C8B-B14F-4D97-AF65-F5344CB8AC3E}">
        <p14:creationId xmlns:p14="http://schemas.microsoft.com/office/powerpoint/2010/main" val="374294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74D9B5-1F43-9C83-0681-DFEF80E8374A}"/>
              </a:ext>
            </a:extLst>
          </p:cNvPr>
          <p:cNvSpPr txBox="1">
            <a:spLocks/>
          </p:cNvSpPr>
          <p:nvPr/>
        </p:nvSpPr>
        <p:spPr>
          <a:xfrm>
            <a:off x="782715" y="852256"/>
            <a:ext cx="10626570" cy="4731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Define max spot price and get the instance while current spot price &lt; max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The hourly spot price varies based on offer and capacity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If the current spot price &gt; your max price you can choose to stop or terminate your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instance with a 2 minutes grace period.</a:t>
            </a:r>
          </a:p>
          <a:p>
            <a:pPr marL="0" indent="0" algn="l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• Other strategy: Spot Block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“block” spot instance during a specified time frame (1 to 6 hours) without interruptions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In rare situations, the instance may be reclaimed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Used for batch jobs, data analysis, or workloads that are resilient to failures.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Not great for critical jobs or databases</a:t>
            </a:r>
          </a:p>
          <a:p>
            <a:pPr marL="0" indent="0" algn="l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highlight>
                  <a:srgbClr val="008080"/>
                </a:highlight>
                <a:latin typeface="Calibri" panose="020F0502020204030204" pitchFamily="34" charset="0"/>
              </a:rPr>
              <a:t>You can only cancel Spot Instance requests that are </a:t>
            </a:r>
            <a:r>
              <a:rPr lang="en-US" sz="1800" b="1" i="0" u="none" strike="noStrike" baseline="0" dirty="0">
                <a:solidFill>
                  <a:srgbClr val="FFFFFF"/>
                </a:solidFill>
                <a:highlight>
                  <a:srgbClr val="008080"/>
                </a:highlight>
                <a:latin typeface="Calibri-Bold"/>
              </a:rPr>
              <a:t>open, active, or disabled.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highlight>
                  <a:srgbClr val="008080"/>
                </a:highlight>
                <a:latin typeface="Calibri" panose="020F0502020204030204" pitchFamily="34" charset="0"/>
              </a:rPr>
              <a:t>Cancelling a Spot Request does not terminate instances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highlight>
                  <a:srgbClr val="008080"/>
                </a:highlight>
                <a:latin typeface="Calibri" panose="020F0502020204030204" pitchFamily="34" charset="0"/>
              </a:rPr>
              <a:t>You must first cancel a Spot Request, and then terminate the associated Spot Instances</a:t>
            </a:r>
            <a:endParaRPr lang="en-US" sz="2000" dirty="0">
              <a:highlight>
                <a:srgbClr val="008080"/>
              </a:highligh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8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AAAA3-19B2-766A-886A-D4ECAEFA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13" y="968761"/>
            <a:ext cx="8088391" cy="49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ork with Spot Instances - Amazon Elastic Compute Cloud">
            <a:extLst>
              <a:ext uri="{FF2B5EF4-FFF2-40B4-BE49-F238E27FC236}">
                <a16:creationId xmlns:a16="http://schemas.microsoft.com/office/drawing/2014/main" id="{3B0D8F6B-03B4-302D-92A2-C2335421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36" y="738806"/>
            <a:ext cx="4983085" cy="53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93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fleet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15231"/>
            <a:ext cx="10017271" cy="4474346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>
                <a:highlight>
                  <a:srgbClr val="808000"/>
                </a:highlight>
                <a:latin typeface="Bahnschrift Light" panose="020B0502040204020203" pitchFamily="34" charset="0"/>
              </a:rPr>
              <a:t>Spot Fleets = set of Spot Instances + (optional) On-Demand Instances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The Spot Fleet will try to meet the target capacity with price constraints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Define possible launch pools: instance type (m5.large), OS, Availability Zone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Can have multiple launch pools, so that the fleet can choose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Spot Fleet stops launching instances when reaching capacity or max cost</a:t>
            </a:r>
          </a:p>
          <a:p>
            <a:pPr marL="0" indent="0" algn="l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Strategies to allocate Spot Instances: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 err="1">
                <a:highlight>
                  <a:srgbClr val="008080"/>
                </a:highlight>
                <a:latin typeface="Bahnschrift Light" panose="020B0502040204020203" pitchFamily="34" charset="0"/>
              </a:rPr>
              <a:t>lowestPrice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: </a:t>
            </a:r>
            <a:r>
              <a:rPr lang="en-US" dirty="0">
                <a:latin typeface="Bahnschrift Light" panose="020B0502040204020203" pitchFamily="34" charset="0"/>
              </a:rPr>
              <a:t>from the pool with the lowest price (cost optimization, short workload)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diversified: </a:t>
            </a:r>
            <a:r>
              <a:rPr lang="en-US" dirty="0">
                <a:latin typeface="Bahnschrift Light" panose="020B0502040204020203" pitchFamily="34" charset="0"/>
              </a:rPr>
              <a:t>distributed across all pools (great for availability, long workloads)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 err="1">
                <a:highlight>
                  <a:srgbClr val="008080"/>
                </a:highlight>
                <a:latin typeface="Bahnschrift Light" panose="020B0502040204020203" pitchFamily="34" charset="0"/>
              </a:rPr>
              <a:t>capacityOptimized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: </a:t>
            </a:r>
            <a:r>
              <a:rPr lang="en-US" dirty="0">
                <a:latin typeface="Bahnschrift Light" panose="020B0502040204020203" pitchFamily="34" charset="0"/>
              </a:rPr>
              <a:t>pool with the optimal capacity for the number of instances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Bahnschrift Light" panose="020B0502040204020203" pitchFamily="34" charset="0"/>
              </a:rPr>
              <a:t>priceCapacityOptimized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(recommended): pools with highest capacity available, then select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the pool with the lowest price (best choice for most workloads)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Spot Fleets allow us to automatically request Spot Instances with the lowest price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Dedicated Hosts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A physical server with EC2 instance capacity fully dedicated to your use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Allows you address compliance requirements and use your existing </a:t>
            </a:r>
            <a:r>
              <a:rPr lang="en-US" dirty="0" err="1">
                <a:latin typeface="Bahnschrift Light" panose="020B0502040204020203" pitchFamily="34" charset="0"/>
              </a:rPr>
              <a:t>serverbound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software licenses (per-socket, per-core, pe—VM software licenses)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Purchasing Options: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On-demand – pay per second for active Dedicated Host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Reserved - 1 or 3 years (No Upfront, Partial Upfront, All Upfront)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The most expensive option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Useful for software that have complicated licensing model (BYOL – Bring Your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Own License)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Or for companies that have strong regulatory or compliance needs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1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Dedicated Instances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Instances run on hardware that’s </a:t>
            </a:r>
            <a:r>
              <a:rPr lang="en-IN" dirty="0">
                <a:latin typeface="Bahnschrift Light" panose="020B0502040204020203" pitchFamily="34" charset="0"/>
              </a:rPr>
              <a:t>dedicated to you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May share hardware with other </a:t>
            </a:r>
            <a:r>
              <a:rPr lang="en-IN" dirty="0">
                <a:latin typeface="Bahnschrift Light" panose="020B0502040204020203" pitchFamily="34" charset="0"/>
              </a:rPr>
              <a:t>instances in same account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No control over instance placement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(can move hardware after Stop / Start)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Sizing and Configuration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Operating System (OS): Linux, Windows or Mac 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How much compute power &amp; cores (CPU)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How much random-access memory (RAM)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How much storage space: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Network-attached (EBS &amp; EFS)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hardware (EC2 Instance Store)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Network card: speed of the card, Public IP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Firewall rules: security group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Bootstrap script (configure at first launch): EC2 User Data</a:t>
            </a:r>
          </a:p>
        </p:txBody>
      </p:sp>
    </p:spTree>
    <p:extLst>
      <p:ext uri="{BB962C8B-B14F-4D97-AF65-F5344CB8AC3E}">
        <p14:creationId xmlns:p14="http://schemas.microsoft.com/office/powerpoint/2010/main" val="3669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It is possible to bootstrap our instances using an EC2 User data script.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bootstrapping means launching commands when a machine starts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That script is only run once at the instance first 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EC2 user data is used to automate boot tasks such 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Installing updates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Installing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Downloading common files from the internet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Anything you can think 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The EC2 User Data Script runs with the root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4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Types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AWS has Regions all around the world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You can use different types of EC2 instances that are </a:t>
            </a:r>
            <a:r>
              <a:rPr lang="en-US" dirty="0" err="1">
                <a:latin typeface="Bahnschrift Light" panose="020B0502040204020203" pitchFamily="34" charset="0"/>
              </a:rPr>
              <a:t>optimised</a:t>
            </a:r>
            <a:r>
              <a:rPr lang="en-US" dirty="0">
                <a:latin typeface="Bahnschrift Light" panose="020B0502040204020203" pitchFamily="34" charset="0"/>
              </a:rPr>
              <a:t> for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different use cases (https://aws.amazon.com/ec2/instance-types/)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AWS has the following naming convention:</a:t>
            </a:r>
          </a:p>
          <a:p>
            <a:pPr marL="0" indent="0" algn="l">
              <a:buNone/>
            </a:pPr>
            <a:r>
              <a:rPr lang="en-IN" dirty="0">
                <a:highlight>
                  <a:srgbClr val="008080"/>
                </a:highlight>
                <a:latin typeface="Bahnschrift Light" panose="020B0502040204020203" pitchFamily="34" charset="0"/>
              </a:rPr>
              <a:t>m5.2xlarge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m: </a:t>
            </a:r>
            <a:r>
              <a:rPr lang="en-IN" dirty="0">
                <a:latin typeface="Bahnschrift Light" panose="020B0502040204020203" pitchFamily="34" charset="0"/>
              </a:rPr>
              <a:t>instance class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5: </a:t>
            </a:r>
            <a:r>
              <a:rPr lang="en-US" dirty="0">
                <a:latin typeface="Bahnschrift Light" panose="020B0502040204020203" pitchFamily="34" charset="0"/>
              </a:rPr>
              <a:t>generation (AWS improves them over time)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2xlarge:</a:t>
            </a:r>
            <a:r>
              <a:rPr lang="en-US" dirty="0">
                <a:latin typeface="Bahnschrift Light" panose="020B0502040204020203" pitchFamily="34" charset="0"/>
              </a:rPr>
              <a:t> size within the instance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EC2 Instance Types and Uses (Complete Guide)">
            <a:extLst>
              <a:ext uri="{FF2B5EF4-FFF2-40B4-BE49-F238E27FC236}">
                <a16:creationId xmlns:a16="http://schemas.microsoft.com/office/drawing/2014/main" id="{C2B65CD7-6539-4625-CAFA-EA4C99EDC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404938"/>
            <a:ext cx="5715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WS Announces Amazon EC2 M6i Instances Powered by Latest-Generation Intel  Xeon Scalable Processors">
            <a:extLst>
              <a:ext uri="{FF2B5EF4-FFF2-40B4-BE49-F238E27FC236}">
                <a16:creationId xmlns:a16="http://schemas.microsoft.com/office/drawing/2014/main" id="{29C0084F-13C2-FA2B-5AA7-DEE8924A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29" y="1102793"/>
            <a:ext cx="9270044" cy="46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8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C2 Instance Types Comparison (and how to remember them) | by Jay Chapel |  Medium">
            <a:extLst>
              <a:ext uri="{FF2B5EF4-FFF2-40B4-BE49-F238E27FC236}">
                <a16:creationId xmlns:a16="http://schemas.microsoft.com/office/drawing/2014/main" id="{F4B753E6-D0B2-64F7-110C-55917351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84" y="505340"/>
            <a:ext cx="9055224" cy="58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7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Great for a diversity of workloads such as web servers or code repositories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Balance between: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Compute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Memory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Networking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00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130</TotalTime>
  <Words>1375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Light</vt:lpstr>
      <vt:lpstr>Calibri</vt:lpstr>
      <vt:lpstr>Calibri-Bold</vt:lpstr>
      <vt:lpstr>Trebuchet MS</vt:lpstr>
      <vt:lpstr>Berlin</vt:lpstr>
      <vt:lpstr>AWS EC2</vt:lpstr>
      <vt:lpstr>What is EC2?</vt:lpstr>
      <vt:lpstr>EC2 Sizing and Configuration</vt:lpstr>
      <vt:lpstr>EC2 User Data</vt:lpstr>
      <vt:lpstr>EC2 Instance Types</vt:lpstr>
      <vt:lpstr>PowerPoint Presentation</vt:lpstr>
      <vt:lpstr>PowerPoint Presentation</vt:lpstr>
      <vt:lpstr>PowerPoint Presentation</vt:lpstr>
      <vt:lpstr>General Purpose</vt:lpstr>
      <vt:lpstr>Compute Optimized</vt:lpstr>
      <vt:lpstr>Memory Optimized</vt:lpstr>
      <vt:lpstr>Storage Optimized</vt:lpstr>
      <vt:lpstr>Security Group</vt:lpstr>
      <vt:lpstr>PowerPoint Presentation</vt:lpstr>
      <vt:lpstr>PowerPoint Presentation</vt:lpstr>
      <vt:lpstr>Ports</vt:lpstr>
      <vt:lpstr>EC2 Instances purchasing options</vt:lpstr>
      <vt:lpstr>PowerPoint Presentation</vt:lpstr>
      <vt:lpstr>EC2 Spot Instances</vt:lpstr>
      <vt:lpstr>PowerPoint Presentation</vt:lpstr>
      <vt:lpstr>PowerPoint Presentation</vt:lpstr>
      <vt:lpstr>PowerPoint Presentation</vt:lpstr>
      <vt:lpstr>Spot fleet</vt:lpstr>
      <vt:lpstr>EC2 Dedicated Hosts</vt:lpstr>
      <vt:lpstr>EC2 Dedicated Instances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SAA exam</dc:title>
  <dc:creator>Harshit Srivastava</dc:creator>
  <cp:lastModifiedBy>Harshit Srivastava</cp:lastModifiedBy>
  <cp:revision>61</cp:revision>
  <dcterms:created xsi:type="dcterms:W3CDTF">2023-07-05T07:34:40Z</dcterms:created>
  <dcterms:modified xsi:type="dcterms:W3CDTF">2023-07-10T12:12:52Z</dcterms:modified>
</cp:coreProperties>
</file>