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1" r:id="rId4"/>
    <p:sldId id="272" r:id="rId5"/>
    <p:sldId id="273" r:id="rId6"/>
    <p:sldId id="274" r:id="rId7"/>
    <p:sldId id="275" r:id="rId8"/>
    <p:sldId id="276" r:id="rId9"/>
    <p:sldId id="263" r:id="rId10"/>
    <p:sldId id="278" r:id="rId11"/>
    <p:sldId id="277" r:id="rId12"/>
    <p:sldId id="270" r:id="rId13"/>
    <p:sldId id="279" r:id="rId14"/>
    <p:sldId id="280" r:id="rId15"/>
    <p:sldId id="26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93" r:id="rId24"/>
    <p:sldId id="295" r:id="rId25"/>
    <p:sldId id="288" r:id="rId26"/>
    <p:sldId id="289" r:id="rId27"/>
    <p:sldId id="296" r:id="rId28"/>
    <p:sldId id="290" r:id="rId29"/>
    <p:sldId id="294" r:id="rId30"/>
    <p:sldId id="291" r:id="rId31"/>
    <p:sldId id="302" r:id="rId32"/>
    <p:sldId id="292" r:id="rId33"/>
    <p:sldId id="297" r:id="rId34"/>
    <p:sldId id="298" r:id="rId35"/>
    <p:sldId id="299" r:id="rId36"/>
    <p:sldId id="300" r:id="rId37"/>
    <p:sldId id="301" r:id="rId38"/>
    <p:sldId id="310" r:id="rId39"/>
    <p:sldId id="303" r:id="rId40"/>
    <p:sldId id="306" r:id="rId41"/>
    <p:sldId id="307" r:id="rId42"/>
    <p:sldId id="308" r:id="rId43"/>
    <p:sldId id="309" r:id="rId44"/>
    <p:sldId id="304" r:id="rId45"/>
    <p:sldId id="313" r:id="rId46"/>
    <p:sldId id="311" r:id="rId47"/>
    <p:sldId id="31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4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6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3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50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4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93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1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72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5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7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1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6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1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4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5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ucket-name.s3-website-aws-region.amazonaw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E674-2257-D7C6-698D-F8AE06F4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S3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61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 To AWS S3">
            <a:extLst>
              <a:ext uri="{FF2B5EF4-FFF2-40B4-BE49-F238E27FC236}">
                <a16:creationId xmlns:a16="http://schemas.microsoft.com/office/drawing/2014/main" id="{04C4B59B-06FA-B75E-DA9B-9517617CC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99" y="1102888"/>
            <a:ext cx="9005437" cy="465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2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settings for Block Public Access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These settings were created to prevent company data leaks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If you know your bucket should never be public, leave these on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Can be set at the account level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0141D-E166-433A-A60A-EB2515B1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17" y="3917869"/>
            <a:ext cx="6542468" cy="22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3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Website Hosting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Bahnschrift Light" panose="020B0502040204020203" pitchFamily="34" charset="0"/>
              </a:rPr>
              <a:t>S3 can host static websites and have them accessible on </a:t>
            </a:r>
            <a:r>
              <a:rPr lang="en-IN" dirty="0">
                <a:latin typeface="Bahnschrift Light" panose="020B0502040204020203" pitchFamily="34" charset="0"/>
              </a:rPr>
              <a:t>the Internet</a:t>
            </a:r>
          </a:p>
          <a:p>
            <a:pPr algn="l"/>
            <a:r>
              <a:rPr lang="en-US" dirty="0">
                <a:latin typeface="Bahnschrift Light" panose="020B0502040204020203" pitchFamily="34" charset="0"/>
              </a:rPr>
              <a:t> The website URL will be (depending on the region)</a:t>
            </a:r>
          </a:p>
          <a:p>
            <a:pPr algn="l"/>
            <a:r>
              <a:rPr lang="en-IN" dirty="0">
                <a:highlight>
                  <a:srgbClr val="808000"/>
                </a:highlight>
                <a:latin typeface="Bahnschrift Light" panose="020B0502040204020203" pitchFamily="34" charset="0"/>
                <a:hlinkClick r:id="rId2"/>
              </a:rPr>
              <a:t>http://bucket-name.s3-website-aws-region.amazonaws.com</a:t>
            </a:r>
            <a:endParaRPr lang="en-IN" dirty="0">
              <a:highlight>
                <a:srgbClr val="808000"/>
              </a:highlight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latin typeface="Bahnschrift Light" panose="020B0502040204020203" pitchFamily="34" charset="0"/>
              </a:rPr>
              <a:t>If you get a 403 Forbidden error, make sure the bucket </a:t>
            </a:r>
            <a:r>
              <a:rPr lang="en-IN" dirty="0">
                <a:latin typeface="Bahnschrift Light" panose="020B0502040204020203" pitchFamily="34" charset="0"/>
              </a:rPr>
              <a:t>policy allows public reads!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Versioning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You can version your files in Amazon S3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It is enabled at the bucket level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Same key overwrite will change the “version”: 1, 2, 3….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It is best practice to version your buckets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Protect against unintended deletes (ability to restore a version)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Easy roll back to previous version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Any file that is not versioned prior to enabling versioning will </a:t>
            </a:r>
            <a:r>
              <a:rPr lang="en-IN" dirty="0">
                <a:latin typeface="Bahnschrift Light" panose="020B0502040204020203" pitchFamily="34" charset="0"/>
              </a:rPr>
              <a:t>have version “null”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Suspending versioning does not delete the 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130468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Replication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Must enable Versioning in source and destination buckets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</a:t>
            </a:r>
            <a:r>
              <a:rPr lang="en-IN" dirty="0">
                <a:highlight>
                  <a:srgbClr val="000080"/>
                </a:highlight>
                <a:latin typeface="Bahnschrift Light" panose="020B0502040204020203" pitchFamily="34" charset="0"/>
              </a:rPr>
              <a:t>Cross-Region Replication (CRR)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</a:t>
            </a:r>
            <a:r>
              <a:rPr lang="en-IN" dirty="0">
                <a:highlight>
                  <a:srgbClr val="008080"/>
                </a:highlight>
                <a:latin typeface="Bahnschrift Light" panose="020B0502040204020203" pitchFamily="34" charset="0"/>
              </a:rPr>
              <a:t>Same-Region Replication (SRR)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Buckets can be in different AWS accounts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Copying is asynchronous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Must give proper IAM permissions to S3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Use cases: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000080"/>
                </a:highlight>
                <a:latin typeface="Bahnschrift Light" panose="020B0502040204020203" pitchFamily="34" charset="0"/>
              </a:rPr>
              <a:t>CRR</a:t>
            </a:r>
            <a:r>
              <a:rPr lang="en-US" dirty="0">
                <a:latin typeface="Bahnschrift Light" panose="020B0502040204020203" pitchFamily="34" charset="0"/>
              </a:rPr>
              <a:t> – compliance, lower latency access, replication across accounts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SRR</a:t>
            </a:r>
            <a:r>
              <a:rPr lang="en-US" dirty="0">
                <a:latin typeface="Bahnschrift Light" panose="020B0502040204020203" pitchFamily="34" charset="0"/>
              </a:rPr>
              <a:t> – log aggregation, live replication between production and test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accounts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4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74D9B5-1F43-9C83-0681-DFEF80E8374A}"/>
              </a:ext>
            </a:extLst>
          </p:cNvPr>
          <p:cNvSpPr txBox="1">
            <a:spLocks/>
          </p:cNvSpPr>
          <p:nvPr/>
        </p:nvSpPr>
        <p:spPr>
          <a:xfrm>
            <a:off x="410179" y="653015"/>
            <a:ext cx="10598131" cy="4593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After you enable Replication, only new objects are replicated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Optionally, you can replicate existing objects using S3 Batch Replication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Replicates existing objects and objects that failed replication</a:t>
            </a:r>
          </a:p>
          <a:p>
            <a:pPr marL="0" indent="0" algn="l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IN" dirty="0">
                <a:highlight>
                  <a:srgbClr val="008080"/>
                </a:highlight>
                <a:latin typeface="Bahnschrift Light" panose="020B0502040204020203" pitchFamily="34" charset="0"/>
              </a:rPr>
              <a:t>For DELETE operations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Can replicate delete markers from source to target (optional setting)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Deletions with a version ID are not replicated (to avoid malicious deletes)</a:t>
            </a:r>
          </a:p>
          <a:p>
            <a:pPr marL="0" indent="0" algn="l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There is no “chaining” of replication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If bucket 1 has replication into bucket 2, which has replication into bucket 3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Then objects created in bucket 1 are not replicated to bucket 3</a:t>
            </a:r>
          </a:p>
        </p:txBody>
      </p:sp>
    </p:spTree>
    <p:extLst>
      <p:ext uri="{BB962C8B-B14F-4D97-AF65-F5344CB8AC3E}">
        <p14:creationId xmlns:p14="http://schemas.microsoft.com/office/powerpoint/2010/main" val="105108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Storage Class</a:t>
            </a:r>
            <a:endParaRPr lang="en-IN" dirty="0"/>
          </a:p>
        </p:txBody>
      </p:sp>
      <p:pic>
        <p:nvPicPr>
          <p:cNvPr id="1026" name="Picture 2" descr="Getting Started With AWS S3 - Analytics Vidhya">
            <a:extLst>
              <a:ext uri="{FF2B5EF4-FFF2-40B4-BE49-F238E27FC236}">
                <a16:creationId xmlns:a16="http://schemas.microsoft.com/office/drawing/2014/main" id="{05FB218E-C404-D63C-1E03-B947031E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6" y="2151510"/>
            <a:ext cx="10093911" cy="382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20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 Storage Classes – Infrequent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964005" cy="35993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For data that is less frequently accessed, but requires rapid access when needed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Lower cost than S3 Standard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Amazon S3 Standard-Infrequent Access (S3 Standard-IA)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99.9% Availability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Use cases: Disaster Recovery, backups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Amazon S3 One Zone-Infrequent Access (S3 One Zone-IA)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High durability (99.999999999%) in a single AZ; data lost when AZ is destroyed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99.5% Availability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Use Cases: Storing secondary backup copies of on-premises data, or data you can recreate</a:t>
            </a:r>
          </a:p>
        </p:txBody>
      </p:sp>
    </p:spTree>
    <p:extLst>
      <p:ext uri="{BB962C8B-B14F-4D97-AF65-F5344CB8AC3E}">
        <p14:creationId xmlns:p14="http://schemas.microsoft.com/office/powerpoint/2010/main" val="129649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 Glacier Storage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79415" cy="393964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Low-cost object storage meant for archiving / backup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Pricing: price for storage + object retrieval cost</a:t>
            </a:r>
          </a:p>
          <a:p>
            <a:pPr marL="0" indent="0" algn="l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Amazon S3 Glacier Instant Retrieval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Millisecond retrieval, great for data accessed once a quarter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Minimum storage duration of 90 days</a:t>
            </a:r>
          </a:p>
          <a:p>
            <a:pPr marL="0" indent="0" algn="l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Amazon S3 Glacier Flexible Retrieval (formerly Amazon S3 Glacier):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Expedited (1 to 5 minutes), Standard (3 to 5 hours), Bulk (5 to 12 hours) – free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Minimum storage duration of 90 days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Amazon S3 Glacier Deep Archive – for long term storage: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Standard (12 hours), Bulk (48 hours)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Minimum storage duration of 180 days</a:t>
            </a:r>
          </a:p>
        </p:txBody>
      </p:sp>
    </p:spTree>
    <p:extLst>
      <p:ext uri="{BB962C8B-B14F-4D97-AF65-F5344CB8AC3E}">
        <p14:creationId xmlns:p14="http://schemas.microsoft.com/office/powerpoint/2010/main" val="118440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 Standard – General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99.99% Availability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Used for frequently accessed data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Low latency and high throughput</a:t>
            </a:r>
          </a:p>
          <a:p>
            <a:pPr marL="0" indent="0" algn="l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Sustain 2 concurrent facility failures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Use Cases: Big Data analytics, mobile &amp; gaming applications, content</a:t>
            </a:r>
          </a:p>
          <a:p>
            <a:pPr marL="0" indent="0" algn="l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distribution…</a:t>
            </a:r>
            <a:endParaRPr lang="en-US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5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S3?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Bahnschrift Light" panose="020B0502040204020203" pitchFamily="34" charset="0"/>
              </a:rPr>
              <a:t>Amazon S3 (Simple Storage Service) is an Object Storage</a:t>
            </a:r>
          </a:p>
          <a:p>
            <a:pPr algn="l"/>
            <a:r>
              <a:rPr lang="en-US" sz="1800" dirty="0">
                <a:latin typeface="Bahnschrift Light" panose="020B0502040204020203" pitchFamily="34" charset="0"/>
              </a:rPr>
              <a:t>Many websites use Amazon S3 as a backbone</a:t>
            </a:r>
          </a:p>
          <a:p>
            <a:pPr algn="l"/>
            <a:r>
              <a:rPr lang="en-US" sz="1800" dirty="0">
                <a:latin typeface="Bahnschrift Light" panose="020B0502040204020203" pitchFamily="34" charset="0"/>
              </a:rPr>
              <a:t>Many AWS services use Amazon S3 as an integration as well</a:t>
            </a:r>
          </a:p>
          <a:p>
            <a:pPr algn="l"/>
            <a:r>
              <a:rPr lang="en-US" sz="1800" dirty="0">
                <a:latin typeface="Bahnschrift Light" panose="020B0502040204020203" pitchFamily="34" charset="0"/>
              </a:rPr>
              <a:t>We’ll have a step-by-step approach to S3</a:t>
            </a:r>
          </a:p>
        </p:txBody>
      </p:sp>
    </p:spTree>
    <p:extLst>
      <p:ext uri="{BB962C8B-B14F-4D97-AF65-F5344CB8AC3E}">
        <p14:creationId xmlns:p14="http://schemas.microsoft.com/office/powerpoint/2010/main" val="374294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 Intelligent-Tiering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Small monthly monitoring and auto-tiering fee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Moves objects automatically between Access Tiers based on usage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There are no retrieval charges in S3 Intelligent-Tiering</a:t>
            </a:r>
          </a:p>
          <a:p>
            <a:pPr marL="0" indent="0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Frequent Access tier (automatic): default tier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Infrequent Access tier (automatic): objects not accessed for 30 days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Archive Instant Access tier (automatic): objects not accessed for 90 days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Archive Access tier (optional): configurable from 90 days to 700+ days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Deep Archive Access tier (optional): config. from 180 days to 700+ days</a:t>
            </a:r>
          </a:p>
        </p:txBody>
      </p:sp>
    </p:spTree>
    <p:extLst>
      <p:ext uri="{BB962C8B-B14F-4D97-AF65-F5344CB8AC3E}">
        <p14:creationId xmlns:p14="http://schemas.microsoft.com/office/powerpoint/2010/main" val="225641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between Storage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You can transition objects between </a:t>
            </a:r>
            <a:r>
              <a:rPr lang="en-IN" sz="2000" dirty="0">
                <a:latin typeface="Bahnschrift Light" panose="020B0502040204020203" pitchFamily="34" charset="0"/>
              </a:rPr>
              <a:t>storage classes</a:t>
            </a:r>
          </a:p>
          <a:p>
            <a:pPr marL="0" indent="0" algn="l">
              <a:buNone/>
            </a:pPr>
            <a:r>
              <a:rPr lang="en-IN" sz="2000" dirty="0">
                <a:latin typeface="Bahnschrift Light" panose="020B0502040204020203" pitchFamily="34" charset="0"/>
              </a:rPr>
              <a:t>• For infrequently accessed object, </a:t>
            </a:r>
            <a:r>
              <a:rPr lang="en-US" sz="2000" dirty="0">
                <a:latin typeface="Bahnschrift Light" panose="020B0502040204020203" pitchFamily="34" charset="0"/>
              </a:rPr>
              <a:t>move them to Standard IA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For archive objects that you don’t need fast access to, move them to Glacier or Glacier  Deep Archive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Moving objects can be automated </a:t>
            </a:r>
            <a:r>
              <a:rPr lang="en-IN" sz="2000" dirty="0">
                <a:latin typeface="Bahnschrift Light" panose="020B0502040204020203" pitchFamily="34" charset="0"/>
              </a:rPr>
              <a:t>using a Lifecycle Rules</a:t>
            </a:r>
            <a:endParaRPr lang="en-US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16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highlight>
                  <a:srgbClr val="008000"/>
                </a:highlight>
                <a:latin typeface="Bahnschrift Light" panose="020B0502040204020203" pitchFamily="34" charset="0"/>
              </a:rPr>
              <a:t>Transition Actions </a:t>
            </a:r>
            <a:r>
              <a:rPr lang="en-US" sz="2000" dirty="0">
                <a:latin typeface="Bahnschrift Light" panose="020B0502040204020203" pitchFamily="34" charset="0"/>
              </a:rPr>
              <a:t>– configure objects to transition to another storage class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Move objects to Standard IA class 60 days after creation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Move to Glacier for archiving after 6 months</a:t>
            </a:r>
          </a:p>
          <a:p>
            <a:pPr marL="0" indent="0" algn="l">
              <a:buNone/>
            </a:pPr>
            <a:r>
              <a:rPr lang="en-US" sz="2000" dirty="0">
                <a:highlight>
                  <a:srgbClr val="000080"/>
                </a:highlight>
                <a:latin typeface="Bahnschrift Light" panose="020B0502040204020203" pitchFamily="34" charset="0"/>
              </a:rPr>
              <a:t>Expiration actions </a:t>
            </a:r>
            <a:r>
              <a:rPr lang="en-US" sz="2000" dirty="0">
                <a:latin typeface="Bahnschrift Light" panose="020B0502040204020203" pitchFamily="34" charset="0"/>
              </a:rPr>
              <a:t>– configure objects to expire (delete) after some time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Access log files can be set to delete after a 365 days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Can be used to delete old versions of files (if versioning is enabled)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Can be used to delete incomplete Multi-Part uploads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Rules can be created for a certain prefix (example: s3://mybucket/mp3/*)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Rules can be created for certain objects Tags (example: Department: Finance)</a:t>
            </a:r>
          </a:p>
        </p:txBody>
      </p:sp>
    </p:spTree>
    <p:extLst>
      <p:ext uri="{BB962C8B-B14F-4D97-AF65-F5344CB8AC3E}">
        <p14:creationId xmlns:p14="http://schemas.microsoft.com/office/powerpoint/2010/main" val="2435100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05AD6D-78E9-EF1E-6D03-41D74F8E7F39}"/>
              </a:ext>
            </a:extLst>
          </p:cNvPr>
          <p:cNvSpPr txBox="1">
            <a:spLocks/>
          </p:cNvSpPr>
          <p:nvPr/>
        </p:nvSpPr>
        <p:spPr>
          <a:xfrm>
            <a:off x="955529" y="694504"/>
            <a:ext cx="9613861" cy="48362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highlight>
                  <a:srgbClr val="800080"/>
                </a:highlight>
                <a:latin typeface="Bahnschrift Light" panose="020B0502040204020203" pitchFamily="34" charset="0"/>
              </a:rPr>
              <a:t>Ques) Your application on EC2 creates images thumbnails after profile photos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800080"/>
                </a:highlight>
                <a:latin typeface="Bahnschrift Light" panose="020B0502040204020203" pitchFamily="34" charset="0"/>
              </a:rPr>
              <a:t>are uploaded to Amazon S3. These thumbnails can be easily recreated,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800080"/>
                </a:highlight>
                <a:latin typeface="Bahnschrift Light" panose="020B0502040204020203" pitchFamily="34" charset="0"/>
              </a:rPr>
              <a:t>and only need to be kept for 60 days. The source images should be able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800080"/>
                </a:highlight>
                <a:latin typeface="Bahnschrift Light" panose="020B0502040204020203" pitchFamily="34" charset="0"/>
              </a:rPr>
              <a:t>to be immediately retrieved for these 60 days, and afterwards, the user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800080"/>
                </a:highlight>
                <a:latin typeface="Bahnschrift Light" panose="020B0502040204020203" pitchFamily="34" charset="0"/>
              </a:rPr>
              <a:t>can wait up to 6 hours. How would you design this?</a:t>
            </a:r>
          </a:p>
          <a:p>
            <a:pPr marL="0" indent="0">
              <a:buNone/>
            </a:pPr>
            <a:endParaRPr lang="en-US" sz="20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S3 source images can be on Standard, with a lifecycle configuration to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transition them to Glacier after 60 days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S3 thumbnails can be on One-Zone IA, with a lifecycle configuration to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expire them (delete them) after 60 days</a:t>
            </a:r>
          </a:p>
        </p:txBody>
      </p:sp>
    </p:spTree>
    <p:extLst>
      <p:ext uri="{BB962C8B-B14F-4D97-AF65-F5344CB8AC3E}">
        <p14:creationId xmlns:p14="http://schemas.microsoft.com/office/powerpoint/2010/main" val="97100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05AD6D-78E9-EF1E-6D03-41D74F8E7F39}"/>
              </a:ext>
            </a:extLst>
          </p:cNvPr>
          <p:cNvSpPr txBox="1">
            <a:spLocks/>
          </p:cNvSpPr>
          <p:nvPr/>
        </p:nvSpPr>
        <p:spPr>
          <a:xfrm>
            <a:off x="955529" y="861134"/>
            <a:ext cx="9613861" cy="4669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b="1" dirty="0">
                <a:highlight>
                  <a:srgbClr val="800000"/>
                </a:highlight>
                <a:latin typeface="Bahnschrift Light" panose="020B0502040204020203" pitchFamily="34" charset="0"/>
              </a:rPr>
              <a:t>Ques) A rule in your company states that you should be able to recover your</a:t>
            </a:r>
          </a:p>
          <a:p>
            <a:pPr marL="0" indent="0" algn="l">
              <a:buNone/>
            </a:pPr>
            <a:r>
              <a:rPr lang="en-US" sz="2000" b="1" dirty="0">
                <a:highlight>
                  <a:srgbClr val="800000"/>
                </a:highlight>
                <a:latin typeface="Bahnschrift Light" panose="020B0502040204020203" pitchFamily="34" charset="0"/>
              </a:rPr>
              <a:t>deleted S3 objects immediately for 30 days, although this may happen</a:t>
            </a:r>
          </a:p>
          <a:p>
            <a:pPr marL="0" indent="0" algn="l">
              <a:buNone/>
            </a:pPr>
            <a:r>
              <a:rPr lang="en-US" sz="2000" b="1" dirty="0">
                <a:highlight>
                  <a:srgbClr val="800000"/>
                </a:highlight>
                <a:latin typeface="Bahnschrift Light" panose="020B0502040204020203" pitchFamily="34" charset="0"/>
              </a:rPr>
              <a:t>rarely. After this time, and for up to 365 days, deleted objects should be</a:t>
            </a:r>
          </a:p>
          <a:p>
            <a:pPr marL="0" indent="0" algn="l">
              <a:buNone/>
            </a:pPr>
            <a:r>
              <a:rPr lang="en-IN" sz="2000" b="1" dirty="0">
                <a:highlight>
                  <a:srgbClr val="800000"/>
                </a:highlight>
                <a:latin typeface="Bahnschrift Light" panose="020B0502040204020203" pitchFamily="34" charset="0"/>
              </a:rPr>
              <a:t>recoverable within 48 hours.</a:t>
            </a:r>
            <a:endParaRPr lang="en-US" sz="2000" b="1" dirty="0">
              <a:highlight>
                <a:srgbClr val="800000"/>
              </a:highlight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Enable S3 Versioning in order to have object versions, so that “deleted</a:t>
            </a: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objects” are in fact hidden by a “delete marker” and can be recovered</a:t>
            </a: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Transition the “noncurrent versions” of the object to Standard IA</a:t>
            </a: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Transition afterwards the “noncurrent versions” to Glacier Deep Archive</a:t>
            </a:r>
          </a:p>
        </p:txBody>
      </p:sp>
    </p:spTree>
    <p:extLst>
      <p:ext uri="{BB962C8B-B14F-4D97-AF65-F5344CB8AC3E}">
        <p14:creationId xmlns:p14="http://schemas.microsoft.com/office/powerpoint/2010/main" val="312559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Requester pays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63" y="2354629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In general, bucket owners pay for all Amazon S3 storage and data transfer costs associated with their bucket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</a:t>
            </a:r>
            <a:r>
              <a:rPr lang="en-US" sz="1800" dirty="0">
                <a:highlight>
                  <a:srgbClr val="008000"/>
                </a:highlight>
                <a:latin typeface="Bahnschrift Light" panose="020B0502040204020203" pitchFamily="34" charset="0"/>
              </a:rPr>
              <a:t>With Requester Pays buckets, </a:t>
            </a:r>
            <a:r>
              <a:rPr lang="en-US" sz="1800" dirty="0">
                <a:latin typeface="Bahnschrift Light" panose="020B0502040204020203" pitchFamily="34" charset="0"/>
              </a:rPr>
              <a:t>the requester instead of the bucket owner pays the cost of the request and the data download from the bucket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Helpful when you want to share large </a:t>
            </a:r>
            <a:r>
              <a:rPr lang="en-IN" sz="1800" dirty="0">
                <a:latin typeface="Bahnschrift Light" panose="020B0502040204020203" pitchFamily="34" charset="0"/>
              </a:rPr>
              <a:t>datasets with other accounts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The requester must be authenticated in AWS (cannot be anonymous)</a:t>
            </a:r>
          </a:p>
        </p:txBody>
      </p:sp>
      <p:pic>
        <p:nvPicPr>
          <p:cNvPr id="2050" name="Picture 2" descr="Requester Pays on S3 buckets">
            <a:extLst>
              <a:ext uri="{FF2B5EF4-FFF2-40B4-BE49-F238E27FC236}">
                <a16:creationId xmlns:a16="http://schemas.microsoft.com/office/drawing/2014/main" id="{48383B99-035E-DF1D-1B2E-CF6E0590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03" y="4452392"/>
            <a:ext cx="4460734" cy="22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0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S3- Event Notification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S3:ObjectCreated, S3:ObjectRemoved,</a:t>
            </a:r>
          </a:p>
          <a:p>
            <a:pPr marL="0" indent="0" algn="l">
              <a:buNone/>
            </a:pPr>
            <a:r>
              <a:rPr lang="en-IN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S3:ObjectRestore, S3:Replication…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Object name filtering possible (*.jpg)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008000"/>
                </a:highlight>
                <a:latin typeface="Bahnschrift Light" panose="020B0502040204020203" pitchFamily="34" charset="0"/>
              </a:rPr>
              <a:t>Use case: </a:t>
            </a:r>
            <a:r>
              <a:rPr lang="en-US" dirty="0">
                <a:latin typeface="Bahnschrift Light" panose="020B0502040204020203" pitchFamily="34" charset="0"/>
              </a:rPr>
              <a:t>generate thumbnails of images </a:t>
            </a:r>
            <a:r>
              <a:rPr lang="en-IN" dirty="0">
                <a:latin typeface="Bahnschrift Light" panose="020B0502040204020203" pitchFamily="34" charset="0"/>
              </a:rPr>
              <a:t>uploaded to S3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Can create as many “S3 events” as desired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S3 event notifications typically deliver events in seconds but can sometimes take a minute </a:t>
            </a:r>
            <a:r>
              <a:rPr lang="en-IN" dirty="0">
                <a:latin typeface="Bahnschrift Light" panose="020B0502040204020203" pitchFamily="34" charset="0"/>
              </a:rPr>
              <a:t>or longer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20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naging S3 Bucket Event Notifications | by MOHIT KUMAR | Towards AWS">
            <a:extLst>
              <a:ext uri="{FF2B5EF4-FFF2-40B4-BE49-F238E27FC236}">
                <a16:creationId xmlns:a16="http://schemas.microsoft.com/office/drawing/2014/main" id="{9065C78C-B115-93BA-ECBD-77FCBF9E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72" y="2097767"/>
            <a:ext cx="57054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azon S3 Event Notifications. Subscribing and responding to changes… | by  Ross Rhodes | AVM Consulting Blog | Medium">
            <a:extLst>
              <a:ext uri="{FF2B5EF4-FFF2-40B4-BE49-F238E27FC236}">
                <a16:creationId xmlns:a16="http://schemas.microsoft.com/office/drawing/2014/main" id="{9BEC0368-56CC-E78B-3039-3F5945C87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47" y="1726754"/>
            <a:ext cx="34956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535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Even Notifications with </a:t>
            </a:r>
            <a:r>
              <a:rPr lang="en-US" dirty="0" err="1"/>
              <a:t>EventBridge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Advanced filtering options with JSON rules (metadata, object size, name...)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Multiple Destinations – ex- Lambda, Step Functions, Kinesis Streams / Firehose…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</a:t>
            </a:r>
            <a:r>
              <a:rPr lang="en-US" sz="1800" dirty="0" err="1">
                <a:latin typeface="Bahnschrift Light" panose="020B0502040204020203" pitchFamily="34" charset="0"/>
              </a:rPr>
              <a:t>EventBridge</a:t>
            </a:r>
            <a:r>
              <a:rPr lang="en-US" sz="1800" dirty="0">
                <a:latin typeface="Bahnschrift Light" panose="020B0502040204020203" pitchFamily="34" charset="0"/>
              </a:rPr>
              <a:t> Capabilities – Archive, Replay Events, Reliable delivery</a:t>
            </a:r>
          </a:p>
        </p:txBody>
      </p:sp>
      <p:pic>
        <p:nvPicPr>
          <p:cNvPr id="4098" name="Picture 2" descr="Next-Level S3 Notifications With EventBridge - amazonwebshark">
            <a:extLst>
              <a:ext uri="{FF2B5EF4-FFF2-40B4-BE49-F238E27FC236}">
                <a16:creationId xmlns:a16="http://schemas.microsoft.com/office/drawing/2014/main" id="{3B69E426-9201-87CA-91EC-2DAC1B68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736" y="3915052"/>
            <a:ext cx="6253004" cy="183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55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05AD6D-78E9-EF1E-6D03-41D74F8E7F39}"/>
              </a:ext>
            </a:extLst>
          </p:cNvPr>
          <p:cNvSpPr txBox="1">
            <a:spLocks/>
          </p:cNvSpPr>
          <p:nvPr/>
        </p:nvSpPr>
        <p:spPr>
          <a:xfrm>
            <a:off x="955529" y="694505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Amazon S3 automatically scales to high request rates, latency 100-200 </a:t>
            </a:r>
            <a:r>
              <a:rPr lang="en-US" sz="2000" dirty="0" err="1">
                <a:latin typeface="Bahnschrift Light" panose="020B0502040204020203" pitchFamily="34" charset="0"/>
              </a:rPr>
              <a:t>ms</a:t>
            </a:r>
            <a:endParaRPr lang="en-US" sz="2000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Your application can achieve at least </a:t>
            </a:r>
            <a:r>
              <a:rPr lang="en-US" sz="2000" dirty="0">
                <a:highlight>
                  <a:srgbClr val="008000"/>
                </a:highlight>
                <a:latin typeface="Bahnschrift Light" panose="020B0502040204020203" pitchFamily="34" charset="0"/>
              </a:rPr>
              <a:t>3,500 PUT/COPY/POST/DELETE or</a:t>
            </a:r>
          </a:p>
          <a:p>
            <a:pPr marL="0" indent="0" algn="l">
              <a:buNone/>
            </a:pPr>
            <a:r>
              <a:rPr lang="en-US" sz="2000" dirty="0">
                <a:highlight>
                  <a:srgbClr val="008000"/>
                </a:highlight>
                <a:latin typeface="Bahnschrift Light" panose="020B0502040204020203" pitchFamily="34" charset="0"/>
              </a:rPr>
              <a:t>5,500 GET/HEAD requests </a:t>
            </a:r>
            <a:r>
              <a:rPr lang="en-US" sz="2000" dirty="0">
                <a:latin typeface="Bahnschrift Light" panose="020B0502040204020203" pitchFamily="34" charset="0"/>
              </a:rPr>
              <a:t>per second per prefix in a bucket.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There are no limits to the number of prefixes in a bucket.</a:t>
            </a:r>
          </a:p>
          <a:p>
            <a:pPr marL="0" indent="0" algn="l">
              <a:buNone/>
            </a:pPr>
            <a:endParaRPr lang="en-IN" sz="2000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IN" sz="2000" dirty="0">
                <a:latin typeface="Bahnschrift Light" panose="020B0502040204020203" pitchFamily="34" charset="0"/>
              </a:rPr>
              <a:t>Example (object path =&gt; prefix):</a:t>
            </a:r>
          </a:p>
          <a:p>
            <a:pPr marL="0" indent="0" algn="l">
              <a:buNone/>
            </a:pPr>
            <a:r>
              <a:rPr lang="en-IN" sz="2000" dirty="0">
                <a:latin typeface="Bahnschrift Light" panose="020B0502040204020203" pitchFamily="34" charset="0"/>
              </a:rPr>
              <a:t>• bucket/folder1/sub1/file =&gt; /folder1/sub1/</a:t>
            </a:r>
          </a:p>
          <a:p>
            <a:pPr marL="0" indent="0" algn="l">
              <a:buNone/>
            </a:pPr>
            <a:r>
              <a:rPr lang="en-IN" sz="2000" dirty="0">
                <a:latin typeface="Bahnschrift Light" panose="020B0502040204020203" pitchFamily="34" charset="0"/>
              </a:rPr>
              <a:t>• bucket/folder1/sub2/file =&gt; /folder1/sub2/</a:t>
            </a:r>
          </a:p>
          <a:p>
            <a:pPr marL="0" indent="0" algn="l">
              <a:buNone/>
            </a:pPr>
            <a:r>
              <a:rPr lang="en-IN" sz="2000" dirty="0">
                <a:latin typeface="Bahnschrift Light" panose="020B0502040204020203" pitchFamily="34" charset="0"/>
              </a:rPr>
              <a:t>• bucket/1/file =&gt; /1/</a:t>
            </a:r>
          </a:p>
          <a:p>
            <a:pPr marL="0" indent="0" algn="l">
              <a:buNone/>
            </a:pPr>
            <a:endParaRPr lang="en-IN" sz="2000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• If you spread reads across all four prefixes evenly, you can achieve 22,000</a:t>
            </a:r>
          </a:p>
          <a:p>
            <a:pPr marL="0" indent="0" algn="l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requests per second for GET and HEAD</a:t>
            </a:r>
          </a:p>
        </p:txBody>
      </p:sp>
    </p:spTree>
    <p:extLst>
      <p:ext uri="{BB962C8B-B14F-4D97-AF65-F5344CB8AC3E}">
        <p14:creationId xmlns:p14="http://schemas.microsoft.com/office/powerpoint/2010/main" val="162300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Use case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Backup and storage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Disaster Recovery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Archive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Hybrid Cloud storage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Application hosting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Media hosting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Data lakes &amp; big data analytics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Software delivery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Static website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24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30339"/>
            <a:ext cx="10088294" cy="3984029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900" dirty="0">
                <a:latin typeface="Bahnschrift Light" panose="020B0502040204020203" pitchFamily="34" charset="0"/>
              </a:rPr>
              <a:t>Perform bulk operations on existing S3 objects with a </a:t>
            </a:r>
            <a:r>
              <a:rPr lang="en-IN" sz="1900" dirty="0">
                <a:latin typeface="Bahnschrift Light" panose="020B0502040204020203" pitchFamily="34" charset="0"/>
              </a:rPr>
              <a:t>single request, example:</a:t>
            </a:r>
          </a:p>
          <a:p>
            <a:pPr marL="0" indent="0" algn="l">
              <a:buNone/>
            </a:pPr>
            <a:r>
              <a:rPr lang="en-IN" sz="1900" dirty="0">
                <a:latin typeface="Bahnschrift Light" panose="020B0502040204020203" pitchFamily="34" charset="0"/>
              </a:rPr>
              <a:t>• Modify object metadata &amp; properties</a:t>
            </a:r>
          </a:p>
          <a:p>
            <a:pPr marL="0" indent="0" algn="l">
              <a:buNone/>
            </a:pPr>
            <a:r>
              <a:rPr lang="en-US" sz="1900" dirty="0">
                <a:latin typeface="Bahnschrift Light" panose="020B0502040204020203" pitchFamily="34" charset="0"/>
              </a:rPr>
              <a:t>• Copy objects between S3 buckets</a:t>
            </a:r>
          </a:p>
          <a:p>
            <a:pPr marL="0" indent="0" algn="l">
              <a:buNone/>
            </a:pPr>
            <a:r>
              <a:rPr lang="en-IN" sz="1900" dirty="0">
                <a:latin typeface="Bahnschrift Light" panose="020B0502040204020203" pitchFamily="34" charset="0"/>
              </a:rPr>
              <a:t>• Encrypt un-encrypted objects</a:t>
            </a:r>
          </a:p>
          <a:p>
            <a:pPr marL="0" indent="0" algn="l">
              <a:buNone/>
            </a:pPr>
            <a:r>
              <a:rPr lang="en-IN" sz="1900" dirty="0">
                <a:latin typeface="Bahnschrift Light" panose="020B0502040204020203" pitchFamily="34" charset="0"/>
              </a:rPr>
              <a:t>• Modify ACLs, tags</a:t>
            </a:r>
          </a:p>
          <a:p>
            <a:pPr marL="0" indent="0" algn="l">
              <a:buNone/>
            </a:pPr>
            <a:r>
              <a:rPr lang="en-US" sz="1900" dirty="0">
                <a:latin typeface="Bahnschrift Light" panose="020B0502040204020203" pitchFamily="34" charset="0"/>
              </a:rPr>
              <a:t>• Restore objects from S3 Glacier</a:t>
            </a:r>
          </a:p>
          <a:p>
            <a:pPr marL="0" indent="0" algn="l">
              <a:buNone/>
            </a:pPr>
            <a:r>
              <a:rPr lang="en-US" sz="1900" dirty="0">
                <a:latin typeface="Bahnschrift Light" panose="020B0502040204020203" pitchFamily="34" charset="0"/>
              </a:rPr>
              <a:t>• Invoke Lambda function to perform custom action on </a:t>
            </a:r>
            <a:r>
              <a:rPr lang="en-IN" sz="1900" dirty="0">
                <a:latin typeface="Bahnschrift Light" panose="020B0502040204020203" pitchFamily="34" charset="0"/>
              </a:rPr>
              <a:t>each object</a:t>
            </a:r>
          </a:p>
          <a:p>
            <a:pPr marL="0" indent="0" algn="l">
              <a:buNone/>
            </a:pPr>
            <a:endParaRPr lang="en-IN" sz="1900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US" sz="1900" dirty="0">
                <a:latin typeface="Bahnschrift Light" panose="020B0502040204020203" pitchFamily="34" charset="0"/>
              </a:rPr>
              <a:t>• A job consists of a list of objects, the action to </a:t>
            </a:r>
            <a:r>
              <a:rPr lang="en-IN" sz="1900" dirty="0">
                <a:latin typeface="Bahnschrift Light" panose="020B0502040204020203" pitchFamily="34" charset="0"/>
              </a:rPr>
              <a:t>perform, and optional parameters</a:t>
            </a:r>
          </a:p>
          <a:p>
            <a:pPr marL="0" indent="0" algn="l">
              <a:buNone/>
            </a:pPr>
            <a:r>
              <a:rPr lang="en-US" sz="1900" dirty="0">
                <a:latin typeface="Bahnschrift Light" panose="020B0502040204020203" pitchFamily="34" charset="0"/>
              </a:rPr>
              <a:t>• S3 Batch Operations manages retries, tracks progress, </a:t>
            </a:r>
            <a:r>
              <a:rPr lang="en-IN" sz="1900" dirty="0">
                <a:latin typeface="Bahnschrift Light" panose="020B0502040204020203" pitchFamily="34" charset="0"/>
              </a:rPr>
              <a:t>sends completion notifications, generate reports …</a:t>
            </a:r>
          </a:p>
          <a:p>
            <a:pPr marL="0" indent="0" algn="l">
              <a:buNone/>
            </a:pPr>
            <a:r>
              <a:rPr lang="en-US" sz="1900" dirty="0">
                <a:latin typeface="Bahnschrift Light" panose="020B0502040204020203" pitchFamily="34" charset="0"/>
              </a:rPr>
              <a:t>• You can use S3 Inventory to get object list and use S3 Select to filter your objects</a:t>
            </a:r>
          </a:p>
        </p:txBody>
      </p:sp>
    </p:spTree>
    <p:extLst>
      <p:ext uri="{BB962C8B-B14F-4D97-AF65-F5344CB8AC3E}">
        <p14:creationId xmlns:p14="http://schemas.microsoft.com/office/powerpoint/2010/main" val="4196355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3419-A468-6D43-4677-8748E91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25" y="5010195"/>
            <a:ext cx="9613862" cy="588535"/>
          </a:xfrm>
        </p:spPr>
        <p:txBody>
          <a:bodyPr>
            <a:noAutofit/>
          </a:bodyPr>
          <a:lstStyle/>
          <a:p>
            <a:r>
              <a:rPr lang="en-US" sz="5400" dirty="0"/>
              <a:t>Securing S3 resources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723156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Encryption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You can encrypt objects in S3 buckets using one of 4 methods</a:t>
            </a:r>
          </a:p>
          <a:p>
            <a:pPr marL="0" indent="0" algn="l">
              <a:buNone/>
            </a:pPr>
            <a:r>
              <a:rPr lang="en-IN" sz="1800" dirty="0">
                <a:highlight>
                  <a:srgbClr val="008080"/>
                </a:highlight>
                <a:latin typeface="Bahnschrift Light" panose="020B0502040204020203" pitchFamily="34" charset="0"/>
              </a:rPr>
              <a:t>Server-Side Encryption (SSE)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</a:t>
            </a:r>
            <a:r>
              <a:rPr lang="en-US" sz="1800" dirty="0">
                <a:highlight>
                  <a:srgbClr val="808000"/>
                </a:highlight>
                <a:latin typeface="Bahnschrift Light" panose="020B0502040204020203" pitchFamily="34" charset="0"/>
              </a:rPr>
              <a:t>Server-Side Encryption with Amazon S3-Managed Keys (SSE-S3) </a:t>
            </a:r>
            <a:r>
              <a:rPr lang="en-US" sz="1800" dirty="0">
                <a:latin typeface="Bahnschrift Light" panose="020B0502040204020203" pitchFamily="34" charset="0"/>
              </a:rPr>
              <a:t>– Enabled by Default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                  Encrypts S3 objects using keys handled, managed, and owned by AWS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</a:t>
            </a:r>
            <a:r>
              <a:rPr lang="en-US" sz="1800" dirty="0">
                <a:highlight>
                  <a:srgbClr val="808000"/>
                </a:highlight>
                <a:latin typeface="Bahnschrift Light" panose="020B0502040204020203" pitchFamily="34" charset="0"/>
              </a:rPr>
              <a:t>Server-Side Encryption with KMS Keys stored in AWS KMS (SSE-KMS)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                  Leverage AWS Key Management Service (AWS KMS) to manage encryption keys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</a:t>
            </a:r>
            <a:r>
              <a:rPr lang="en-US" sz="1800" dirty="0">
                <a:highlight>
                  <a:srgbClr val="808000"/>
                </a:highlight>
                <a:latin typeface="Bahnschrift Light" panose="020B0502040204020203" pitchFamily="34" charset="0"/>
              </a:rPr>
              <a:t>Server-Side Encryption with Customer-Provided Keys (SSE-C)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                  When you want to manage your own encryption keys</a:t>
            </a:r>
          </a:p>
          <a:p>
            <a:pPr marL="0" indent="0" algn="l">
              <a:buNone/>
            </a:pPr>
            <a:endParaRPr lang="en-US" sz="1800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</a:t>
            </a:r>
            <a:r>
              <a:rPr lang="en-IN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Client-Side Encryption</a:t>
            </a:r>
            <a:endParaRPr lang="en-US" sz="1800" dirty="0">
              <a:highlight>
                <a:srgbClr val="F09415"/>
              </a:highlight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8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– SSE-S3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Encryption using keys handled, managed, and owned by AWS</a:t>
            </a:r>
          </a:p>
          <a:p>
            <a:pPr marL="0" indent="0" algn="l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Object is encrypted server-side</a:t>
            </a:r>
          </a:p>
          <a:p>
            <a:pPr marL="0" indent="0" algn="l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Encryption type is AES-256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Must set header "</a:t>
            </a:r>
            <a:r>
              <a:rPr lang="en-US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x-</a:t>
            </a:r>
            <a:r>
              <a:rPr lang="en-US" sz="1800" dirty="0" err="1">
                <a:highlight>
                  <a:srgbClr val="F09415"/>
                </a:highlight>
                <a:latin typeface="Bahnschrift Light" panose="020B0502040204020203" pitchFamily="34" charset="0"/>
              </a:rPr>
              <a:t>amz</a:t>
            </a:r>
            <a:r>
              <a:rPr lang="en-US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-server-side-encryption</a:t>
            </a:r>
            <a:r>
              <a:rPr lang="en-US" sz="1800" dirty="0">
                <a:latin typeface="Bahnschrift Light" panose="020B0502040204020203" pitchFamily="34" charset="0"/>
              </a:rPr>
              <a:t>": "</a:t>
            </a:r>
            <a:r>
              <a:rPr lang="en-US" sz="1800" dirty="0">
                <a:highlight>
                  <a:srgbClr val="008000"/>
                </a:highlight>
                <a:latin typeface="Bahnschrift Light" panose="020B0502040204020203" pitchFamily="34" charset="0"/>
              </a:rPr>
              <a:t>AES256</a:t>
            </a:r>
            <a:r>
              <a:rPr lang="en-US" sz="1800" dirty="0">
                <a:latin typeface="Bahnschrift Light" panose="020B0502040204020203" pitchFamily="34" charset="0"/>
              </a:rPr>
              <a:t>"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Enabled by default for new buckets &amp; new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FDE0F-8C95-32F9-806C-9D148F14C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7" t="55238" r="30587" b="13442"/>
          <a:stretch/>
        </p:blipFill>
        <p:spPr>
          <a:xfrm>
            <a:off x="2527041" y="4290936"/>
            <a:ext cx="7137918" cy="214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89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– SSE-KMS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Encryption using keys handled and managed by AWS KMS (Key Management Service)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KMS advantages: user control + audit key usage using CloudTrail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Object is encrypted server side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Must set header "</a:t>
            </a:r>
            <a:r>
              <a:rPr lang="en-US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x-</a:t>
            </a:r>
            <a:r>
              <a:rPr lang="en-US" sz="1800" dirty="0" err="1">
                <a:highlight>
                  <a:srgbClr val="F09415"/>
                </a:highlight>
                <a:latin typeface="Bahnschrift Light" panose="020B0502040204020203" pitchFamily="34" charset="0"/>
              </a:rPr>
              <a:t>amz</a:t>
            </a:r>
            <a:r>
              <a:rPr lang="en-US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-server-side-encryption</a:t>
            </a:r>
            <a:r>
              <a:rPr lang="en-US" sz="1800" dirty="0">
                <a:latin typeface="Bahnschrift Light" panose="020B0502040204020203" pitchFamily="34" charset="0"/>
              </a:rPr>
              <a:t>": "</a:t>
            </a:r>
            <a:r>
              <a:rPr lang="en-US" sz="1800" dirty="0" err="1">
                <a:highlight>
                  <a:srgbClr val="008000"/>
                </a:highlight>
                <a:latin typeface="Bahnschrift Light" panose="020B0502040204020203" pitchFamily="34" charset="0"/>
              </a:rPr>
              <a:t>aws:kms</a:t>
            </a:r>
            <a:r>
              <a:rPr lang="en-US" sz="1800" dirty="0">
                <a:latin typeface="Bahnschrift Light" panose="020B0502040204020203" pitchFamily="34" charset="0"/>
              </a:rPr>
              <a:t>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3A5DE-6426-906F-E4FF-B2708C45E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5" t="55016" r="30316" b="13441"/>
          <a:stretch/>
        </p:blipFill>
        <p:spPr>
          <a:xfrm>
            <a:off x="2379216" y="4136531"/>
            <a:ext cx="7093258" cy="216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03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– SSE-C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Server-Side Encryption using keys fully managed by the customer outside of AWS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Amazon S3 does NOT store the encryption key you provide</a:t>
            </a:r>
          </a:p>
          <a:p>
            <a:pPr marL="0" indent="0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HTTPS must be used</a:t>
            </a:r>
          </a:p>
          <a:p>
            <a:pPr marL="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Encryption key must provided in HTTP headers, for every HTTP request made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E0D79-5CCE-EF24-6E7D-379041FEF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2" t="54628" r="30388" b="13442"/>
          <a:stretch/>
        </p:blipFill>
        <p:spPr>
          <a:xfrm>
            <a:off x="2451717" y="4136531"/>
            <a:ext cx="7093258" cy="21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6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Encryption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Use client libraries such as Amazon S3 Client-Side Encryption Library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Clients must encrypt data themselves before sending to Amazon S3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Clients must decrypt data themselves when retrieving from Amazon S3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Customer fully manages the keys and encryption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279FA-AAD2-B4BE-6881-58435687A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9" t="55922" r="33446" b="14952"/>
          <a:stretch/>
        </p:blipFill>
        <p:spPr>
          <a:xfrm>
            <a:off x="2379216" y="4136531"/>
            <a:ext cx="6667130" cy="199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11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114926" cy="4223725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Cross-Origin Resource Sharing (CORS)</a:t>
            </a:r>
          </a:p>
          <a:p>
            <a:pPr marL="0" indent="0" algn="l">
              <a:buNone/>
            </a:pPr>
            <a:r>
              <a:rPr lang="fr-FR" sz="1800" dirty="0">
                <a:latin typeface="Bahnschrift Light" panose="020B0502040204020203" pitchFamily="34" charset="0"/>
              </a:rPr>
              <a:t>• </a:t>
            </a:r>
            <a:r>
              <a:rPr lang="fr-FR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Origin = </a:t>
            </a:r>
            <a:r>
              <a:rPr lang="fr-FR" sz="1800" dirty="0" err="1">
                <a:highlight>
                  <a:srgbClr val="F09415"/>
                </a:highlight>
                <a:latin typeface="Bahnschrift Light" panose="020B0502040204020203" pitchFamily="34" charset="0"/>
              </a:rPr>
              <a:t>scheme</a:t>
            </a:r>
            <a:r>
              <a:rPr lang="fr-FR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 (</a:t>
            </a:r>
            <a:r>
              <a:rPr lang="fr-FR" sz="1800" dirty="0" err="1">
                <a:highlight>
                  <a:srgbClr val="F09415"/>
                </a:highlight>
                <a:latin typeface="Bahnschrift Light" panose="020B0502040204020203" pitchFamily="34" charset="0"/>
              </a:rPr>
              <a:t>protocol</a:t>
            </a:r>
            <a:r>
              <a:rPr lang="fr-FR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) + host (</a:t>
            </a:r>
            <a:r>
              <a:rPr lang="fr-FR" sz="1800" dirty="0" err="1">
                <a:highlight>
                  <a:srgbClr val="F09415"/>
                </a:highlight>
                <a:latin typeface="Bahnschrift Light" panose="020B0502040204020203" pitchFamily="34" charset="0"/>
              </a:rPr>
              <a:t>domain</a:t>
            </a:r>
            <a:r>
              <a:rPr lang="fr-FR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) + port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   example: https://www.example.com (implied port is 443 for HTTPS, 80 for HTTP)</a:t>
            </a:r>
          </a:p>
          <a:p>
            <a:pPr marL="0" indent="0" algn="l">
              <a:buNone/>
            </a:pPr>
            <a:endParaRPr lang="en-US" sz="1800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Web Browser based mechanism to allow requests to other origins while </a:t>
            </a:r>
            <a:r>
              <a:rPr lang="en-IN" sz="1800" dirty="0">
                <a:latin typeface="Bahnschrift Light" panose="020B0502040204020203" pitchFamily="34" charset="0"/>
              </a:rPr>
              <a:t>visiting the main origin</a:t>
            </a:r>
          </a:p>
          <a:p>
            <a:pPr marL="0" indent="0" algn="l">
              <a:buNone/>
            </a:pPr>
            <a:r>
              <a:rPr lang="en-IN" sz="1800" dirty="0">
                <a:latin typeface="Bahnschrift Light" panose="020B0502040204020203" pitchFamily="34" charset="0"/>
              </a:rPr>
              <a:t>• Same origin: http://example.com/app1 &amp; http://example.com/app2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Different origins: http://www.example.com &amp; http://other.example.com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The requests won’t be fulfilled unless the other origin allows for the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requests, using </a:t>
            </a:r>
            <a:r>
              <a:rPr lang="en-US" sz="1800" dirty="0">
                <a:highlight>
                  <a:srgbClr val="F09415"/>
                </a:highlight>
                <a:latin typeface="Bahnschrift Light" panose="020B0502040204020203" pitchFamily="34" charset="0"/>
              </a:rPr>
              <a:t>CORS Headers </a:t>
            </a:r>
            <a:r>
              <a:rPr lang="en-US" sz="1800" dirty="0">
                <a:latin typeface="Bahnschrift Light" panose="020B0502040204020203" pitchFamily="34" charset="0"/>
              </a:rPr>
              <a:t>(example: Access-Control-Allow-Origin)</a:t>
            </a:r>
          </a:p>
          <a:p>
            <a:pPr marL="0" indent="0" algn="l">
              <a:buNone/>
            </a:pPr>
            <a:endParaRPr lang="en-US" sz="1800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If a client makes a cross-origin request on our S3 bucket, we need to enable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the correct CORS headers. It’s a popular exam question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You can allow for a specific origin or for * (all origins)</a:t>
            </a:r>
          </a:p>
        </p:txBody>
      </p:sp>
      <p:pic>
        <p:nvPicPr>
          <p:cNvPr id="1026" name="Picture 2" descr="Set S3 CORS Configuration to complete cross-domain request – eCloudture">
            <a:extLst>
              <a:ext uri="{FF2B5EF4-FFF2-40B4-BE49-F238E27FC236}">
                <a16:creationId xmlns:a16="http://schemas.microsoft.com/office/drawing/2014/main" id="{C74DB6C6-532C-7CDE-CB35-A1667B030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15" y="540150"/>
            <a:ext cx="6989685" cy="169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729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ross-Origin Resource Sharing (CORS) - AWS SDK for JavaScript">
            <a:extLst>
              <a:ext uri="{FF2B5EF4-FFF2-40B4-BE49-F238E27FC236}">
                <a16:creationId xmlns:a16="http://schemas.microsoft.com/office/drawing/2014/main" id="{0DD5D64E-34A3-4C5E-52ED-0EB03DB4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97" y="1624845"/>
            <a:ext cx="7515651" cy="36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046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MFA Delete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MFA (Multi-Factor Authentication) – force users to generate a code on a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device (usually a mobile phone or hardware) before doing important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operations on S3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MFA will be required to: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Permanently delete an object version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Suspend Versioning on the bucket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MFA won’t be required to: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Enable Versioning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List deleted versions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To use MFA Delete, Versioning must be enabled on the bucket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Only the bucket owner (root account) can enable/disable MFA Delete</a:t>
            </a:r>
          </a:p>
        </p:txBody>
      </p:sp>
    </p:spTree>
    <p:extLst>
      <p:ext uri="{BB962C8B-B14F-4D97-AF65-F5344CB8AC3E}">
        <p14:creationId xmlns:p14="http://schemas.microsoft.com/office/powerpoint/2010/main" val="9910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Bucket?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26149" cy="40372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Amazon S3 allows people to store objects (files) in “buckets” (directories)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Buckets must have a globally unique name (across all regions all accounts)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Buckets are defined at the region level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S3 looks like a global service but buckets are created in a region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Naming convention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No uppercase, No underscore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3-63 characters long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Not an IP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Must start with lowercase letter or number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Must NOT start with the prefix </a:t>
            </a:r>
            <a:r>
              <a:rPr lang="en-US" dirty="0" err="1">
                <a:latin typeface="Bahnschrift Light" panose="020B0502040204020203" pitchFamily="34" charset="0"/>
              </a:rPr>
              <a:t>xn</a:t>
            </a:r>
            <a:r>
              <a:rPr lang="en-US" dirty="0">
                <a:latin typeface="Bahnschrift Light" panose="020B0502040204020203" pitchFamily="34" charset="0"/>
              </a:rPr>
              <a:t>--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Must NOT end with the suffix -s3alias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08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46" y="2336873"/>
            <a:ext cx="9613861" cy="35993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For audit purpose, you may want to log all access to S3 buckets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Any request made to S3, from any account, authorized or denied,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will be logged into another S3 bucket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That data can be analyzed using data analysis tools…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The target logging bucket must be in the same AWS region</a:t>
            </a:r>
          </a:p>
          <a:p>
            <a:pPr marL="0" indent="0" algn="l">
              <a:buNone/>
            </a:pPr>
            <a:endParaRPr lang="en-US" sz="1800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Do not set your logging bucket to be the monitored bucket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It will create a logging loop, and your bucket will grow exponentially</a:t>
            </a:r>
          </a:p>
        </p:txBody>
      </p:sp>
      <p:pic>
        <p:nvPicPr>
          <p:cNvPr id="3074" name="Picture 2" descr="S3 Bucket Access Logging: Security Fundamentals | Panther">
            <a:extLst>
              <a:ext uri="{FF2B5EF4-FFF2-40B4-BE49-F238E27FC236}">
                <a16:creationId xmlns:a16="http://schemas.microsoft.com/office/drawing/2014/main" id="{AC5F03C3-6CB3-8483-D689-A9E67063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66" y="2031785"/>
            <a:ext cx="4729034" cy="27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69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Pre-Signed URLs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Generate pre-signed URLs using the S3 Console, AWS CLI or SDK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URL Expiration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S3 Console – 1 min up to 720 mins (12 hours)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AWS CLI – configure expiration with --expires-in parameter in seconds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(default 3600 secs, max. 604800 secs ~ 168 hours)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Users given a pre-signed URL inherit the permissions of the user that generated the URL for GET / PUT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Examples: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Allow only logged-in users to download a premium video from your S3 bucket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Allow an ever-changing list of users to download files by generating URLs dynamically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Allow temporarily a user to upload a file to a precise location in your S3 bucket</a:t>
            </a:r>
          </a:p>
        </p:txBody>
      </p:sp>
    </p:spTree>
    <p:extLst>
      <p:ext uri="{BB962C8B-B14F-4D97-AF65-F5344CB8AC3E}">
        <p14:creationId xmlns:p14="http://schemas.microsoft.com/office/powerpoint/2010/main" val="2650345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Glacier Vault 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Adopt a WORM (Write Once Read Many) model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Create a Vault Lock Policy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Lock the policy for future edits (can no longer be changed or deleted)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Helpful for compliance and data retention</a:t>
            </a:r>
          </a:p>
        </p:txBody>
      </p:sp>
    </p:spTree>
    <p:extLst>
      <p:ext uri="{BB962C8B-B14F-4D97-AF65-F5344CB8AC3E}">
        <p14:creationId xmlns:p14="http://schemas.microsoft.com/office/powerpoint/2010/main" val="2156286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Lock (versioning must be enabled)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Adopt a WORM (Write Once Read Many) model</a:t>
            </a:r>
          </a:p>
          <a:p>
            <a:pPr marL="0" indent="0" algn="l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• Block an object version deletion for a specified amount of time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008000"/>
                </a:highlight>
                <a:latin typeface="Bahnschrift Light" panose="020B0502040204020203" pitchFamily="34" charset="0"/>
              </a:rPr>
              <a:t>Retention mode - Compliance</a:t>
            </a:r>
            <a:r>
              <a:rPr lang="en-US" sz="1600" dirty="0">
                <a:latin typeface="Bahnschrift Light" panose="020B0502040204020203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• Object versions can't be overwritten or deleted by any user, including the root user</a:t>
            </a:r>
          </a:p>
          <a:p>
            <a:pPr marL="0" indent="0" algn="l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• Objects retention modes can't be changed, and retention periods can't be shortened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008000"/>
                </a:highlight>
                <a:latin typeface="Bahnschrift Light" panose="020B0502040204020203" pitchFamily="34" charset="0"/>
              </a:rPr>
              <a:t>Retention mode - Governance:</a:t>
            </a:r>
          </a:p>
          <a:p>
            <a:pPr marL="0" indent="0" algn="l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• Most users can't overwrite or delete an object version or alter its lock settings</a:t>
            </a:r>
          </a:p>
          <a:p>
            <a:pPr marL="0" indent="0" algn="l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• Some users have special permissions to change the retention or delete the object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008000"/>
                </a:highlight>
                <a:latin typeface="Bahnschrift Light" panose="020B0502040204020203" pitchFamily="34" charset="0"/>
              </a:rPr>
              <a:t>Retention Period: </a:t>
            </a:r>
            <a:r>
              <a:rPr lang="en-US" sz="1600" dirty="0">
                <a:latin typeface="Bahnschrift Light" panose="020B0502040204020203" pitchFamily="34" charset="0"/>
              </a:rPr>
              <a:t>protect the object for a fixed period, it can be extended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09415"/>
                </a:highlight>
                <a:latin typeface="Bahnschrift Light" panose="020B0502040204020203" pitchFamily="34" charset="0"/>
              </a:rPr>
              <a:t>Legal Hold:</a:t>
            </a:r>
          </a:p>
          <a:p>
            <a:pPr marL="0" indent="0" algn="l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• protect the object indefinitely, independent from retention period</a:t>
            </a:r>
          </a:p>
          <a:p>
            <a:pPr marL="0" indent="0" algn="l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• can be freely placed and removed using the s3:PutObjectLegalHold IAM permission</a:t>
            </a:r>
          </a:p>
        </p:txBody>
      </p:sp>
    </p:spTree>
    <p:extLst>
      <p:ext uri="{BB962C8B-B14F-4D97-AF65-F5344CB8AC3E}">
        <p14:creationId xmlns:p14="http://schemas.microsoft.com/office/powerpoint/2010/main" val="326898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Access Points simplify security management for S3 Buckets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Each Access Point has: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its own DNS name (Internet Origin or VPC Origin)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an access point policy (similar to bucket policy) – manage security at scale</a:t>
            </a:r>
          </a:p>
          <a:p>
            <a:pPr marL="0" indent="0" algn="l">
              <a:buNone/>
            </a:pPr>
            <a:endParaRPr lang="en-US" sz="1800" dirty="0">
              <a:latin typeface="Bahnschrift Light" panose="020B05020402040202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We can define the access point to be accessible only from within the VPC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You must create a VPC Endpoint to access the Access Point (Gateway or Interface Endpoint)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The VPC Endpoint Policy must allow access to the target bucket and Access Point</a:t>
            </a:r>
          </a:p>
        </p:txBody>
      </p:sp>
    </p:spTree>
    <p:extLst>
      <p:ext uri="{BB962C8B-B14F-4D97-AF65-F5344CB8AC3E}">
        <p14:creationId xmlns:p14="http://schemas.microsoft.com/office/powerpoint/2010/main" val="3993765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66C96-804C-894B-6AD3-EEEB905DB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81" t="29515" r="20849" b="10162"/>
          <a:stretch/>
        </p:blipFill>
        <p:spPr>
          <a:xfrm>
            <a:off x="3045040" y="1166243"/>
            <a:ext cx="5584055" cy="45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89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Lambda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Use AWS Lambda Functions to change the object before it is retrieved by the caller application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Only one S3 bucket is needed, on top of which we create S3 Access Point and S3 Object Lambda Access Points.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Use Cases: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Redacting personally identifiable information for analytics or nonproduction environments.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Converting across data formats, such as converting XML to JSON.</a:t>
            </a:r>
          </a:p>
          <a:p>
            <a:pPr marL="0" indent="0" algn="l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• Resizing and watermarking images on the fly using caller-specific details, such as the user who requested the object.</a:t>
            </a:r>
          </a:p>
        </p:txBody>
      </p:sp>
    </p:spTree>
    <p:extLst>
      <p:ext uri="{BB962C8B-B14F-4D97-AF65-F5344CB8AC3E}">
        <p14:creationId xmlns:p14="http://schemas.microsoft.com/office/powerpoint/2010/main" val="2252929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cing Amazon S3 Object Lambda – Use Your Code to Process Data as It  Is Being Retrieved from S3 | AWS News Blog">
            <a:extLst>
              <a:ext uri="{FF2B5EF4-FFF2-40B4-BE49-F238E27FC236}">
                <a16:creationId xmlns:a16="http://schemas.microsoft.com/office/drawing/2014/main" id="{C097F3F7-E622-28C1-40AB-6F856843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73" y="1193166"/>
            <a:ext cx="9290484" cy="472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2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Objects (files) have a 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The </a:t>
            </a:r>
            <a:r>
              <a:rPr lang="en-US" dirty="0">
                <a:highlight>
                  <a:srgbClr val="000080"/>
                </a:highlight>
                <a:latin typeface="Bahnschrift Light" panose="020B0502040204020203" pitchFamily="34" charset="0"/>
              </a:rPr>
              <a:t>key</a:t>
            </a:r>
            <a:r>
              <a:rPr lang="en-US" dirty="0">
                <a:latin typeface="Bahnschrift Light" panose="020B0502040204020203" pitchFamily="34" charset="0"/>
              </a:rPr>
              <a:t> is the FULL path: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  s3://my-bucket/</a:t>
            </a:r>
            <a:r>
              <a:rPr lang="en-US" dirty="0">
                <a:highlight>
                  <a:srgbClr val="000080"/>
                </a:highlight>
                <a:latin typeface="Bahnschrift Light" panose="020B0502040204020203" pitchFamily="34" charset="0"/>
              </a:rPr>
              <a:t>my_file.txt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  s3://my-bucket/</a:t>
            </a:r>
            <a:r>
              <a:rPr lang="en-US" dirty="0">
                <a:highlight>
                  <a:srgbClr val="000080"/>
                </a:highlight>
                <a:latin typeface="Bahnschrift Light" panose="020B0502040204020203" pitchFamily="34" charset="0"/>
              </a:rPr>
              <a:t>my_folder1/another_folder/my_file.txt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The key is composed of </a:t>
            </a: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prefix</a:t>
            </a:r>
            <a:r>
              <a:rPr lang="en-US" dirty="0">
                <a:latin typeface="Bahnschrift Light" panose="020B0502040204020203" pitchFamily="34" charset="0"/>
              </a:rPr>
              <a:t> +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object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  s3://my-bucket/</a:t>
            </a:r>
            <a:r>
              <a:rPr lang="en-US" dirty="0">
                <a:highlight>
                  <a:srgbClr val="008080"/>
                </a:highlight>
                <a:latin typeface="Bahnschrift Light" panose="020B0502040204020203" pitchFamily="34" charset="0"/>
              </a:rPr>
              <a:t>my_folder1/another_folder/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my_file.txt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There’s no concept of “directories” within buckets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  (although the UI will trick you to think otherwise)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Just keys with very long names that contain slashes (“/”)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2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Object values are the content of the body: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Max. Object Size is 5TB (5000GB)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If uploading more than 5GB, must use “multi-part upload”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Metadata (list of text key / value pairs – system or user metadata)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Tags (Unicode key / value pair – up to 10) – useful for security / lifecycle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Version ID (if versioning is enabled)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7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S3- Security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IN" dirty="0">
                <a:highlight>
                  <a:srgbClr val="F09415"/>
                </a:highlight>
                <a:latin typeface="Bahnschrift Light" panose="020B0502040204020203" pitchFamily="34" charset="0"/>
              </a:rPr>
              <a:t>User-Based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IAM Policies – which API calls should be allowed for a specific user from IAM</a:t>
            </a:r>
          </a:p>
          <a:p>
            <a:pPr marL="0" indent="0" algn="l">
              <a:buNone/>
            </a:pPr>
            <a:r>
              <a:rPr lang="en-IN" dirty="0">
                <a:highlight>
                  <a:srgbClr val="008080"/>
                </a:highlight>
                <a:latin typeface="Bahnschrift Light" panose="020B0502040204020203" pitchFamily="34" charset="0"/>
              </a:rPr>
              <a:t>Resource-Based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Bucket Policies – bucket wide rules from the S3 console - allows cross account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Object Access Control List (ACL) – finer grain (can be disabled)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Bucket Access Control List (ACL) – less common (can be disabled)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Note: an IAM principal can access an S3 object if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The user IAM permissions ALLOW it OR the resource policy ALLOWS it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AND there’s no explicit DENY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Encryption: </a:t>
            </a:r>
            <a:r>
              <a:rPr lang="en-US" dirty="0">
                <a:latin typeface="Bahnschrift Light" panose="020B0502040204020203" pitchFamily="34" charset="0"/>
              </a:rPr>
              <a:t>encrypt objects in Amazon S3 using encryption keys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Bucket Policy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08394" cy="3930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highlight>
                  <a:srgbClr val="F09415"/>
                </a:highlight>
                <a:latin typeface="Bahnschrift Light" panose="020B0502040204020203" pitchFamily="34" charset="0"/>
              </a:rPr>
              <a:t>JSON based policies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Resources: buckets and objects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Effect: Allow / Deny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Actions: Set of API to Allow or Deny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Principal: The account or user to apply the </a:t>
            </a:r>
            <a:r>
              <a:rPr lang="en-IN" dirty="0">
                <a:latin typeface="Bahnschrift Light" panose="020B0502040204020203" pitchFamily="34" charset="0"/>
              </a:rPr>
              <a:t>policy to</a:t>
            </a:r>
          </a:p>
          <a:p>
            <a:pPr marL="0" indent="0">
              <a:buNone/>
            </a:pP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Use S3 bucket for policy to: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Grant public access to the bucket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Force objects to be encrypted at upload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Grant access to another account (Cross </a:t>
            </a:r>
            <a:r>
              <a:rPr lang="en-IN" dirty="0">
                <a:latin typeface="Bahnschrift Light" panose="020B0502040204020203" pitchFamily="34" charset="0"/>
              </a:rPr>
              <a:t>Account)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9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85E5CF-64D9-8B78-FE0A-3E5AD181948F}"/>
              </a:ext>
            </a:extLst>
          </p:cNvPr>
          <p:cNvSpPr/>
          <p:nvPr/>
        </p:nvSpPr>
        <p:spPr>
          <a:xfrm>
            <a:off x="985421" y="914400"/>
            <a:ext cx="9547565" cy="504251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AM Role based access to S3 bucket. | TO THE NEW Blog">
            <a:extLst>
              <a:ext uri="{FF2B5EF4-FFF2-40B4-BE49-F238E27FC236}">
                <a16:creationId xmlns:a16="http://schemas.microsoft.com/office/drawing/2014/main" id="{BE4F38B0-5588-C7F0-983A-1E121ECC4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55" y="1047703"/>
            <a:ext cx="9547565" cy="476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2161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214</TotalTime>
  <Words>3165</Words>
  <Application>Microsoft Office PowerPoint</Application>
  <PresentationFormat>Widescreen</PresentationFormat>
  <Paragraphs>334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Bahnschrift Light</vt:lpstr>
      <vt:lpstr>Trebuchet MS</vt:lpstr>
      <vt:lpstr>Berlin</vt:lpstr>
      <vt:lpstr>AWS S3</vt:lpstr>
      <vt:lpstr>What is Amazon S3?</vt:lpstr>
      <vt:lpstr>S3 Use case</vt:lpstr>
      <vt:lpstr>What is a Bucket?</vt:lpstr>
      <vt:lpstr>What is an Object?</vt:lpstr>
      <vt:lpstr>Objects</vt:lpstr>
      <vt:lpstr>S3- Security</vt:lpstr>
      <vt:lpstr>S3 Bucket Policy</vt:lpstr>
      <vt:lpstr>PowerPoint Presentation</vt:lpstr>
      <vt:lpstr>PowerPoint Presentation</vt:lpstr>
      <vt:lpstr>Bucket settings for Block Public Access</vt:lpstr>
      <vt:lpstr>Static Website Hosting</vt:lpstr>
      <vt:lpstr>S3 Versioning</vt:lpstr>
      <vt:lpstr>S3 Replication</vt:lpstr>
      <vt:lpstr>PowerPoint Presentation</vt:lpstr>
      <vt:lpstr>S3 Storage Class</vt:lpstr>
      <vt:lpstr>S3 Storage Classes – Infrequent Access</vt:lpstr>
      <vt:lpstr>S3 Glacier Storage Classes</vt:lpstr>
      <vt:lpstr>S3 Standard – General Purpose</vt:lpstr>
      <vt:lpstr>S3 Intelligent-Tiering</vt:lpstr>
      <vt:lpstr>Moving between Storage Classes</vt:lpstr>
      <vt:lpstr>Lifecycle Rules</vt:lpstr>
      <vt:lpstr>PowerPoint Presentation</vt:lpstr>
      <vt:lpstr>PowerPoint Presentation</vt:lpstr>
      <vt:lpstr>S3 Requester pays</vt:lpstr>
      <vt:lpstr>S3- Event Notification</vt:lpstr>
      <vt:lpstr>PowerPoint Presentation</vt:lpstr>
      <vt:lpstr>S3 Even Notifications with EventBridge</vt:lpstr>
      <vt:lpstr>PowerPoint Presentation</vt:lpstr>
      <vt:lpstr>Batch operations</vt:lpstr>
      <vt:lpstr>Securing S3 resources</vt:lpstr>
      <vt:lpstr>Object Encryption</vt:lpstr>
      <vt:lpstr>Encryption – SSE-S3</vt:lpstr>
      <vt:lpstr>Encryption – SSE-KMS</vt:lpstr>
      <vt:lpstr>Encryption – SSE-C</vt:lpstr>
      <vt:lpstr>Client-side Encryption</vt:lpstr>
      <vt:lpstr>What is CORS?</vt:lpstr>
      <vt:lpstr>PowerPoint Presentation</vt:lpstr>
      <vt:lpstr>MFA Delete</vt:lpstr>
      <vt:lpstr>Access Logs</vt:lpstr>
      <vt:lpstr>Pre-Signed URLs</vt:lpstr>
      <vt:lpstr>Glacier Vault Lock</vt:lpstr>
      <vt:lpstr>Object Lock (versioning must be enabled)</vt:lpstr>
      <vt:lpstr>Access Points</vt:lpstr>
      <vt:lpstr>PowerPoint Presentation</vt:lpstr>
      <vt:lpstr>Object Lambda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SAA exam</dc:title>
  <dc:creator>Harshit Srivastava</dc:creator>
  <cp:lastModifiedBy>Harshit Srivastava</cp:lastModifiedBy>
  <cp:revision>99</cp:revision>
  <dcterms:created xsi:type="dcterms:W3CDTF">2023-07-05T07:34:40Z</dcterms:created>
  <dcterms:modified xsi:type="dcterms:W3CDTF">2023-07-10T12:13:03Z</dcterms:modified>
</cp:coreProperties>
</file>