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4" r:id="rId4"/>
    <p:sldId id="270" r:id="rId5"/>
    <p:sldId id="275" r:id="rId6"/>
    <p:sldId id="271" r:id="rId7"/>
    <p:sldId id="276" r:id="rId8"/>
    <p:sldId id="272" r:id="rId9"/>
    <p:sldId id="273" r:id="rId10"/>
    <p:sldId id="277" r:id="rId11"/>
    <p:sldId id="278" r:id="rId12"/>
    <p:sldId id="280" r:id="rId13"/>
    <p:sldId id="281" r:id="rId14"/>
    <p:sldId id="279" r:id="rId15"/>
    <p:sldId id="287" r:id="rId16"/>
    <p:sldId id="282" r:id="rId17"/>
    <p:sldId id="283" r:id="rId18"/>
    <p:sldId id="288" r:id="rId19"/>
    <p:sldId id="289" r:id="rId20"/>
    <p:sldId id="284" r:id="rId21"/>
    <p:sldId id="285" r:id="rId22"/>
    <p:sldId id="292" r:id="rId23"/>
    <p:sldId id="286" r:id="rId24"/>
    <p:sldId id="293" r:id="rId25"/>
    <p:sldId id="290" r:id="rId26"/>
    <p:sldId id="294" r:id="rId27"/>
    <p:sldId id="291" r:id="rId28"/>
    <p:sldId id="295" r:id="rId29"/>
    <p:sldId id="296" r:id="rId30"/>
    <p:sldId id="297" r:id="rId31"/>
    <p:sldId id="298" r:id="rId32"/>
    <p:sldId id="299" r:id="rId33"/>
    <p:sldId id="300" r:id="rId34"/>
    <p:sldId id="302" r:id="rId35"/>
    <p:sldId id="301" r:id="rId36"/>
    <p:sldId id="307" r:id="rId37"/>
    <p:sldId id="303" r:id="rId38"/>
    <p:sldId id="260" r:id="rId39"/>
    <p:sldId id="30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C18FF-E0CE-42C9-A8CF-F655F01CA9EB}"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246014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282006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267239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AE80ADB-BC64-40D8-A443-88CC149B10E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6650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10044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0C18FF-E0CE-42C9-A8CF-F655F01CA9EB}"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346229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0C18FF-E0CE-42C9-A8CF-F655F01CA9EB}"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2033614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18FF-E0CE-42C9-A8CF-F655F01CA9EB}"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3445572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40C18FF-E0CE-42C9-A8CF-F655F01CA9EB}" type="datetimeFigureOut">
              <a:rPr lang="en-IN" smtClean="0"/>
              <a:t>10-07-2023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AE80ADB-BC64-40D8-A443-88CC149B10EE}" type="slidenum">
              <a:rPr lang="en-IN" smtClean="0"/>
              <a:t>‹#›</a:t>
            </a:fld>
            <a:endParaRPr lang="en-IN"/>
          </a:p>
        </p:txBody>
      </p:sp>
    </p:spTree>
    <p:extLst>
      <p:ext uri="{BB962C8B-B14F-4D97-AF65-F5344CB8AC3E}">
        <p14:creationId xmlns:p14="http://schemas.microsoft.com/office/powerpoint/2010/main" val="77855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18FF-E0CE-42C9-A8CF-F655F01CA9EB}"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188777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C18FF-E0CE-42C9-A8CF-F655F01CA9EB}"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317311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191466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C18FF-E0CE-42C9-A8CF-F655F01CA9EB}"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192481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C18FF-E0CE-42C9-A8CF-F655F01CA9EB}"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81834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40C18FF-E0CE-42C9-A8CF-F655F01CA9EB}"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168999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117448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C18FF-E0CE-42C9-A8CF-F655F01CA9EB}"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80ADB-BC64-40D8-A443-88CC149B10EE}" type="slidenum">
              <a:rPr lang="en-IN" smtClean="0"/>
              <a:t>‹#›</a:t>
            </a:fld>
            <a:endParaRPr lang="en-IN"/>
          </a:p>
        </p:txBody>
      </p:sp>
    </p:spTree>
    <p:extLst>
      <p:ext uri="{BB962C8B-B14F-4D97-AF65-F5344CB8AC3E}">
        <p14:creationId xmlns:p14="http://schemas.microsoft.com/office/powerpoint/2010/main" val="91236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0C18FF-E0CE-42C9-A8CF-F655F01CA9EB}" type="datetimeFigureOut">
              <a:rPr lang="en-IN" smtClean="0"/>
              <a:t>10-07-2023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AE80ADB-BC64-40D8-A443-88CC149B10EE}" type="slidenum">
              <a:rPr lang="en-IN" smtClean="0"/>
              <a:t>‹#›</a:t>
            </a:fld>
            <a:endParaRPr lang="en-IN"/>
          </a:p>
        </p:txBody>
      </p:sp>
    </p:spTree>
    <p:extLst>
      <p:ext uri="{BB962C8B-B14F-4D97-AF65-F5344CB8AC3E}">
        <p14:creationId xmlns:p14="http://schemas.microsoft.com/office/powerpoint/2010/main" val="122045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E674-2257-D7C6-698D-F8AE06F4D9FC}"/>
              </a:ext>
            </a:extLst>
          </p:cNvPr>
          <p:cNvSpPr>
            <a:spLocks noGrp="1"/>
          </p:cNvSpPr>
          <p:nvPr>
            <p:ph type="ctrTitle"/>
          </p:nvPr>
        </p:nvSpPr>
        <p:spPr/>
        <p:txBody>
          <a:bodyPr/>
          <a:lstStyle/>
          <a:p>
            <a:r>
              <a:rPr lang="en-US" dirty="0"/>
              <a:t>AWS VPC</a:t>
            </a:r>
            <a:endParaRPr lang="en-IN" dirty="0"/>
          </a:p>
        </p:txBody>
      </p:sp>
    </p:spTree>
    <p:extLst>
      <p:ext uri="{BB962C8B-B14F-4D97-AF65-F5344CB8AC3E}">
        <p14:creationId xmlns:p14="http://schemas.microsoft.com/office/powerpoint/2010/main" val="140461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Default VPC</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lstStyle/>
          <a:p>
            <a:pPr marL="0" indent="0">
              <a:buNone/>
            </a:pPr>
            <a:r>
              <a:rPr lang="en-US" dirty="0"/>
              <a:t>All new AWS accounts have a </a:t>
            </a:r>
            <a:r>
              <a:rPr lang="en-US" dirty="0">
                <a:highlight>
                  <a:srgbClr val="F09415"/>
                </a:highlight>
              </a:rPr>
              <a:t>default VPC</a:t>
            </a:r>
          </a:p>
          <a:p>
            <a:pPr marL="0" indent="0">
              <a:buNone/>
            </a:pPr>
            <a:r>
              <a:rPr lang="en-US" dirty="0"/>
              <a:t>• New EC2 instances are launched into the default VPC if no subnet is specified</a:t>
            </a:r>
          </a:p>
          <a:p>
            <a:pPr marL="0" indent="0">
              <a:buNone/>
            </a:pPr>
            <a:r>
              <a:rPr lang="en-US" dirty="0"/>
              <a:t>• Default VPC has Internet connectivity and all EC2 instances inside it have public IPv4 addresses</a:t>
            </a:r>
          </a:p>
          <a:p>
            <a:pPr marL="0" indent="0">
              <a:buNone/>
            </a:pPr>
            <a:r>
              <a:rPr lang="en-US" dirty="0"/>
              <a:t>• We also get a public and a private IPv4 DNS names</a:t>
            </a:r>
          </a:p>
        </p:txBody>
      </p:sp>
    </p:spTree>
    <p:extLst>
      <p:ext uri="{BB962C8B-B14F-4D97-AF65-F5344CB8AC3E}">
        <p14:creationId xmlns:p14="http://schemas.microsoft.com/office/powerpoint/2010/main" val="162103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VPC in AWS</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2"/>
            <a:ext cx="9839718" cy="3767899"/>
          </a:xfrm>
        </p:spPr>
        <p:txBody>
          <a:bodyPr>
            <a:normAutofit fontScale="85000" lnSpcReduction="20000"/>
          </a:bodyPr>
          <a:lstStyle/>
          <a:p>
            <a:pPr marL="0" indent="0">
              <a:buNone/>
            </a:pPr>
            <a:r>
              <a:rPr lang="en-US" dirty="0"/>
              <a:t>• You can have multiple VPCs in an AWS region (max. 5 per region – soft limit)</a:t>
            </a:r>
          </a:p>
          <a:p>
            <a:pPr marL="0" indent="0">
              <a:buNone/>
            </a:pPr>
            <a:r>
              <a:rPr lang="en-US" dirty="0"/>
              <a:t>• </a:t>
            </a:r>
            <a:r>
              <a:rPr lang="en-US" dirty="0">
                <a:highlight>
                  <a:srgbClr val="F09415"/>
                </a:highlight>
              </a:rPr>
              <a:t>Max. CIDR per VPC is 5</a:t>
            </a:r>
            <a:r>
              <a:rPr lang="en-US" dirty="0"/>
              <a:t>, for each CIDR:</a:t>
            </a:r>
          </a:p>
          <a:p>
            <a:pPr marL="0" indent="0">
              <a:buNone/>
            </a:pPr>
            <a:r>
              <a:rPr lang="en-US" dirty="0"/>
              <a:t>• Min. size is /28 (16 IP addresses)</a:t>
            </a:r>
          </a:p>
          <a:p>
            <a:pPr marL="0" indent="0">
              <a:buNone/>
            </a:pPr>
            <a:r>
              <a:rPr lang="en-US" dirty="0"/>
              <a:t>• Max. size is /16 (65536 IP addresses)</a:t>
            </a:r>
          </a:p>
          <a:p>
            <a:pPr marL="0" indent="0">
              <a:buNone/>
            </a:pPr>
            <a:endParaRPr lang="en-US" dirty="0"/>
          </a:p>
          <a:p>
            <a:pPr marL="0" indent="0">
              <a:buNone/>
            </a:pPr>
            <a:r>
              <a:rPr lang="en-US" dirty="0"/>
              <a:t>• Because VPC is private, only the Private IPv4 ranges are allowed:</a:t>
            </a:r>
          </a:p>
          <a:p>
            <a:pPr marL="0" indent="0">
              <a:buNone/>
            </a:pPr>
            <a:r>
              <a:rPr lang="en-US" dirty="0"/>
              <a:t>• 10.0.0.0 – 10.255.255.255 (10.0.0.0/8)</a:t>
            </a:r>
          </a:p>
          <a:p>
            <a:pPr marL="0" indent="0">
              <a:buNone/>
            </a:pPr>
            <a:r>
              <a:rPr lang="en-US" dirty="0"/>
              <a:t>• 172.16.0.0 – 172.31.255.255 (172.16.0.0/12)</a:t>
            </a:r>
          </a:p>
          <a:p>
            <a:pPr marL="0" indent="0">
              <a:buNone/>
            </a:pPr>
            <a:r>
              <a:rPr lang="en-US" dirty="0"/>
              <a:t>• 192.168.0.0 – 192.168.255.255 (192.168.0.0/16)</a:t>
            </a:r>
          </a:p>
          <a:p>
            <a:pPr marL="0" indent="0">
              <a:buNone/>
            </a:pPr>
            <a:endParaRPr lang="en-US" dirty="0"/>
          </a:p>
          <a:p>
            <a:pPr marL="0" indent="0">
              <a:buNone/>
            </a:pPr>
            <a:r>
              <a:rPr lang="en-US" dirty="0"/>
              <a:t>Your VPC CIDR should NOT overlap with your other networks (e.g., corporate)</a:t>
            </a:r>
          </a:p>
        </p:txBody>
      </p:sp>
    </p:spTree>
    <p:extLst>
      <p:ext uri="{BB962C8B-B14F-4D97-AF65-F5344CB8AC3E}">
        <p14:creationId xmlns:p14="http://schemas.microsoft.com/office/powerpoint/2010/main" val="310993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Subnets</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237173"/>
            <a:ext cx="10274724" cy="4083728"/>
          </a:xfrm>
        </p:spPr>
        <p:txBody>
          <a:bodyPr>
            <a:normAutofit fontScale="70000" lnSpcReduction="20000"/>
          </a:bodyPr>
          <a:lstStyle/>
          <a:p>
            <a:pPr marL="0" indent="0">
              <a:buNone/>
            </a:pPr>
            <a:r>
              <a:rPr lang="en-US" dirty="0"/>
              <a:t>• AWS reserves 5 IP addresses (first 4 &amp; last 1) in each subnet</a:t>
            </a:r>
          </a:p>
          <a:p>
            <a:pPr marL="0" indent="0">
              <a:buNone/>
            </a:pPr>
            <a:r>
              <a:rPr lang="en-US" dirty="0"/>
              <a:t>• These 5 IP addresses are not available for use and can’t be assigned to an EC2 instance</a:t>
            </a:r>
          </a:p>
          <a:p>
            <a:pPr marL="0" indent="0">
              <a:buNone/>
            </a:pPr>
            <a:r>
              <a:rPr lang="en-US" dirty="0"/>
              <a:t>Example: if CIDR block 10.0.0.0/24, then reserved IP addresses are:</a:t>
            </a:r>
          </a:p>
          <a:p>
            <a:pPr marL="0" indent="0">
              <a:buNone/>
            </a:pPr>
            <a:r>
              <a:rPr lang="en-US" dirty="0"/>
              <a:t>• 10.0.0.0 – Network Address</a:t>
            </a:r>
          </a:p>
          <a:p>
            <a:pPr marL="0" indent="0">
              <a:buNone/>
            </a:pPr>
            <a:r>
              <a:rPr lang="en-US" dirty="0"/>
              <a:t>• 10.0.0.1 – reserved by AWS for the VPC router</a:t>
            </a:r>
          </a:p>
          <a:p>
            <a:pPr marL="0" indent="0">
              <a:buNone/>
            </a:pPr>
            <a:r>
              <a:rPr lang="en-US" dirty="0"/>
              <a:t>• 10.0.0.2 – reserved by AWS for mapping to Amazon-provided DNS</a:t>
            </a:r>
          </a:p>
          <a:p>
            <a:pPr marL="0" indent="0">
              <a:buNone/>
            </a:pPr>
            <a:r>
              <a:rPr lang="en-US" dirty="0"/>
              <a:t>• 10.0.0.3 – reserved by AWS for future use</a:t>
            </a:r>
          </a:p>
          <a:p>
            <a:pPr marL="0" indent="0">
              <a:buNone/>
            </a:pPr>
            <a:r>
              <a:rPr lang="en-US" dirty="0"/>
              <a:t>• 10.0.0.255 – Network Broadcast Address. AWS does not support broadcast in a VPC, therefore the address is reserved</a:t>
            </a:r>
          </a:p>
          <a:p>
            <a:pPr marL="0" indent="0">
              <a:buNone/>
            </a:pPr>
            <a:endParaRPr lang="en-US" dirty="0"/>
          </a:p>
          <a:p>
            <a:pPr marL="0" indent="0">
              <a:buNone/>
            </a:pPr>
            <a:r>
              <a:rPr lang="en-US" dirty="0"/>
              <a:t>Exam Tip, if you need 29 IP addresses for EC2 instances:</a:t>
            </a:r>
          </a:p>
          <a:p>
            <a:pPr marL="0" indent="0">
              <a:buNone/>
            </a:pPr>
            <a:r>
              <a:rPr lang="en-US" dirty="0"/>
              <a:t>• You can’t choose a subnet of size /27 (32 IP addresses, 32 – 5 = 27 &lt; 29)</a:t>
            </a:r>
          </a:p>
          <a:p>
            <a:pPr marL="0" indent="0">
              <a:buNone/>
            </a:pPr>
            <a:r>
              <a:rPr lang="en-US" dirty="0"/>
              <a:t>• You need to choose a subnet of size /26 (64 IP addresses, 64 – 5 = 59 &gt; 29)</a:t>
            </a:r>
          </a:p>
        </p:txBody>
      </p:sp>
    </p:spTree>
    <p:extLst>
      <p:ext uri="{BB962C8B-B14F-4D97-AF65-F5344CB8AC3E}">
        <p14:creationId xmlns:p14="http://schemas.microsoft.com/office/powerpoint/2010/main" val="154598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Internet Gateway (IGW)</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lstStyle/>
          <a:p>
            <a:pPr marL="0" indent="0">
              <a:buNone/>
            </a:pPr>
            <a:r>
              <a:rPr lang="en-US" dirty="0"/>
              <a:t>• IGW Allows resources (e.g., EC2 instances) in a VPC connect to the Internet</a:t>
            </a:r>
          </a:p>
          <a:p>
            <a:pPr marL="0" indent="0">
              <a:buNone/>
            </a:pPr>
            <a:r>
              <a:rPr lang="en-US" dirty="0"/>
              <a:t>• It scales horizontally and is highly available and redundant</a:t>
            </a:r>
          </a:p>
          <a:p>
            <a:pPr marL="0" indent="0">
              <a:buNone/>
            </a:pPr>
            <a:r>
              <a:rPr lang="en-US" dirty="0"/>
              <a:t>• Must be created separately from a VPC</a:t>
            </a:r>
          </a:p>
          <a:p>
            <a:pPr marL="0" indent="0">
              <a:buNone/>
            </a:pPr>
            <a:r>
              <a:rPr lang="en-US" dirty="0"/>
              <a:t>• One VPC can only be attached to one IGW and vice versa</a:t>
            </a:r>
          </a:p>
          <a:p>
            <a:pPr marL="0" indent="0">
              <a:buNone/>
            </a:pPr>
            <a:r>
              <a:rPr lang="en-US" dirty="0"/>
              <a:t>• Internet Gateways on their own do not allow Internet access…</a:t>
            </a:r>
          </a:p>
          <a:p>
            <a:pPr marL="0" indent="0">
              <a:buNone/>
            </a:pPr>
            <a:r>
              <a:rPr lang="en-US" dirty="0"/>
              <a:t>• Route tables must also be edited!</a:t>
            </a:r>
          </a:p>
        </p:txBody>
      </p:sp>
    </p:spTree>
    <p:extLst>
      <p:ext uri="{BB962C8B-B14F-4D97-AF65-F5344CB8AC3E}">
        <p14:creationId xmlns:p14="http://schemas.microsoft.com/office/powerpoint/2010/main" val="344539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Bastion Host</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a:bodyPr>
          <a:lstStyle/>
          <a:p>
            <a:pPr marL="0" indent="0">
              <a:buNone/>
            </a:pPr>
            <a:r>
              <a:rPr lang="en-US" dirty="0"/>
              <a:t>• We can use a Bastion Host to SSH into our private EC2 instances</a:t>
            </a:r>
          </a:p>
          <a:p>
            <a:pPr marL="0" indent="0">
              <a:buNone/>
            </a:pPr>
            <a:r>
              <a:rPr lang="en-US" dirty="0"/>
              <a:t>• The bastion is in the public subnet which is then connected to all other private subnets</a:t>
            </a:r>
          </a:p>
          <a:p>
            <a:pPr marL="0" indent="0">
              <a:buNone/>
            </a:pPr>
            <a:r>
              <a:rPr lang="en-US" dirty="0"/>
              <a:t>• Bastion Host security group must allow inbound from the internet on port 22 from restricted CIDR, for example the public CIDR of your corporation</a:t>
            </a:r>
          </a:p>
          <a:p>
            <a:pPr marL="0" indent="0">
              <a:buNone/>
            </a:pPr>
            <a:r>
              <a:rPr lang="en-US" dirty="0"/>
              <a:t>• Security Group of the EC2 Instances must allow the Security Group of the Bastion Host, or the private IP of the Bastion host</a:t>
            </a:r>
          </a:p>
        </p:txBody>
      </p:sp>
    </p:spTree>
    <p:extLst>
      <p:ext uri="{BB962C8B-B14F-4D97-AF65-F5344CB8AC3E}">
        <p14:creationId xmlns:p14="http://schemas.microsoft.com/office/powerpoint/2010/main" val="286589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Record SSH Sessions Established Through a Bastion Host | AWS  Security Blog">
            <a:extLst>
              <a:ext uri="{FF2B5EF4-FFF2-40B4-BE49-F238E27FC236}">
                <a16:creationId xmlns:a16="http://schemas.microsoft.com/office/drawing/2014/main" id="{5E97AE6F-B340-AAE9-7904-BA79B720C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784" y="1040143"/>
            <a:ext cx="7415259" cy="454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1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NAT Instance</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3"/>
            <a:ext cx="10221458" cy="4090560"/>
          </a:xfrm>
        </p:spPr>
        <p:txBody>
          <a:bodyPr>
            <a:normAutofit/>
          </a:bodyPr>
          <a:lstStyle/>
          <a:p>
            <a:pPr marL="0" indent="0">
              <a:buNone/>
            </a:pPr>
            <a:r>
              <a:rPr lang="en-US" dirty="0"/>
              <a:t>NAT = Network Address Translation</a:t>
            </a:r>
          </a:p>
          <a:p>
            <a:pPr marL="0" indent="0">
              <a:buNone/>
            </a:pPr>
            <a:r>
              <a:rPr lang="en-US" dirty="0"/>
              <a:t>• Allows EC2 instances in private subnets to connect to the Internet</a:t>
            </a:r>
          </a:p>
          <a:p>
            <a:pPr marL="0" indent="0">
              <a:buNone/>
            </a:pPr>
            <a:r>
              <a:rPr lang="en-US" dirty="0"/>
              <a:t>• Must be launched in a public subnet</a:t>
            </a:r>
          </a:p>
          <a:p>
            <a:pPr marL="0" indent="0">
              <a:buNone/>
            </a:pPr>
            <a:r>
              <a:rPr lang="en-US" dirty="0"/>
              <a:t>• Must disable EC2 setting: Source /destination Check</a:t>
            </a:r>
          </a:p>
          <a:p>
            <a:pPr marL="0" indent="0">
              <a:buNone/>
            </a:pPr>
            <a:r>
              <a:rPr lang="en-US" dirty="0"/>
              <a:t>• Must have Elastic IP attached to it</a:t>
            </a:r>
          </a:p>
          <a:p>
            <a:pPr marL="0" indent="0">
              <a:buNone/>
            </a:pPr>
            <a:r>
              <a:rPr lang="en-US" dirty="0"/>
              <a:t>• Route Tables must be configured to route traffic from private subnets to the NAT Instance</a:t>
            </a:r>
          </a:p>
        </p:txBody>
      </p:sp>
    </p:spTree>
    <p:extLst>
      <p:ext uri="{BB962C8B-B14F-4D97-AF65-F5344CB8AC3E}">
        <p14:creationId xmlns:p14="http://schemas.microsoft.com/office/powerpoint/2010/main" val="3062360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NAT Gateway</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92500"/>
          </a:bodyPr>
          <a:lstStyle/>
          <a:p>
            <a:pPr marL="0" indent="0">
              <a:buNone/>
            </a:pPr>
            <a:r>
              <a:rPr lang="en-US" dirty="0"/>
              <a:t>• AWS-managed NAT, higher bandwidth, high availability, no administration</a:t>
            </a:r>
          </a:p>
          <a:p>
            <a:pPr marL="0" indent="0">
              <a:buNone/>
            </a:pPr>
            <a:r>
              <a:rPr lang="en-US" dirty="0"/>
              <a:t>• Pay per hour for usage and bandwidth</a:t>
            </a:r>
          </a:p>
          <a:p>
            <a:pPr marL="0" indent="0">
              <a:buNone/>
            </a:pPr>
            <a:r>
              <a:rPr lang="en-US" dirty="0"/>
              <a:t>• NATGW is created in a specific Availability Zone, uses an Elastic IP</a:t>
            </a:r>
          </a:p>
          <a:p>
            <a:pPr marL="0" indent="0">
              <a:buNone/>
            </a:pPr>
            <a:r>
              <a:rPr lang="en-US" dirty="0"/>
              <a:t>• Can’t be used by EC2 instance in the same subnet (only from other</a:t>
            </a:r>
          </a:p>
          <a:p>
            <a:pPr marL="0" indent="0">
              <a:buNone/>
            </a:pPr>
            <a:r>
              <a:rPr lang="en-US" dirty="0"/>
              <a:t>subnets)</a:t>
            </a:r>
          </a:p>
          <a:p>
            <a:pPr marL="0" indent="0">
              <a:buNone/>
            </a:pPr>
            <a:r>
              <a:rPr lang="en-US" dirty="0"/>
              <a:t>• Requires an IGW (Private Subnet =&gt; NATGW =&gt; IGW)</a:t>
            </a:r>
          </a:p>
          <a:p>
            <a:pPr marL="0" indent="0">
              <a:buNone/>
            </a:pPr>
            <a:r>
              <a:rPr lang="en-US" dirty="0"/>
              <a:t>• 5 Gbps of bandwidth with automatic scaling up to 45 Gbps</a:t>
            </a:r>
          </a:p>
          <a:p>
            <a:pPr marL="0" indent="0">
              <a:buNone/>
            </a:pPr>
            <a:r>
              <a:rPr lang="en-US" dirty="0"/>
              <a:t>• No Security Groups to manage / required</a:t>
            </a:r>
          </a:p>
        </p:txBody>
      </p:sp>
    </p:spTree>
    <p:extLst>
      <p:ext uri="{BB962C8B-B14F-4D97-AF65-F5344CB8AC3E}">
        <p14:creationId xmlns:p14="http://schemas.microsoft.com/office/powerpoint/2010/main" val="108783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WS — Difference between Internet Gateway and NAT Gateway | by Ashish Patel  | Awesome Cloud | Medium">
            <a:extLst>
              <a:ext uri="{FF2B5EF4-FFF2-40B4-BE49-F238E27FC236}">
                <a16:creationId xmlns:a16="http://schemas.microsoft.com/office/drawing/2014/main" id="{5CBBBBFE-F6E4-281B-499A-33E7BCA9B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620" y="632999"/>
            <a:ext cx="7350709" cy="578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FE19A2F-9FB4-BD50-D0F7-201FB1CC63AD}"/>
              </a:ext>
            </a:extLst>
          </p:cNvPr>
          <p:cNvSpPr/>
          <p:nvPr/>
        </p:nvSpPr>
        <p:spPr>
          <a:xfrm>
            <a:off x="2059620" y="816746"/>
            <a:ext cx="985421" cy="77235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DF008C4-5DA8-F314-C674-B56F28E925E6}"/>
              </a:ext>
            </a:extLst>
          </p:cNvPr>
          <p:cNvSpPr/>
          <p:nvPr/>
        </p:nvSpPr>
        <p:spPr>
          <a:xfrm>
            <a:off x="2132121" y="5336937"/>
            <a:ext cx="985421" cy="77235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200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WS NAT VS NAT INSTANCE: – indepthtechnology">
            <a:extLst>
              <a:ext uri="{FF2B5EF4-FFF2-40B4-BE49-F238E27FC236}">
                <a16:creationId xmlns:a16="http://schemas.microsoft.com/office/drawing/2014/main" id="{731C9D10-1C6F-B83D-C09B-B688D1294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45" y="689898"/>
            <a:ext cx="8219335" cy="488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11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What is VPC?</a:t>
            </a:r>
            <a:endParaRPr lang="en-IN" dirty="0"/>
          </a:p>
        </p:txBody>
      </p:sp>
      <p:sp>
        <p:nvSpPr>
          <p:cNvPr id="3" name="Content Placeholder 2">
            <a:extLst>
              <a:ext uri="{FF2B5EF4-FFF2-40B4-BE49-F238E27FC236}">
                <a16:creationId xmlns:a16="http://schemas.microsoft.com/office/drawing/2014/main" id="{6B8301AC-7E2A-A408-E51A-5817C75CCF24}"/>
              </a:ext>
            </a:extLst>
          </p:cNvPr>
          <p:cNvSpPr>
            <a:spLocks noGrp="1"/>
          </p:cNvSpPr>
          <p:nvPr>
            <p:ph idx="1"/>
          </p:nvPr>
        </p:nvSpPr>
        <p:spPr/>
        <p:txBody>
          <a:bodyPr/>
          <a:lstStyle/>
          <a:p>
            <a:pPr marL="0" indent="0" algn="l">
              <a:buNone/>
            </a:pPr>
            <a:r>
              <a:rPr lang="en-US" sz="1800" dirty="0">
                <a:latin typeface="Bahnschrift Light" panose="020B0502040204020203" pitchFamily="34" charset="0"/>
              </a:rPr>
              <a:t>A virtual private cloud (VPC) is a virtual network dedicated to your AWS account. It is logically isolated from other virtual networks in the AWS Cloud. </a:t>
            </a:r>
          </a:p>
          <a:p>
            <a:pPr marL="0" indent="0" algn="l">
              <a:buNone/>
            </a:pPr>
            <a:r>
              <a:rPr lang="en-US" sz="1800" dirty="0">
                <a:latin typeface="Bahnschrift Light" panose="020B0502040204020203" pitchFamily="34" charset="0"/>
              </a:rPr>
              <a:t>You can specify an </a:t>
            </a:r>
            <a:r>
              <a:rPr lang="en-US" sz="1800" dirty="0">
                <a:highlight>
                  <a:srgbClr val="008080"/>
                </a:highlight>
                <a:latin typeface="Bahnschrift Light" panose="020B0502040204020203" pitchFamily="34" charset="0"/>
              </a:rPr>
              <a:t>IP address </a:t>
            </a:r>
            <a:r>
              <a:rPr lang="en-US" sz="1800" dirty="0">
                <a:latin typeface="Bahnschrift Light" panose="020B0502040204020203" pitchFamily="34" charset="0"/>
              </a:rPr>
              <a:t>range for the VPC, add subnets, add gateways, and associate security groups.</a:t>
            </a:r>
          </a:p>
          <a:p>
            <a:pPr marL="0" indent="0" algn="l">
              <a:buNone/>
            </a:pPr>
            <a:endParaRPr lang="en-US" sz="1800" dirty="0">
              <a:latin typeface="Bahnschrift Light" panose="020B0502040204020203" pitchFamily="34" charset="0"/>
            </a:endParaRPr>
          </a:p>
          <a:p>
            <a:pPr marL="0" indent="0" algn="l">
              <a:buNone/>
            </a:pPr>
            <a:r>
              <a:rPr lang="en-US" sz="1800" dirty="0">
                <a:latin typeface="Bahnschrift Light" panose="020B0502040204020203" pitchFamily="34" charset="0"/>
              </a:rPr>
              <a:t>A </a:t>
            </a:r>
            <a:r>
              <a:rPr lang="en-US" sz="1800" dirty="0">
                <a:highlight>
                  <a:srgbClr val="008000"/>
                </a:highlight>
                <a:latin typeface="Bahnschrift Light" panose="020B0502040204020203" pitchFamily="34" charset="0"/>
              </a:rPr>
              <a:t>subnet</a:t>
            </a:r>
            <a:r>
              <a:rPr lang="en-US" sz="1800" dirty="0">
                <a:latin typeface="Bahnschrift Light" panose="020B0502040204020203" pitchFamily="34" charset="0"/>
              </a:rPr>
              <a:t> is a range of IP addresses in your VPC. You launch AWS resources, such as Amazon EC2 instances, into your subnets. You can connect a subnet to the internet, other VPCs, and your own data centers, and route traffic to and from your subnets using route tables.</a:t>
            </a:r>
          </a:p>
        </p:txBody>
      </p:sp>
    </p:spTree>
    <p:extLst>
      <p:ext uri="{BB962C8B-B14F-4D97-AF65-F5344CB8AC3E}">
        <p14:creationId xmlns:p14="http://schemas.microsoft.com/office/powerpoint/2010/main" val="3742948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NACL- Network Access Control List</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3"/>
            <a:ext cx="10177069" cy="4081682"/>
          </a:xfrm>
        </p:spPr>
        <p:txBody>
          <a:bodyPr>
            <a:normAutofit fontScale="85000" lnSpcReduction="20000"/>
          </a:bodyPr>
          <a:lstStyle/>
          <a:p>
            <a:pPr marL="0" indent="0">
              <a:buNone/>
            </a:pPr>
            <a:r>
              <a:rPr lang="en-US" dirty="0"/>
              <a:t>• NACL are like a firewall which control traffic from and to subnets</a:t>
            </a:r>
          </a:p>
          <a:p>
            <a:pPr marL="0" indent="0">
              <a:buNone/>
            </a:pPr>
            <a:r>
              <a:rPr lang="en-US" dirty="0"/>
              <a:t>• One NACL per subnet, new subnets are assigned the Default NACL</a:t>
            </a:r>
          </a:p>
          <a:p>
            <a:pPr marL="0" indent="0">
              <a:buNone/>
            </a:pPr>
            <a:r>
              <a:rPr lang="en-US" dirty="0">
                <a:highlight>
                  <a:srgbClr val="F09415"/>
                </a:highlight>
              </a:rPr>
              <a:t>You define NACL Rules:</a:t>
            </a:r>
          </a:p>
          <a:p>
            <a:pPr marL="0" indent="0">
              <a:buNone/>
            </a:pPr>
            <a:r>
              <a:rPr lang="en-US" sz="2100" dirty="0">
                <a:highlight>
                  <a:srgbClr val="808080"/>
                </a:highlight>
              </a:rPr>
              <a:t>• Rules have a number (1-32766), higher precedence with a lower number</a:t>
            </a:r>
          </a:p>
          <a:p>
            <a:pPr marL="0" indent="0">
              <a:buNone/>
            </a:pPr>
            <a:r>
              <a:rPr lang="en-US" sz="2100" dirty="0">
                <a:highlight>
                  <a:srgbClr val="808080"/>
                </a:highlight>
              </a:rPr>
              <a:t>• First rule match will drive the decision</a:t>
            </a:r>
          </a:p>
          <a:p>
            <a:pPr marL="0" indent="0">
              <a:buNone/>
            </a:pPr>
            <a:r>
              <a:rPr lang="en-US" sz="2100" dirty="0">
                <a:highlight>
                  <a:srgbClr val="808080"/>
                </a:highlight>
              </a:rPr>
              <a:t>• Example: if you define #100 ALLOW 10.0.0.10/32 and #200 DENY 10.0.0.10/32, the IP</a:t>
            </a:r>
          </a:p>
          <a:p>
            <a:pPr marL="0" indent="0">
              <a:buNone/>
            </a:pPr>
            <a:r>
              <a:rPr lang="en-US" sz="2100" dirty="0">
                <a:highlight>
                  <a:srgbClr val="808080"/>
                </a:highlight>
              </a:rPr>
              <a:t>address will be allowed because 100 has a higher precedence over 200</a:t>
            </a:r>
          </a:p>
          <a:p>
            <a:pPr marL="0" indent="0">
              <a:buNone/>
            </a:pPr>
            <a:r>
              <a:rPr lang="en-US" sz="2100" dirty="0">
                <a:highlight>
                  <a:srgbClr val="808080"/>
                </a:highlight>
              </a:rPr>
              <a:t>• The last rule is an asterisk (*) and denies a request in case of no rule match</a:t>
            </a:r>
          </a:p>
          <a:p>
            <a:pPr marL="0" indent="0">
              <a:buNone/>
            </a:pPr>
            <a:r>
              <a:rPr lang="en-US" sz="2100" dirty="0">
                <a:highlight>
                  <a:srgbClr val="808080"/>
                </a:highlight>
              </a:rPr>
              <a:t>• AWS recommends adding rules by increment of 100</a:t>
            </a:r>
          </a:p>
          <a:p>
            <a:pPr marL="0" indent="0">
              <a:buNone/>
            </a:pPr>
            <a:endParaRPr lang="en-US" dirty="0"/>
          </a:p>
          <a:p>
            <a:pPr marL="0" indent="0">
              <a:buNone/>
            </a:pPr>
            <a:r>
              <a:rPr lang="en-US" dirty="0"/>
              <a:t>• Newly created NACLs will deny everything</a:t>
            </a:r>
          </a:p>
          <a:p>
            <a:pPr marL="0" indent="0">
              <a:buNone/>
            </a:pPr>
            <a:r>
              <a:rPr lang="en-US" dirty="0"/>
              <a:t>• NACL are a great way of blocking a specific IP address at the subnet level</a:t>
            </a:r>
          </a:p>
          <a:p>
            <a:pPr marL="0" indent="0">
              <a:buNone/>
            </a:pPr>
            <a:endParaRPr lang="en-US" dirty="0"/>
          </a:p>
        </p:txBody>
      </p:sp>
    </p:spTree>
    <p:extLst>
      <p:ext uri="{BB962C8B-B14F-4D97-AF65-F5344CB8AC3E}">
        <p14:creationId xmlns:p14="http://schemas.microsoft.com/office/powerpoint/2010/main" val="198927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Default NACL</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lstStyle/>
          <a:p>
            <a:pPr marL="0" indent="0">
              <a:buNone/>
            </a:pPr>
            <a:r>
              <a:rPr lang="en-US" dirty="0"/>
              <a:t>• Accepts everything inbound/outbound with the subnets it’s associated with</a:t>
            </a:r>
          </a:p>
          <a:p>
            <a:pPr marL="0" indent="0">
              <a:buNone/>
            </a:pPr>
            <a:r>
              <a:rPr lang="en-US" dirty="0"/>
              <a:t>• Do NOT modify the Default NACL, instead create custom NACLs</a:t>
            </a:r>
          </a:p>
        </p:txBody>
      </p:sp>
      <p:pic>
        <p:nvPicPr>
          <p:cNvPr id="4" name="Picture 3">
            <a:extLst>
              <a:ext uri="{FF2B5EF4-FFF2-40B4-BE49-F238E27FC236}">
                <a16:creationId xmlns:a16="http://schemas.microsoft.com/office/drawing/2014/main" id="{5D00B9FF-9667-E824-28E2-3328D67D2277}"/>
              </a:ext>
            </a:extLst>
          </p:cNvPr>
          <p:cNvPicPr>
            <a:picLocks noChangeAspect="1"/>
          </p:cNvPicPr>
          <p:nvPr/>
        </p:nvPicPr>
        <p:blipFill rotWithShape="1">
          <a:blip r:embed="rId2"/>
          <a:srcRect l="13034" t="53592" r="31335" b="13441"/>
          <a:stretch/>
        </p:blipFill>
        <p:spPr>
          <a:xfrm>
            <a:off x="1930369" y="3923929"/>
            <a:ext cx="6782541" cy="2260835"/>
          </a:xfrm>
          <a:prstGeom prst="rect">
            <a:avLst/>
          </a:prstGeom>
        </p:spPr>
      </p:pic>
    </p:spTree>
    <p:extLst>
      <p:ext uri="{BB962C8B-B14F-4D97-AF65-F5344CB8AC3E}">
        <p14:creationId xmlns:p14="http://schemas.microsoft.com/office/powerpoint/2010/main" val="319680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ndamental Cloud Security Concepts Part 6-Network and Security in Amazon  Web Services (AWS) - GÉANT Cloud Services">
            <a:extLst>
              <a:ext uri="{FF2B5EF4-FFF2-40B4-BE49-F238E27FC236}">
                <a16:creationId xmlns:a16="http://schemas.microsoft.com/office/drawing/2014/main" id="{682B478D-415C-6289-94B3-E7194396C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433" y="1375542"/>
            <a:ext cx="7545264" cy="4106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3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VPC Peering</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2"/>
            <a:ext cx="10106048" cy="4055049"/>
          </a:xfrm>
        </p:spPr>
        <p:txBody>
          <a:bodyPr>
            <a:normAutofit fontScale="92500" lnSpcReduction="10000"/>
          </a:bodyPr>
          <a:lstStyle/>
          <a:p>
            <a:pPr marL="0" indent="0">
              <a:buNone/>
            </a:pPr>
            <a:r>
              <a:rPr lang="en-US" dirty="0"/>
              <a:t>• Privately connect two VPCs using AWS’ network</a:t>
            </a:r>
          </a:p>
          <a:p>
            <a:pPr marL="0" indent="0">
              <a:buNone/>
            </a:pPr>
            <a:r>
              <a:rPr lang="en-US" dirty="0"/>
              <a:t>• Make them behave as if they were in the same network</a:t>
            </a:r>
          </a:p>
          <a:p>
            <a:pPr marL="0" indent="0">
              <a:buNone/>
            </a:pPr>
            <a:r>
              <a:rPr lang="en-US" dirty="0"/>
              <a:t>• Must not have overlapping CIDRs</a:t>
            </a:r>
          </a:p>
          <a:p>
            <a:pPr marL="0" indent="0">
              <a:buNone/>
            </a:pPr>
            <a:r>
              <a:rPr lang="en-US" dirty="0"/>
              <a:t>• VPC Peering connection is NOT transitive (must be established for each VPC that need to communicate with one another)</a:t>
            </a:r>
          </a:p>
          <a:p>
            <a:pPr marL="0" indent="0">
              <a:buNone/>
            </a:pPr>
            <a:r>
              <a:rPr lang="en-US" dirty="0"/>
              <a:t>• You must update route tables in each VPC’s subnets to ensure EC2 instances can communicate with each other</a:t>
            </a:r>
          </a:p>
          <a:p>
            <a:pPr marL="0" indent="0">
              <a:buNone/>
            </a:pPr>
            <a:r>
              <a:rPr lang="en-US" dirty="0"/>
              <a:t>• You can create VPC Peering connection between VPCs in different AWS accounts/regions</a:t>
            </a:r>
          </a:p>
          <a:p>
            <a:pPr marL="0" indent="0">
              <a:buNone/>
            </a:pPr>
            <a:r>
              <a:rPr lang="en-US" dirty="0"/>
              <a:t>• You can reference a security group in a peered VPC (works cross</a:t>
            </a:r>
          </a:p>
          <a:p>
            <a:pPr marL="0" indent="0">
              <a:buNone/>
            </a:pPr>
            <a:r>
              <a:rPr lang="en-US" dirty="0"/>
              <a:t>accounts – same region)</a:t>
            </a:r>
          </a:p>
        </p:txBody>
      </p:sp>
    </p:spTree>
    <p:extLst>
      <p:ext uri="{BB962C8B-B14F-4D97-AF65-F5344CB8AC3E}">
        <p14:creationId xmlns:p14="http://schemas.microsoft.com/office/powerpoint/2010/main" val="409910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rchitecture 2: VPC peering - AWS Prescriptive Guidance">
            <a:extLst>
              <a:ext uri="{FF2B5EF4-FFF2-40B4-BE49-F238E27FC236}">
                <a16:creationId xmlns:a16="http://schemas.microsoft.com/office/drawing/2014/main" id="{F057DA73-9F19-7A02-5689-3F30CBE3A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61" y="851118"/>
            <a:ext cx="7141207" cy="494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65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VPC Endpoints (AWS Private Link)</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lnSpcReduction="10000"/>
          </a:bodyPr>
          <a:lstStyle/>
          <a:p>
            <a:pPr marL="0" indent="0">
              <a:buNone/>
            </a:pPr>
            <a:r>
              <a:rPr lang="en-US" dirty="0"/>
              <a:t>• Every AWS service is publicly exposed (public URL)</a:t>
            </a:r>
          </a:p>
          <a:p>
            <a:pPr marL="0" indent="0">
              <a:buNone/>
            </a:pPr>
            <a:r>
              <a:rPr lang="en-US" dirty="0"/>
              <a:t>• VPC Endpoints (powered by AWS </a:t>
            </a:r>
            <a:r>
              <a:rPr lang="en-US" dirty="0" err="1"/>
              <a:t>PrivateLink</a:t>
            </a:r>
            <a:r>
              <a:rPr lang="en-US" dirty="0"/>
              <a:t>) allows you to connect to AWS services using a private network instead of using the public Internet</a:t>
            </a:r>
          </a:p>
          <a:p>
            <a:pPr marL="0" indent="0">
              <a:buNone/>
            </a:pPr>
            <a:r>
              <a:rPr lang="en-US" dirty="0"/>
              <a:t>• They’re redundant and scale horizontally</a:t>
            </a:r>
          </a:p>
          <a:p>
            <a:pPr marL="0" indent="0">
              <a:buNone/>
            </a:pPr>
            <a:r>
              <a:rPr lang="en-US" dirty="0"/>
              <a:t>• They remove the need of IGW, NATGW, </a:t>
            </a:r>
            <a:r>
              <a:rPr lang="en-US" dirty="0" err="1"/>
              <a:t>etc</a:t>
            </a:r>
            <a:r>
              <a:rPr lang="en-US" dirty="0"/>
              <a:t> to access AWS Services</a:t>
            </a:r>
          </a:p>
          <a:p>
            <a:pPr marL="0" indent="0">
              <a:buNone/>
            </a:pPr>
            <a:r>
              <a:rPr lang="en-US" dirty="0"/>
              <a:t>In case of issues:</a:t>
            </a:r>
          </a:p>
          <a:p>
            <a:pPr marL="0" indent="0">
              <a:buNone/>
            </a:pPr>
            <a:r>
              <a:rPr lang="en-US" dirty="0"/>
              <a:t>• Check DNS Setting Resolution in your VPC</a:t>
            </a:r>
          </a:p>
          <a:p>
            <a:pPr marL="0" indent="0">
              <a:buNone/>
            </a:pPr>
            <a:r>
              <a:rPr lang="en-US" dirty="0"/>
              <a:t>• Check Route Tables</a:t>
            </a:r>
          </a:p>
        </p:txBody>
      </p:sp>
    </p:spTree>
    <p:extLst>
      <p:ext uri="{BB962C8B-B14F-4D97-AF65-F5344CB8AC3E}">
        <p14:creationId xmlns:p14="http://schemas.microsoft.com/office/powerpoint/2010/main" val="398827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ccess Your VPC using AWS PrivateLink - Appian 23.2">
            <a:extLst>
              <a:ext uri="{FF2B5EF4-FFF2-40B4-BE49-F238E27FC236}">
                <a16:creationId xmlns:a16="http://schemas.microsoft.com/office/drawing/2014/main" id="{7F186FAD-4C24-6CB4-BE11-2DCF8606F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257" y="770791"/>
            <a:ext cx="8862918" cy="525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10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Types of Endpoints</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2" y="2336873"/>
            <a:ext cx="6723656" cy="3599316"/>
          </a:xfrm>
        </p:spPr>
        <p:txBody>
          <a:bodyPr>
            <a:normAutofit fontScale="85000" lnSpcReduction="20000"/>
          </a:bodyPr>
          <a:lstStyle/>
          <a:p>
            <a:pPr marL="0" indent="0">
              <a:buNone/>
            </a:pPr>
            <a:r>
              <a:rPr lang="en-US" dirty="0">
                <a:highlight>
                  <a:srgbClr val="F09415"/>
                </a:highlight>
              </a:rPr>
              <a:t>Interface Endpoints </a:t>
            </a:r>
            <a:r>
              <a:rPr lang="en-US" dirty="0"/>
              <a:t>(powered by </a:t>
            </a:r>
            <a:r>
              <a:rPr lang="en-US" dirty="0" err="1"/>
              <a:t>PrivateLink</a:t>
            </a:r>
            <a:r>
              <a:rPr lang="en-US" dirty="0"/>
              <a:t>)</a:t>
            </a:r>
          </a:p>
          <a:p>
            <a:pPr marL="0" indent="0">
              <a:buNone/>
            </a:pPr>
            <a:r>
              <a:rPr lang="en-US" dirty="0"/>
              <a:t>• Provisions an ENI (private IP address) as an entry point (must attach a Security Group)</a:t>
            </a:r>
          </a:p>
          <a:p>
            <a:pPr marL="0" indent="0">
              <a:buNone/>
            </a:pPr>
            <a:r>
              <a:rPr lang="en-US" dirty="0"/>
              <a:t>• Supports most AWS services</a:t>
            </a:r>
          </a:p>
          <a:p>
            <a:pPr marL="0" indent="0">
              <a:buNone/>
            </a:pPr>
            <a:r>
              <a:rPr lang="en-US" dirty="0"/>
              <a:t>• $ per hour + $ per GB of data processed</a:t>
            </a:r>
          </a:p>
          <a:p>
            <a:pPr marL="0" indent="0">
              <a:buNone/>
            </a:pPr>
            <a:endParaRPr lang="en-US" dirty="0"/>
          </a:p>
          <a:p>
            <a:pPr marL="0" indent="0">
              <a:buNone/>
            </a:pPr>
            <a:r>
              <a:rPr lang="en-US" dirty="0">
                <a:highlight>
                  <a:srgbClr val="F09415"/>
                </a:highlight>
              </a:rPr>
              <a:t>Gateway Endpoints</a:t>
            </a:r>
          </a:p>
          <a:p>
            <a:pPr marL="0" indent="0">
              <a:buNone/>
            </a:pPr>
            <a:r>
              <a:rPr lang="en-US" dirty="0"/>
              <a:t>• Provisions a gateway and must be used as a target in a route table (does not use security groups)</a:t>
            </a:r>
          </a:p>
          <a:p>
            <a:pPr marL="0" indent="0">
              <a:buNone/>
            </a:pPr>
            <a:r>
              <a:rPr lang="en-US" dirty="0"/>
              <a:t>• Supports both S3 and DynamoDB</a:t>
            </a:r>
          </a:p>
          <a:p>
            <a:pPr marL="0" indent="0">
              <a:buNone/>
            </a:pPr>
            <a:r>
              <a:rPr lang="en-US" dirty="0"/>
              <a:t>• Free</a:t>
            </a:r>
          </a:p>
        </p:txBody>
      </p:sp>
      <p:pic>
        <p:nvPicPr>
          <p:cNvPr id="3" name="Picture 2">
            <a:extLst>
              <a:ext uri="{FF2B5EF4-FFF2-40B4-BE49-F238E27FC236}">
                <a16:creationId xmlns:a16="http://schemas.microsoft.com/office/drawing/2014/main" id="{5ECF8D38-8FF4-D87B-C2FD-B2F70B5E7D88}"/>
              </a:ext>
            </a:extLst>
          </p:cNvPr>
          <p:cNvPicPr>
            <a:picLocks noChangeAspect="1"/>
          </p:cNvPicPr>
          <p:nvPr/>
        </p:nvPicPr>
        <p:blipFill rotWithShape="1">
          <a:blip r:embed="rId2"/>
          <a:srcRect l="49369" t="24208" r="19684" b="7701"/>
          <a:stretch/>
        </p:blipFill>
        <p:spPr>
          <a:xfrm>
            <a:off x="7738668" y="601238"/>
            <a:ext cx="3773010" cy="4669655"/>
          </a:xfrm>
          <a:prstGeom prst="rect">
            <a:avLst/>
          </a:prstGeom>
        </p:spPr>
      </p:pic>
    </p:spTree>
    <p:extLst>
      <p:ext uri="{BB962C8B-B14F-4D97-AF65-F5344CB8AC3E}">
        <p14:creationId xmlns:p14="http://schemas.microsoft.com/office/powerpoint/2010/main" val="316145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VPC flow Logs</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92500" lnSpcReduction="10000"/>
          </a:bodyPr>
          <a:lstStyle/>
          <a:p>
            <a:pPr marL="0" indent="0">
              <a:buNone/>
            </a:pPr>
            <a:r>
              <a:rPr lang="en-US" dirty="0"/>
              <a:t>Capture information about IP traffic going into your interfaces:</a:t>
            </a:r>
          </a:p>
          <a:p>
            <a:pPr marL="0" indent="0">
              <a:buNone/>
            </a:pPr>
            <a:r>
              <a:rPr lang="en-US" dirty="0"/>
              <a:t>• VPC Flow Logs</a:t>
            </a:r>
          </a:p>
          <a:p>
            <a:pPr marL="0" indent="0">
              <a:buNone/>
            </a:pPr>
            <a:r>
              <a:rPr lang="en-US" dirty="0"/>
              <a:t>• Subnet Flow Logs</a:t>
            </a:r>
          </a:p>
          <a:p>
            <a:pPr marL="0" indent="0">
              <a:buNone/>
            </a:pPr>
            <a:r>
              <a:rPr lang="en-US" dirty="0"/>
              <a:t>• Elastic Network Interface (ENI) Flow Logs</a:t>
            </a:r>
          </a:p>
          <a:p>
            <a:pPr marL="0" indent="0">
              <a:buNone/>
            </a:pPr>
            <a:endParaRPr lang="en-US" dirty="0"/>
          </a:p>
          <a:p>
            <a:pPr marL="0" indent="0">
              <a:buNone/>
            </a:pPr>
            <a:r>
              <a:rPr lang="en-US" dirty="0"/>
              <a:t>• Helps to monitor &amp; troubleshoot connectivity issues</a:t>
            </a:r>
          </a:p>
          <a:p>
            <a:pPr marL="0" indent="0">
              <a:buNone/>
            </a:pPr>
            <a:r>
              <a:rPr lang="en-US" dirty="0"/>
              <a:t>• Flow logs data can go to S3, CloudWatch Logs, and Kinesis Data Firehose</a:t>
            </a:r>
          </a:p>
          <a:p>
            <a:pPr marL="0" indent="0">
              <a:buNone/>
            </a:pPr>
            <a:r>
              <a:rPr lang="en-US" dirty="0"/>
              <a:t>• Captures network information from AWS managed interfaces too: ELB,</a:t>
            </a:r>
          </a:p>
          <a:p>
            <a:pPr marL="0" indent="0">
              <a:buNone/>
            </a:pPr>
            <a:r>
              <a:rPr lang="en-US" dirty="0"/>
              <a:t>RDS, </a:t>
            </a:r>
            <a:r>
              <a:rPr lang="en-US" dirty="0" err="1"/>
              <a:t>ElastiCache</a:t>
            </a:r>
            <a:r>
              <a:rPr lang="en-US" dirty="0"/>
              <a:t>, Redshift, </a:t>
            </a:r>
            <a:r>
              <a:rPr lang="en-US" dirty="0" err="1"/>
              <a:t>WorkSpaces</a:t>
            </a:r>
            <a:r>
              <a:rPr lang="en-US" dirty="0"/>
              <a:t>, NATGW, Transit Gateway…</a:t>
            </a:r>
          </a:p>
        </p:txBody>
      </p:sp>
    </p:spTree>
    <p:extLst>
      <p:ext uri="{BB962C8B-B14F-4D97-AF65-F5344CB8AC3E}">
        <p14:creationId xmlns:p14="http://schemas.microsoft.com/office/powerpoint/2010/main" val="2519766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VPC Flow Logs Syntax</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3"/>
            <a:ext cx="9955128" cy="3599316"/>
          </a:xfrm>
        </p:spPr>
        <p:txBody>
          <a:bodyPr>
            <a:normAutofit/>
          </a:bodyPr>
          <a:lstStyle/>
          <a:p>
            <a:pPr marL="0" indent="0">
              <a:buNone/>
            </a:pPr>
            <a:r>
              <a:rPr lang="en-US" dirty="0"/>
              <a:t>• </a:t>
            </a:r>
            <a:r>
              <a:rPr lang="en-US" dirty="0" err="1"/>
              <a:t>srcaddr</a:t>
            </a:r>
            <a:r>
              <a:rPr lang="en-US" dirty="0"/>
              <a:t> &amp; </a:t>
            </a:r>
            <a:r>
              <a:rPr lang="en-US" dirty="0" err="1"/>
              <a:t>dstaddr</a:t>
            </a:r>
            <a:r>
              <a:rPr lang="en-US" dirty="0"/>
              <a:t> – help identify problematic IP</a:t>
            </a:r>
          </a:p>
          <a:p>
            <a:pPr marL="0" indent="0">
              <a:buNone/>
            </a:pPr>
            <a:r>
              <a:rPr lang="en-US" dirty="0"/>
              <a:t>• </a:t>
            </a:r>
            <a:r>
              <a:rPr lang="en-US" dirty="0" err="1"/>
              <a:t>srcport</a:t>
            </a:r>
            <a:r>
              <a:rPr lang="en-US" dirty="0"/>
              <a:t> &amp; </a:t>
            </a:r>
            <a:r>
              <a:rPr lang="en-US" dirty="0" err="1"/>
              <a:t>dstport</a:t>
            </a:r>
            <a:r>
              <a:rPr lang="en-US" dirty="0"/>
              <a:t> – help identity problematic ports</a:t>
            </a:r>
          </a:p>
          <a:p>
            <a:pPr marL="0" indent="0">
              <a:buNone/>
            </a:pPr>
            <a:r>
              <a:rPr lang="en-US" dirty="0"/>
              <a:t>• Action – success or failure of the request due to Security Group / NACL</a:t>
            </a:r>
          </a:p>
          <a:p>
            <a:pPr marL="0" indent="0">
              <a:buNone/>
            </a:pPr>
            <a:r>
              <a:rPr lang="en-US" dirty="0"/>
              <a:t>• Can be used for analytics on usage patterns, or malicious behavior</a:t>
            </a:r>
          </a:p>
          <a:p>
            <a:pPr marL="0" indent="0">
              <a:buNone/>
            </a:pPr>
            <a:r>
              <a:rPr lang="en-US" dirty="0"/>
              <a:t>• Query VPC flow logs using Athena on S3 or CloudWatch Logs Insights</a:t>
            </a:r>
          </a:p>
        </p:txBody>
      </p:sp>
      <p:pic>
        <p:nvPicPr>
          <p:cNvPr id="4" name="Picture 3">
            <a:extLst>
              <a:ext uri="{FF2B5EF4-FFF2-40B4-BE49-F238E27FC236}">
                <a16:creationId xmlns:a16="http://schemas.microsoft.com/office/drawing/2014/main" id="{1ACBC849-6A86-8D2E-5EE4-461CA559B8C9}"/>
              </a:ext>
            </a:extLst>
          </p:cNvPr>
          <p:cNvPicPr>
            <a:picLocks noChangeAspect="1"/>
          </p:cNvPicPr>
          <p:nvPr/>
        </p:nvPicPr>
        <p:blipFill rotWithShape="1">
          <a:blip r:embed="rId2"/>
          <a:srcRect l="6845" t="31715" r="21942" b="50000"/>
          <a:stretch/>
        </p:blipFill>
        <p:spPr>
          <a:xfrm>
            <a:off x="1611820" y="5060271"/>
            <a:ext cx="8682362" cy="1253972"/>
          </a:xfrm>
          <a:prstGeom prst="rect">
            <a:avLst/>
          </a:prstGeom>
        </p:spPr>
      </p:pic>
    </p:spTree>
    <p:extLst>
      <p:ext uri="{BB962C8B-B14F-4D97-AF65-F5344CB8AC3E}">
        <p14:creationId xmlns:p14="http://schemas.microsoft.com/office/powerpoint/2010/main" val="379022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WS VPC?">
            <a:extLst>
              <a:ext uri="{FF2B5EF4-FFF2-40B4-BE49-F238E27FC236}">
                <a16:creationId xmlns:a16="http://schemas.microsoft.com/office/drawing/2014/main" id="{17CA8D95-0E3A-A053-9F12-8FCAA2CE3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830" y="635909"/>
            <a:ext cx="8489637" cy="558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71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AWS Site-to-Site VPN</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lnSpcReduction="10000"/>
          </a:bodyPr>
          <a:lstStyle/>
          <a:p>
            <a:pPr marL="0" indent="0">
              <a:buNone/>
            </a:pPr>
            <a:r>
              <a:rPr lang="en-US" dirty="0">
                <a:highlight>
                  <a:srgbClr val="F09415"/>
                </a:highlight>
              </a:rPr>
              <a:t>Virtual Private Gateway (VGW)</a:t>
            </a:r>
          </a:p>
          <a:p>
            <a:pPr marL="0" indent="0">
              <a:buNone/>
            </a:pPr>
            <a:r>
              <a:rPr lang="en-US" dirty="0"/>
              <a:t>• VPN concentrator on the AWS side of the VPN connection</a:t>
            </a:r>
          </a:p>
          <a:p>
            <a:pPr marL="0" indent="0">
              <a:buNone/>
            </a:pPr>
            <a:r>
              <a:rPr lang="en-US" dirty="0"/>
              <a:t>• VGW is created and attached to the VPC from which you want to create the Site-to-Site VPN connection</a:t>
            </a:r>
          </a:p>
          <a:p>
            <a:pPr marL="0" indent="0">
              <a:buNone/>
            </a:pPr>
            <a:r>
              <a:rPr lang="en-US" dirty="0"/>
              <a:t>• Possibility to customize the ASN (Autonomous System Number)</a:t>
            </a:r>
          </a:p>
          <a:p>
            <a:pPr marL="0" indent="0">
              <a:buNone/>
            </a:pPr>
            <a:endParaRPr lang="en-US" dirty="0"/>
          </a:p>
          <a:p>
            <a:pPr marL="0" indent="0">
              <a:buNone/>
            </a:pPr>
            <a:r>
              <a:rPr lang="en-US" dirty="0">
                <a:highlight>
                  <a:srgbClr val="F09415"/>
                </a:highlight>
              </a:rPr>
              <a:t>Customer Gateway (CGW)</a:t>
            </a:r>
          </a:p>
          <a:p>
            <a:pPr marL="0" indent="0">
              <a:buNone/>
            </a:pPr>
            <a:r>
              <a:rPr lang="en-US" dirty="0"/>
              <a:t>• Software application or physical device on customer side of the VPN connection</a:t>
            </a:r>
          </a:p>
        </p:txBody>
      </p:sp>
    </p:spTree>
    <p:extLst>
      <p:ext uri="{BB962C8B-B14F-4D97-AF65-F5344CB8AC3E}">
        <p14:creationId xmlns:p14="http://schemas.microsoft.com/office/powerpoint/2010/main" val="3165337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Direct Connect (DX)</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85000" lnSpcReduction="20000"/>
          </a:bodyPr>
          <a:lstStyle/>
          <a:p>
            <a:pPr marL="0" indent="0">
              <a:buNone/>
            </a:pPr>
            <a:r>
              <a:rPr lang="en-US" dirty="0"/>
              <a:t>• Provides a dedicated private connection from a remote network to your VPC</a:t>
            </a:r>
          </a:p>
          <a:p>
            <a:pPr marL="0" indent="0">
              <a:buNone/>
            </a:pPr>
            <a:r>
              <a:rPr lang="en-US" dirty="0"/>
              <a:t>• Dedicated connection must be setup between your DC and AWS Direct</a:t>
            </a:r>
          </a:p>
          <a:p>
            <a:pPr marL="0" indent="0">
              <a:buNone/>
            </a:pPr>
            <a:r>
              <a:rPr lang="en-US" dirty="0"/>
              <a:t>Connect locations</a:t>
            </a:r>
          </a:p>
          <a:p>
            <a:pPr marL="0" indent="0">
              <a:buNone/>
            </a:pPr>
            <a:r>
              <a:rPr lang="en-US" dirty="0"/>
              <a:t>• You need to setup a Virtual Private Gateway on your VPC</a:t>
            </a:r>
          </a:p>
          <a:p>
            <a:pPr marL="0" indent="0">
              <a:buNone/>
            </a:pPr>
            <a:r>
              <a:rPr lang="en-US" dirty="0"/>
              <a:t>• Access public resources (S3) and private (EC2) on same connection</a:t>
            </a:r>
          </a:p>
          <a:p>
            <a:pPr marL="0" indent="0">
              <a:buNone/>
            </a:pPr>
            <a:r>
              <a:rPr lang="en-US" dirty="0"/>
              <a:t>• Use Cases:</a:t>
            </a:r>
          </a:p>
          <a:p>
            <a:pPr marL="0" indent="0">
              <a:buNone/>
            </a:pPr>
            <a:r>
              <a:rPr lang="en-US" dirty="0"/>
              <a:t>• Increase bandwidth throughput - working with large data sets – lower cost</a:t>
            </a:r>
          </a:p>
          <a:p>
            <a:pPr marL="0" indent="0">
              <a:buNone/>
            </a:pPr>
            <a:r>
              <a:rPr lang="en-US" dirty="0"/>
              <a:t>• More consistent network experience - applications using real-time data feeds</a:t>
            </a:r>
          </a:p>
          <a:p>
            <a:pPr marL="0" indent="0">
              <a:buNone/>
            </a:pPr>
            <a:r>
              <a:rPr lang="en-US" dirty="0"/>
              <a:t>• Hybrid Environments (on prem + cloud)</a:t>
            </a:r>
          </a:p>
          <a:p>
            <a:pPr marL="0" indent="0">
              <a:buNone/>
            </a:pPr>
            <a:r>
              <a:rPr lang="en-US" dirty="0"/>
              <a:t>• Supports both IPv4 and IPv6</a:t>
            </a:r>
          </a:p>
        </p:txBody>
      </p:sp>
    </p:spTree>
    <p:extLst>
      <p:ext uri="{BB962C8B-B14F-4D97-AF65-F5344CB8AC3E}">
        <p14:creationId xmlns:p14="http://schemas.microsoft.com/office/powerpoint/2010/main" val="2932344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Direct Connect – Connection Types</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92500" lnSpcReduction="20000"/>
          </a:bodyPr>
          <a:lstStyle/>
          <a:p>
            <a:pPr marL="0" indent="0">
              <a:buNone/>
            </a:pPr>
            <a:r>
              <a:rPr lang="en-US" dirty="0">
                <a:highlight>
                  <a:srgbClr val="F09415"/>
                </a:highlight>
              </a:rPr>
              <a:t>Dedicated Connections: </a:t>
            </a:r>
            <a:r>
              <a:rPr lang="en-US" dirty="0"/>
              <a:t>1Gbps,10 Gbps and 100 Gbps capacity</a:t>
            </a:r>
          </a:p>
          <a:p>
            <a:pPr marL="0" indent="0">
              <a:buNone/>
            </a:pPr>
            <a:r>
              <a:rPr lang="en-US" dirty="0"/>
              <a:t>• Physical ethernet port dedicated to a customer</a:t>
            </a:r>
          </a:p>
          <a:p>
            <a:pPr marL="0" indent="0">
              <a:buNone/>
            </a:pPr>
            <a:r>
              <a:rPr lang="en-US" dirty="0"/>
              <a:t>• Request made to AWS first, then completed by AWS Direct Connect Partners</a:t>
            </a:r>
          </a:p>
          <a:p>
            <a:pPr marL="0" indent="0">
              <a:buNone/>
            </a:pPr>
            <a:endParaRPr lang="en-US" dirty="0"/>
          </a:p>
          <a:p>
            <a:pPr marL="0" indent="0">
              <a:buNone/>
            </a:pPr>
            <a:r>
              <a:rPr lang="en-US" dirty="0">
                <a:highlight>
                  <a:srgbClr val="F09415"/>
                </a:highlight>
              </a:rPr>
              <a:t>Hosted Connections: </a:t>
            </a:r>
            <a:r>
              <a:rPr lang="en-US" dirty="0"/>
              <a:t>50Mbps, 500 Mbps, to 10 Gbps</a:t>
            </a:r>
          </a:p>
          <a:p>
            <a:pPr marL="0" indent="0">
              <a:buNone/>
            </a:pPr>
            <a:r>
              <a:rPr lang="en-US" dirty="0"/>
              <a:t>• Connection requests are made via AWS Direct Connect Partners</a:t>
            </a:r>
          </a:p>
          <a:p>
            <a:pPr marL="0" indent="0">
              <a:buNone/>
            </a:pPr>
            <a:r>
              <a:rPr lang="en-US" dirty="0"/>
              <a:t>• Capacity can be added or removed on demand</a:t>
            </a:r>
          </a:p>
          <a:p>
            <a:pPr marL="0" indent="0">
              <a:buNone/>
            </a:pPr>
            <a:r>
              <a:rPr lang="en-US" dirty="0"/>
              <a:t>• 1, 2, 5, 10 Gbps available at select AWS Direct Connect Partners</a:t>
            </a:r>
          </a:p>
          <a:p>
            <a:pPr marL="0" indent="0">
              <a:buNone/>
            </a:pPr>
            <a:r>
              <a:rPr lang="en-US" dirty="0"/>
              <a:t>• Lead times are often longer than 1 month to establish a new connection</a:t>
            </a:r>
          </a:p>
        </p:txBody>
      </p:sp>
    </p:spTree>
    <p:extLst>
      <p:ext uri="{BB962C8B-B14F-4D97-AF65-F5344CB8AC3E}">
        <p14:creationId xmlns:p14="http://schemas.microsoft.com/office/powerpoint/2010/main" val="2723206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Transit Gateway</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92500" lnSpcReduction="10000"/>
          </a:bodyPr>
          <a:lstStyle/>
          <a:p>
            <a:pPr marL="0" indent="0">
              <a:buNone/>
            </a:pPr>
            <a:r>
              <a:rPr lang="en-US" dirty="0"/>
              <a:t>• For having transitive peering between thousands of VPC and</a:t>
            </a:r>
          </a:p>
          <a:p>
            <a:pPr marL="0" indent="0">
              <a:buNone/>
            </a:pPr>
            <a:r>
              <a:rPr lang="en-US" dirty="0"/>
              <a:t>on-premises, hub-and-spoke (star) connection</a:t>
            </a:r>
          </a:p>
          <a:p>
            <a:pPr marL="0" indent="0">
              <a:buNone/>
            </a:pPr>
            <a:r>
              <a:rPr lang="en-US" dirty="0"/>
              <a:t>• Regional resource, can work cross-region</a:t>
            </a:r>
          </a:p>
          <a:p>
            <a:pPr marL="0" indent="0">
              <a:buNone/>
            </a:pPr>
            <a:r>
              <a:rPr lang="en-US" dirty="0"/>
              <a:t>• Share cross-account using Resource Access Manager (RAM)</a:t>
            </a:r>
          </a:p>
          <a:p>
            <a:pPr marL="0" indent="0">
              <a:buNone/>
            </a:pPr>
            <a:r>
              <a:rPr lang="en-US" dirty="0"/>
              <a:t>• You can peer Transit Gateways across regions</a:t>
            </a:r>
          </a:p>
          <a:p>
            <a:pPr marL="0" indent="0">
              <a:buNone/>
            </a:pPr>
            <a:r>
              <a:rPr lang="en-US" dirty="0"/>
              <a:t>• Route Tables: limit which VPC can talk with other VPC</a:t>
            </a:r>
          </a:p>
          <a:p>
            <a:pPr marL="0" indent="0">
              <a:buNone/>
            </a:pPr>
            <a:r>
              <a:rPr lang="en-US" dirty="0"/>
              <a:t>• Works with Direct Connect Gateway, VPN connections</a:t>
            </a:r>
          </a:p>
          <a:p>
            <a:pPr marL="0" indent="0">
              <a:buNone/>
            </a:pPr>
            <a:r>
              <a:rPr lang="en-US" dirty="0"/>
              <a:t>• Supports IP Multicast (not supported by any other AWS</a:t>
            </a:r>
          </a:p>
          <a:p>
            <a:pPr marL="0" indent="0">
              <a:buNone/>
            </a:pPr>
            <a:r>
              <a:rPr lang="en-US" dirty="0"/>
              <a:t>service)</a:t>
            </a:r>
          </a:p>
        </p:txBody>
      </p:sp>
    </p:spTree>
    <p:extLst>
      <p:ext uri="{BB962C8B-B14F-4D97-AF65-F5344CB8AC3E}">
        <p14:creationId xmlns:p14="http://schemas.microsoft.com/office/powerpoint/2010/main" val="343892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rchitecture 3: AWS Transit Gateway - AWS Prescriptive Guidance">
            <a:extLst>
              <a:ext uri="{FF2B5EF4-FFF2-40B4-BE49-F238E27FC236}">
                <a16:creationId xmlns:a16="http://schemas.microsoft.com/office/drawing/2014/main" id="{FD8B0A1A-DF75-4DA7-3EA4-090220E5B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981" y="981075"/>
            <a:ext cx="703897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061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Traffic Mirroring</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85000" lnSpcReduction="20000"/>
          </a:bodyPr>
          <a:lstStyle/>
          <a:p>
            <a:pPr marL="0" indent="0">
              <a:buNone/>
            </a:pPr>
            <a:r>
              <a:rPr lang="en-US" dirty="0"/>
              <a:t>• Allows you to capture and inspect network traffic in your VPC</a:t>
            </a:r>
          </a:p>
          <a:p>
            <a:pPr marL="0" indent="0">
              <a:buNone/>
            </a:pPr>
            <a:r>
              <a:rPr lang="en-US" dirty="0"/>
              <a:t>• Route the traffic to security appliances that you manage</a:t>
            </a:r>
          </a:p>
          <a:p>
            <a:pPr marL="0" indent="0">
              <a:buNone/>
            </a:pPr>
            <a:endParaRPr lang="en-US" dirty="0"/>
          </a:p>
          <a:p>
            <a:pPr marL="0" indent="0">
              <a:buNone/>
            </a:pPr>
            <a:r>
              <a:rPr lang="en-US" dirty="0"/>
              <a:t>Capture the traffic</a:t>
            </a:r>
          </a:p>
          <a:p>
            <a:pPr marL="0" indent="0">
              <a:buNone/>
            </a:pPr>
            <a:r>
              <a:rPr lang="en-US" dirty="0"/>
              <a:t>• From (Source) – ENIs</a:t>
            </a:r>
          </a:p>
          <a:p>
            <a:pPr marL="0" indent="0">
              <a:buNone/>
            </a:pPr>
            <a:r>
              <a:rPr lang="en-US" dirty="0"/>
              <a:t>• To (Targets) – an ENI or a Network Load Balancer</a:t>
            </a:r>
          </a:p>
          <a:p>
            <a:pPr marL="0" indent="0">
              <a:buNone/>
            </a:pPr>
            <a:endParaRPr lang="en-US" dirty="0"/>
          </a:p>
          <a:p>
            <a:pPr marL="0" indent="0">
              <a:buNone/>
            </a:pPr>
            <a:r>
              <a:rPr lang="en-US" dirty="0"/>
              <a:t>• Capture all packets or capture the packets of your interest (optionally, truncate packets)</a:t>
            </a:r>
          </a:p>
          <a:p>
            <a:pPr marL="0" indent="0">
              <a:buNone/>
            </a:pPr>
            <a:r>
              <a:rPr lang="en-US" dirty="0"/>
              <a:t>• Source and Target can be in the same VPC or different VPCs (VPC Peering)</a:t>
            </a:r>
          </a:p>
          <a:p>
            <a:pPr marL="0" indent="0">
              <a:buNone/>
            </a:pPr>
            <a:r>
              <a:rPr lang="en-US" dirty="0"/>
              <a:t>• Use cases: content inspection, threat</a:t>
            </a:r>
          </a:p>
        </p:txBody>
      </p:sp>
    </p:spTree>
    <p:extLst>
      <p:ext uri="{BB962C8B-B14F-4D97-AF65-F5344CB8AC3E}">
        <p14:creationId xmlns:p14="http://schemas.microsoft.com/office/powerpoint/2010/main" val="563213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n Introduction to AWS EC2 Traffic Mirroring">
            <a:extLst>
              <a:ext uri="{FF2B5EF4-FFF2-40B4-BE49-F238E27FC236}">
                <a16:creationId xmlns:a16="http://schemas.microsoft.com/office/drawing/2014/main" id="{8C68E40E-BA87-0705-1436-DE4D9020D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585" y="2004854"/>
            <a:ext cx="9112929" cy="310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43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IPv6</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fontScale="62500" lnSpcReduction="20000"/>
          </a:bodyPr>
          <a:lstStyle/>
          <a:p>
            <a:pPr marL="0" indent="0">
              <a:buNone/>
            </a:pPr>
            <a:r>
              <a:rPr lang="en-US" dirty="0"/>
              <a:t>• IPv4 designed to provide 4.3 Billion addresses (they’ll be exhausted soon)</a:t>
            </a:r>
          </a:p>
          <a:p>
            <a:pPr marL="0" indent="0">
              <a:buNone/>
            </a:pPr>
            <a:r>
              <a:rPr lang="en-US" dirty="0"/>
              <a:t>• IPv6 is the successor of IPv4</a:t>
            </a:r>
          </a:p>
          <a:p>
            <a:pPr marL="0" indent="0">
              <a:buNone/>
            </a:pPr>
            <a:r>
              <a:rPr lang="en-US" dirty="0"/>
              <a:t>• IPv6 is designed to provide 3.4 × 10+, unique IP addresses</a:t>
            </a:r>
          </a:p>
          <a:p>
            <a:pPr marL="0" indent="0">
              <a:buNone/>
            </a:pPr>
            <a:r>
              <a:rPr lang="en-US" dirty="0"/>
              <a:t>• Every IPv6 address is public and Internet-routable (no private range)</a:t>
            </a:r>
          </a:p>
          <a:p>
            <a:pPr marL="0" indent="0">
              <a:buNone/>
            </a:pPr>
            <a:r>
              <a:rPr lang="en-US" dirty="0"/>
              <a:t>• Format -&gt; </a:t>
            </a:r>
            <a:r>
              <a:rPr lang="en-US" dirty="0" err="1"/>
              <a:t>x.x.x.x.x.x.x.x</a:t>
            </a:r>
            <a:r>
              <a:rPr lang="en-US" dirty="0"/>
              <a:t> (x is hexadecimal, range can be from 0000 to </a:t>
            </a:r>
            <a:r>
              <a:rPr lang="en-US" dirty="0" err="1"/>
              <a:t>ffff</a:t>
            </a:r>
            <a:r>
              <a:rPr lang="en-US" dirty="0"/>
              <a:t>)</a:t>
            </a:r>
          </a:p>
          <a:p>
            <a:pPr marL="0" indent="0">
              <a:buNone/>
            </a:pPr>
            <a:r>
              <a:rPr lang="en-US" dirty="0"/>
              <a:t>• Examples:</a:t>
            </a:r>
          </a:p>
          <a:p>
            <a:pPr marL="0" indent="0">
              <a:buNone/>
            </a:pPr>
            <a:r>
              <a:rPr lang="en-US" dirty="0"/>
              <a:t>• 2001:db8:3333:4444:5555:6666:7777:8888</a:t>
            </a:r>
          </a:p>
          <a:p>
            <a:pPr marL="0" indent="0">
              <a:buNone/>
            </a:pPr>
            <a:r>
              <a:rPr lang="en-US" dirty="0"/>
              <a:t>• 2001:db8:3333:4444:cccc:dddd:eeee:ffff</a:t>
            </a:r>
          </a:p>
          <a:p>
            <a:pPr marL="0" indent="0">
              <a:buNone/>
            </a:pPr>
            <a:r>
              <a:rPr lang="en-US" dirty="0"/>
              <a:t>• :: -&gt; all 8 segments are zero</a:t>
            </a:r>
          </a:p>
          <a:p>
            <a:pPr marL="0" indent="0">
              <a:buNone/>
            </a:pPr>
            <a:r>
              <a:rPr lang="en-US" dirty="0"/>
              <a:t>• 2001:db8:: -&gt; the last 6 segments are zero</a:t>
            </a:r>
          </a:p>
          <a:p>
            <a:pPr marL="0" indent="0">
              <a:buNone/>
            </a:pPr>
            <a:r>
              <a:rPr lang="en-US" dirty="0"/>
              <a:t>• ::1234:5678 -&gt; the first 6 segments are zero</a:t>
            </a:r>
          </a:p>
          <a:p>
            <a:pPr marL="0" indent="0">
              <a:buNone/>
            </a:pPr>
            <a:r>
              <a:rPr lang="en-US" dirty="0"/>
              <a:t>• 2001:db8::1234:5678 -&gt; the middle 4 segments are zero</a:t>
            </a:r>
          </a:p>
        </p:txBody>
      </p:sp>
    </p:spTree>
    <p:extLst>
      <p:ext uri="{BB962C8B-B14F-4D97-AF65-F5344CB8AC3E}">
        <p14:creationId xmlns:p14="http://schemas.microsoft.com/office/powerpoint/2010/main" val="1622266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774D9B5-1F43-9C83-0681-DFEF80E8374A}"/>
              </a:ext>
            </a:extLst>
          </p:cNvPr>
          <p:cNvSpPr txBox="1">
            <a:spLocks/>
          </p:cNvSpPr>
          <p:nvPr/>
        </p:nvSpPr>
        <p:spPr>
          <a:xfrm>
            <a:off x="521701" y="750669"/>
            <a:ext cx="9613861" cy="35993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IN" dirty="0">
              <a:latin typeface="Bahnschrift Light" panose="020B0502040204020203" pitchFamily="34" charset="0"/>
            </a:endParaRPr>
          </a:p>
        </p:txBody>
      </p:sp>
      <p:sp>
        <p:nvSpPr>
          <p:cNvPr id="4" name="TextBox 3">
            <a:extLst>
              <a:ext uri="{FF2B5EF4-FFF2-40B4-BE49-F238E27FC236}">
                <a16:creationId xmlns:a16="http://schemas.microsoft.com/office/drawing/2014/main" id="{C7A921EE-5D67-AD8A-6630-4376212A7F15}"/>
              </a:ext>
            </a:extLst>
          </p:cNvPr>
          <p:cNvSpPr txBox="1"/>
          <p:nvPr/>
        </p:nvSpPr>
        <p:spPr>
          <a:xfrm>
            <a:off x="1209581" y="1833174"/>
            <a:ext cx="9292701" cy="2862322"/>
          </a:xfrm>
          <a:prstGeom prst="rect">
            <a:avLst/>
          </a:prstGeom>
          <a:noFill/>
        </p:spPr>
        <p:txBody>
          <a:bodyPr wrap="square">
            <a:spAutoFit/>
          </a:bodyPr>
          <a:lstStyle/>
          <a:p>
            <a:r>
              <a:rPr lang="en-US" dirty="0">
                <a:highlight>
                  <a:srgbClr val="F09415"/>
                </a:highlight>
              </a:rPr>
              <a:t>• IPv4 cannot be disabled for your VPC and subnets</a:t>
            </a:r>
          </a:p>
          <a:p>
            <a:r>
              <a:rPr lang="en-US" dirty="0"/>
              <a:t>• You can enable IPv6 (they’re public IP addresses) to operate in dual-stack mode</a:t>
            </a:r>
          </a:p>
          <a:p>
            <a:r>
              <a:rPr lang="en-US" dirty="0"/>
              <a:t>• Your EC2 instances will get at least a private internal IPv4 and a public IPv6</a:t>
            </a:r>
          </a:p>
          <a:p>
            <a:r>
              <a:rPr lang="en-US" dirty="0"/>
              <a:t>• They can communicate using either IPv4 or IPv6 to the internet through an Internet Gateway</a:t>
            </a:r>
          </a:p>
          <a:p>
            <a:endParaRPr lang="en-US" dirty="0"/>
          </a:p>
          <a:p>
            <a:r>
              <a:rPr lang="en-US" dirty="0"/>
              <a:t>• So, if you cannot launch an EC2 instance in your subnet</a:t>
            </a:r>
          </a:p>
          <a:p>
            <a:r>
              <a:rPr lang="en-US" dirty="0"/>
              <a:t>• It’s not because it cannot acquire an IPv6 (the space is very large)</a:t>
            </a:r>
          </a:p>
          <a:p>
            <a:r>
              <a:rPr lang="en-US" dirty="0"/>
              <a:t>• It’s because there are no available IPv4 in your subnet</a:t>
            </a:r>
          </a:p>
          <a:p>
            <a:r>
              <a:rPr lang="en-US" dirty="0"/>
              <a:t>• Solution: create a new IPv4 CIDR in your subnet</a:t>
            </a:r>
            <a:endParaRPr lang="en-IN" dirty="0"/>
          </a:p>
        </p:txBody>
      </p:sp>
    </p:spTree>
    <p:extLst>
      <p:ext uri="{BB962C8B-B14F-4D97-AF65-F5344CB8AC3E}">
        <p14:creationId xmlns:p14="http://schemas.microsoft.com/office/powerpoint/2010/main" val="1051086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Egress-only Internet Gateway</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lstStyle/>
          <a:p>
            <a:pPr marL="0" indent="0">
              <a:buNone/>
            </a:pPr>
            <a:r>
              <a:rPr lang="en-US" dirty="0"/>
              <a:t>• Used for IPv6 only</a:t>
            </a:r>
          </a:p>
          <a:p>
            <a:pPr marL="0" indent="0">
              <a:buNone/>
            </a:pPr>
            <a:r>
              <a:rPr lang="en-US" dirty="0"/>
              <a:t>• (similar to a NAT Gateway but for IPv6)</a:t>
            </a:r>
          </a:p>
          <a:p>
            <a:pPr marL="0" indent="0">
              <a:buNone/>
            </a:pPr>
            <a:r>
              <a:rPr lang="en-US" dirty="0"/>
              <a:t>• Allows instances in your VPC outbound</a:t>
            </a:r>
          </a:p>
          <a:p>
            <a:pPr marL="0" indent="0">
              <a:buNone/>
            </a:pPr>
            <a:r>
              <a:rPr lang="en-US" dirty="0"/>
              <a:t>connections over IPv6 while preventing</a:t>
            </a:r>
          </a:p>
          <a:p>
            <a:pPr marL="0" indent="0">
              <a:buNone/>
            </a:pPr>
            <a:r>
              <a:rPr lang="en-US" dirty="0"/>
              <a:t>the internet to initiate an IPv6 connection</a:t>
            </a:r>
          </a:p>
          <a:p>
            <a:pPr marL="0" indent="0">
              <a:buNone/>
            </a:pPr>
            <a:r>
              <a:rPr lang="en-US" dirty="0"/>
              <a:t>to your instances</a:t>
            </a:r>
          </a:p>
          <a:p>
            <a:pPr marL="0" indent="0">
              <a:buNone/>
            </a:pPr>
            <a:r>
              <a:rPr lang="en-US" dirty="0"/>
              <a:t>• You must update the Route Tables</a:t>
            </a:r>
          </a:p>
        </p:txBody>
      </p:sp>
      <p:pic>
        <p:nvPicPr>
          <p:cNvPr id="12290" name="Picture 2" descr="Inspect traffic destined for a subnet - Amazon Virtual Private Cloud">
            <a:extLst>
              <a:ext uri="{FF2B5EF4-FFF2-40B4-BE49-F238E27FC236}">
                <a16:creationId xmlns:a16="http://schemas.microsoft.com/office/drawing/2014/main" id="{4700A67B-9813-43ED-715B-C483F7DDA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099" y="2260372"/>
            <a:ext cx="4052887" cy="36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64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Configuring VPC</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12559" y="2192784"/>
            <a:ext cx="10839635" cy="4545367"/>
          </a:xfrm>
        </p:spPr>
        <p:txBody>
          <a:bodyPr>
            <a:noAutofit/>
          </a:bodyPr>
          <a:lstStyle/>
          <a:p>
            <a:pPr marL="0" indent="0">
              <a:buNone/>
            </a:pPr>
            <a:r>
              <a:rPr lang="en-US" sz="2000" dirty="0">
                <a:highlight>
                  <a:srgbClr val="008080"/>
                </a:highlight>
              </a:rPr>
              <a:t>Virtual private clouds (VPC</a:t>
            </a:r>
            <a:r>
              <a:rPr lang="en-US" sz="2000" dirty="0"/>
              <a:t>) A VPC is a virtual network that closely resembles a traditional network that you'd operate in your own data center. After you create a VPC, you can add subnets.</a:t>
            </a:r>
          </a:p>
          <a:p>
            <a:pPr marL="0" indent="0">
              <a:buNone/>
            </a:pPr>
            <a:r>
              <a:rPr lang="en-US" sz="2000" dirty="0">
                <a:highlight>
                  <a:srgbClr val="008080"/>
                </a:highlight>
              </a:rPr>
              <a:t>Subnets-</a:t>
            </a:r>
            <a:r>
              <a:rPr lang="en-US" sz="2000" dirty="0"/>
              <a:t> A subnet is a range of IP addresses in your VPC. A subnet must reside in a single Availability Zone. After you add subnets, you can deploy AWS resources in your VPC.</a:t>
            </a:r>
          </a:p>
          <a:p>
            <a:pPr marL="0" indent="0">
              <a:buNone/>
            </a:pPr>
            <a:r>
              <a:rPr lang="en-US" sz="2000" dirty="0">
                <a:highlight>
                  <a:srgbClr val="008080"/>
                </a:highlight>
              </a:rPr>
              <a:t>IP addressing- </a:t>
            </a:r>
            <a:r>
              <a:rPr lang="en-US" sz="2000" dirty="0"/>
              <a:t>You can assign IP addresses, both IPv4 and IPv6, to your VPCs and subnets. You can also bring your public IPv4 and IPv6 GUA addresses to AWS and allocate them to resources in your VPC, such as EC2 instances, NAT gateways, and Network Load Balancers.</a:t>
            </a:r>
          </a:p>
          <a:p>
            <a:pPr marL="0" indent="0">
              <a:buNone/>
            </a:pPr>
            <a:r>
              <a:rPr lang="en-US" sz="2000">
                <a:highlight>
                  <a:srgbClr val="008080"/>
                </a:highlight>
              </a:rPr>
              <a:t>Routing-</a:t>
            </a:r>
            <a:r>
              <a:rPr lang="en-US" sz="2000"/>
              <a:t> </a:t>
            </a:r>
            <a:r>
              <a:rPr lang="en-US" sz="2000" dirty="0"/>
              <a:t>Use route tables to determine where network traffic from your subnet or gateway is directed.</a:t>
            </a:r>
          </a:p>
          <a:p>
            <a:pPr marL="0" indent="0">
              <a:buNone/>
            </a:pPr>
            <a:r>
              <a:rPr lang="en-US" sz="2000">
                <a:highlight>
                  <a:srgbClr val="008080"/>
                </a:highlight>
              </a:rPr>
              <a:t>Gateways </a:t>
            </a:r>
            <a:r>
              <a:rPr lang="en-US" sz="2000" dirty="0">
                <a:highlight>
                  <a:srgbClr val="008080"/>
                </a:highlight>
              </a:rPr>
              <a:t>and endpoints- </a:t>
            </a:r>
            <a:r>
              <a:rPr lang="en-US" sz="2000" dirty="0"/>
              <a:t>A gateway connects your VPC to another network. For example, use an internet gateway to connect your VPC to the internet. Use a VPC endpoint to connect to AWS services privately, without the use of an internet gateway or NAT device.</a:t>
            </a:r>
          </a:p>
        </p:txBody>
      </p:sp>
    </p:spTree>
    <p:extLst>
      <p:ext uri="{BB962C8B-B14F-4D97-AF65-F5344CB8AC3E}">
        <p14:creationId xmlns:p14="http://schemas.microsoft.com/office/powerpoint/2010/main" val="3669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Configuring VPC</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3"/>
            <a:ext cx="10363500" cy="4143826"/>
          </a:xfrm>
        </p:spPr>
        <p:txBody>
          <a:bodyPr>
            <a:normAutofit fontScale="85000" lnSpcReduction="20000"/>
          </a:bodyPr>
          <a:lstStyle/>
          <a:p>
            <a:pPr marL="0" indent="0">
              <a:buNone/>
            </a:pPr>
            <a:r>
              <a:rPr lang="en-US" dirty="0">
                <a:highlight>
                  <a:srgbClr val="008080"/>
                </a:highlight>
              </a:rPr>
              <a:t>Peering connections- </a:t>
            </a:r>
            <a:r>
              <a:rPr lang="en-US" dirty="0"/>
              <a:t>Use a VPC peering connection to route traffic between the resources in two VPCs.</a:t>
            </a:r>
          </a:p>
          <a:p>
            <a:pPr marL="0" indent="0">
              <a:buNone/>
            </a:pPr>
            <a:endParaRPr lang="en-US" dirty="0"/>
          </a:p>
          <a:p>
            <a:pPr marL="0" indent="0">
              <a:buNone/>
            </a:pPr>
            <a:r>
              <a:rPr lang="en-US" dirty="0">
                <a:highlight>
                  <a:srgbClr val="008080"/>
                </a:highlight>
              </a:rPr>
              <a:t>Traffic Mirroring- </a:t>
            </a:r>
            <a:r>
              <a:rPr lang="en-US" dirty="0"/>
              <a:t>Copy network traffic from network interfaces and send it to security and monitoring appliances for deep packet inspection.</a:t>
            </a:r>
          </a:p>
          <a:p>
            <a:pPr marL="0" indent="0">
              <a:buNone/>
            </a:pPr>
            <a:endParaRPr lang="en-US" dirty="0"/>
          </a:p>
          <a:p>
            <a:pPr marL="0" indent="0">
              <a:buNone/>
            </a:pPr>
            <a:r>
              <a:rPr lang="en-US" dirty="0">
                <a:highlight>
                  <a:srgbClr val="008080"/>
                </a:highlight>
              </a:rPr>
              <a:t>Transit gateways- </a:t>
            </a:r>
            <a:r>
              <a:rPr lang="en-US" dirty="0"/>
              <a:t>Use a transit gateway, which acts as a central hub, to route traffic between your VPCs, VPN connections, and AWS Direct Connect connections.</a:t>
            </a:r>
          </a:p>
          <a:p>
            <a:pPr marL="0" indent="0">
              <a:buNone/>
            </a:pPr>
            <a:endParaRPr lang="en-US" dirty="0"/>
          </a:p>
          <a:p>
            <a:pPr marL="0" indent="0">
              <a:buNone/>
            </a:pPr>
            <a:r>
              <a:rPr lang="en-US" dirty="0">
                <a:highlight>
                  <a:srgbClr val="008080"/>
                </a:highlight>
              </a:rPr>
              <a:t>VPC Flow Logs- </a:t>
            </a:r>
            <a:r>
              <a:rPr lang="en-US" dirty="0"/>
              <a:t>A flow log captures information about the IP traffic going to and from network interfaces in your VPC.</a:t>
            </a:r>
          </a:p>
          <a:p>
            <a:pPr marL="0" indent="0">
              <a:buNone/>
            </a:pPr>
            <a:endParaRPr lang="en-US" dirty="0"/>
          </a:p>
          <a:p>
            <a:pPr marL="0" indent="0">
              <a:buNone/>
            </a:pPr>
            <a:r>
              <a:rPr lang="en-US" dirty="0">
                <a:highlight>
                  <a:srgbClr val="008080"/>
                </a:highlight>
              </a:rPr>
              <a:t>VPN connections- </a:t>
            </a:r>
            <a:r>
              <a:rPr lang="en-US" dirty="0"/>
              <a:t>Connect your VPCs to your on-premises networks using AWS Virtual Private Network (AWS VPN).</a:t>
            </a:r>
          </a:p>
        </p:txBody>
      </p:sp>
    </p:spTree>
    <p:extLst>
      <p:ext uri="{BB962C8B-B14F-4D97-AF65-F5344CB8AC3E}">
        <p14:creationId xmlns:p14="http://schemas.microsoft.com/office/powerpoint/2010/main" val="375444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Public vs Private IPv4</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3"/>
            <a:ext cx="10043904" cy="3599316"/>
          </a:xfrm>
        </p:spPr>
        <p:txBody>
          <a:bodyPr>
            <a:normAutofit fontScale="92500" lnSpcReduction="10000"/>
          </a:bodyPr>
          <a:lstStyle/>
          <a:p>
            <a:pPr marL="0" indent="0">
              <a:buNone/>
            </a:pPr>
            <a:r>
              <a:rPr lang="en-US" dirty="0"/>
              <a:t>The Internet Assigned Numbers Authority (IANA) established certain</a:t>
            </a:r>
          </a:p>
          <a:p>
            <a:pPr marL="0" indent="0">
              <a:buNone/>
            </a:pPr>
            <a:r>
              <a:rPr lang="en-US" dirty="0"/>
              <a:t>blocks of IPv4 addresses for the use of private (LAN) and public</a:t>
            </a:r>
          </a:p>
          <a:p>
            <a:pPr marL="0" indent="0">
              <a:buNone/>
            </a:pPr>
            <a:r>
              <a:rPr lang="en-US" dirty="0"/>
              <a:t>(Internet) addresses</a:t>
            </a:r>
          </a:p>
          <a:p>
            <a:pPr marL="0" indent="0">
              <a:buNone/>
            </a:pPr>
            <a:r>
              <a:rPr lang="en-US" dirty="0">
                <a:highlight>
                  <a:srgbClr val="008000"/>
                </a:highlight>
              </a:rPr>
              <a:t>Private IP </a:t>
            </a:r>
            <a:r>
              <a:rPr lang="en-US" dirty="0"/>
              <a:t>can only allow certain values:</a:t>
            </a:r>
          </a:p>
          <a:p>
            <a:pPr marL="0" indent="0">
              <a:buNone/>
            </a:pPr>
            <a:r>
              <a:rPr lang="en-US" dirty="0"/>
              <a:t>• </a:t>
            </a:r>
            <a:r>
              <a:rPr lang="en-US" dirty="0">
                <a:highlight>
                  <a:srgbClr val="F09415"/>
                </a:highlight>
              </a:rPr>
              <a:t>10.0.0.0 – 10.255.255.255 (10.0.0.0/8) </a:t>
            </a:r>
            <a:r>
              <a:rPr lang="en-US" dirty="0"/>
              <a:t>in big networks</a:t>
            </a:r>
          </a:p>
          <a:p>
            <a:pPr marL="0" indent="0">
              <a:buNone/>
            </a:pPr>
            <a:r>
              <a:rPr lang="en-US" dirty="0"/>
              <a:t>• </a:t>
            </a:r>
            <a:r>
              <a:rPr lang="en-US" dirty="0">
                <a:highlight>
                  <a:srgbClr val="F09415"/>
                </a:highlight>
              </a:rPr>
              <a:t>172.16.0.0 – 172.31.255.255 (172.16.0.0/12) </a:t>
            </a:r>
            <a:r>
              <a:rPr lang="en-US" dirty="0"/>
              <a:t>AWS default VPC in that range</a:t>
            </a:r>
          </a:p>
          <a:p>
            <a:pPr marL="0" indent="0">
              <a:buNone/>
            </a:pPr>
            <a:r>
              <a:rPr lang="en-US" dirty="0"/>
              <a:t>• </a:t>
            </a:r>
            <a:r>
              <a:rPr lang="en-US" dirty="0">
                <a:highlight>
                  <a:srgbClr val="F09415"/>
                </a:highlight>
              </a:rPr>
              <a:t>192.168.0.0 – 192.168.255.255 (192.168.0.0/16) </a:t>
            </a:r>
            <a:r>
              <a:rPr lang="en-US" dirty="0"/>
              <a:t>e.g., home networks</a:t>
            </a:r>
          </a:p>
          <a:p>
            <a:pPr marL="0" indent="0">
              <a:buNone/>
            </a:pPr>
            <a:endParaRPr lang="en-US" dirty="0"/>
          </a:p>
          <a:p>
            <a:pPr marL="0" indent="0">
              <a:buNone/>
            </a:pPr>
            <a:r>
              <a:rPr lang="en-US" dirty="0"/>
              <a:t>All the rest of the IP addresses on the Internet are Public</a:t>
            </a:r>
          </a:p>
        </p:txBody>
      </p:sp>
    </p:spTree>
    <p:extLst>
      <p:ext uri="{BB962C8B-B14F-4D97-AF65-F5344CB8AC3E}">
        <p14:creationId xmlns:p14="http://schemas.microsoft.com/office/powerpoint/2010/main" val="209174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IN" dirty="0"/>
              <a:t>Public vs Private IPv4</a:t>
            </a:r>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3"/>
            <a:ext cx="5809255" cy="3599316"/>
          </a:xfrm>
        </p:spPr>
        <p:txBody>
          <a:bodyPr>
            <a:normAutofit/>
          </a:bodyPr>
          <a:lstStyle/>
          <a:p>
            <a:pPr marL="0" indent="0">
              <a:buNone/>
            </a:pPr>
            <a:r>
              <a:rPr lang="en-US" sz="2000" dirty="0"/>
              <a:t>The crucial difference between a public and private IP address is that the public IP can be seen by other devices on the Internet, while the private IP cannot.</a:t>
            </a:r>
          </a:p>
          <a:p>
            <a:pPr marL="0" indent="0">
              <a:buNone/>
            </a:pPr>
            <a:r>
              <a:rPr lang="en-US" sz="2000" dirty="0"/>
              <a:t> </a:t>
            </a:r>
          </a:p>
          <a:p>
            <a:pPr marL="0" indent="0">
              <a:buNone/>
            </a:pPr>
            <a:r>
              <a:rPr lang="en-US" sz="2000" dirty="0"/>
              <a:t>Therefore, public IPs are used to interact and communicate online, while private IPs operate within a local network.</a:t>
            </a:r>
          </a:p>
        </p:txBody>
      </p:sp>
      <p:pic>
        <p:nvPicPr>
          <p:cNvPr id="3074" name="Picture 2" descr="Private vs. Public IP Address Classes – Life Less Ordinary">
            <a:extLst>
              <a:ext uri="{FF2B5EF4-FFF2-40B4-BE49-F238E27FC236}">
                <a16:creationId xmlns:a16="http://schemas.microsoft.com/office/drawing/2014/main" id="{19C6174A-3B28-F6B7-573E-49B48C219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354" y="2194830"/>
            <a:ext cx="45053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46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CIDR</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p:txBody>
          <a:bodyPr>
            <a:normAutofit/>
          </a:bodyPr>
          <a:lstStyle/>
          <a:p>
            <a:pPr marL="0" indent="0">
              <a:buNone/>
            </a:pPr>
            <a:r>
              <a:rPr lang="en-US" sz="2000" dirty="0"/>
              <a:t>• </a:t>
            </a:r>
            <a:r>
              <a:rPr lang="en-US" sz="2000" dirty="0">
                <a:highlight>
                  <a:srgbClr val="008080"/>
                </a:highlight>
              </a:rPr>
              <a:t>Classless Inter-Domain Routing </a:t>
            </a:r>
            <a:r>
              <a:rPr lang="en-US" sz="2000" dirty="0"/>
              <a:t>– a method for allocating IP addresses</a:t>
            </a:r>
          </a:p>
          <a:p>
            <a:pPr marL="0" indent="0">
              <a:buNone/>
            </a:pPr>
            <a:r>
              <a:rPr lang="en-US" sz="2000" dirty="0"/>
              <a:t>• Used in Security Groups rules and AWS networking in general</a:t>
            </a:r>
          </a:p>
          <a:p>
            <a:pPr marL="0" indent="0">
              <a:buNone/>
            </a:pPr>
            <a:endParaRPr lang="en-US" sz="2000" dirty="0"/>
          </a:p>
          <a:p>
            <a:pPr marL="0" indent="0">
              <a:buNone/>
            </a:pPr>
            <a:r>
              <a:rPr lang="en-US" sz="2000" dirty="0"/>
              <a:t>When you create a VPC, you must specify an IPv4 CIDR block for the VPC. The allowed block size is between a /16 netmask (65,536 IP addresses) and /28 netmask (16 IP addresses). </a:t>
            </a:r>
          </a:p>
          <a:p>
            <a:pPr marL="0" indent="0">
              <a:buNone/>
            </a:pPr>
            <a:r>
              <a:rPr lang="en-US" sz="2000" dirty="0"/>
              <a:t>After you've created your VPC, you can associate additional IPv4 CIDR blocks with the VPC.</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53127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4F-426E-887D-AF5A-FA9FD6C35777}"/>
              </a:ext>
            </a:extLst>
          </p:cNvPr>
          <p:cNvSpPr>
            <a:spLocks noGrp="1"/>
          </p:cNvSpPr>
          <p:nvPr>
            <p:ph type="title"/>
          </p:nvPr>
        </p:nvSpPr>
        <p:spPr/>
        <p:txBody>
          <a:bodyPr/>
          <a:lstStyle/>
          <a:p>
            <a:r>
              <a:rPr lang="en-US" dirty="0"/>
              <a:t>CIDR</a:t>
            </a:r>
            <a:endParaRPr lang="en-IN" dirty="0"/>
          </a:p>
        </p:txBody>
      </p:sp>
      <p:sp>
        <p:nvSpPr>
          <p:cNvPr id="5" name="Content Placeholder 4">
            <a:extLst>
              <a:ext uri="{FF2B5EF4-FFF2-40B4-BE49-F238E27FC236}">
                <a16:creationId xmlns:a16="http://schemas.microsoft.com/office/drawing/2014/main" id="{CE5D718D-D1B5-3CF5-2685-DA9EAEE398A6}"/>
              </a:ext>
            </a:extLst>
          </p:cNvPr>
          <p:cNvSpPr>
            <a:spLocks noGrp="1"/>
          </p:cNvSpPr>
          <p:nvPr>
            <p:ph idx="1"/>
          </p:nvPr>
        </p:nvSpPr>
        <p:spPr>
          <a:xfrm>
            <a:off x="680321" y="2336872"/>
            <a:ext cx="10123803" cy="4108315"/>
          </a:xfrm>
        </p:spPr>
        <p:txBody>
          <a:bodyPr>
            <a:normAutofit fontScale="85000" lnSpcReduction="20000"/>
          </a:bodyPr>
          <a:lstStyle/>
          <a:p>
            <a:pPr marL="0" indent="0">
              <a:buNone/>
            </a:pPr>
            <a:r>
              <a:rPr lang="en-US" dirty="0"/>
              <a:t>A CIDR consists of two components</a:t>
            </a:r>
          </a:p>
          <a:p>
            <a:pPr marL="0" indent="0">
              <a:buNone/>
            </a:pPr>
            <a:r>
              <a:rPr lang="en-US" dirty="0">
                <a:highlight>
                  <a:srgbClr val="008080"/>
                </a:highlight>
              </a:rPr>
              <a:t>Base IP</a:t>
            </a:r>
          </a:p>
          <a:p>
            <a:pPr marL="0" indent="0">
              <a:buNone/>
            </a:pPr>
            <a:r>
              <a:rPr lang="en-US" dirty="0"/>
              <a:t>• Represents an IP contained in the range (XX.XX.XX.XX)</a:t>
            </a:r>
          </a:p>
          <a:p>
            <a:pPr marL="0" indent="0">
              <a:buNone/>
            </a:pPr>
            <a:r>
              <a:rPr lang="en-US" dirty="0"/>
              <a:t>• Example: 10.0.0.0, 192.168.0.0, …</a:t>
            </a:r>
          </a:p>
          <a:p>
            <a:pPr marL="0" indent="0">
              <a:buNone/>
            </a:pPr>
            <a:endParaRPr lang="en-US" dirty="0"/>
          </a:p>
          <a:p>
            <a:pPr marL="0" indent="0">
              <a:buNone/>
            </a:pPr>
            <a:r>
              <a:rPr lang="en-US" dirty="0">
                <a:highlight>
                  <a:srgbClr val="008000"/>
                </a:highlight>
              </a:rPr>
              <a:t>Subnet Mask</a:t>
            </a:r>
          </a:p>
          <a:p>
            <a:pPr marL="0" indent="0">
              <a:buNone/>
            </a:pPr>
            <a:r>
              <a:rPr lang="en-US" dirty="0"/>
              <a:t>Defines how many bits can change in the IP. Example: /0, /24, /32</a:t>
            </a:r>
          </a:p>
          <a:p>
            <a:pPr marL="0" indent="0">
              <a:buNone/>
            </a:pPr>
            <a:r>
              <a:rPr lang="en-US" dirty="0"/>
              <a:t>Can take two forms:</a:t>
            </a:r>
          </a:p>
          <a:p>
            <a:pPr marL="0" indent="0">
              <a:buNone/>
            </a:pPr>
            <a:r>
              <a:rPr lang="en-US" dirty="0"/>
              <a:t>• /8 </a:t>
            </a:r>
            <a:r>
              <a:rPr lang="en-US" dirty="0">
                <a:sym typeface="Wingdings" panose="05000000000000000000" pitchFamily="2" charset="2"/>
              </a:rPr>
              <a:t></a:t>
            </a:r>
            <a:r>
              <a:rPr lang="en-US" dirty="0"/>
              <a:t> 255.0.0.0</a:t>
            </a:r>
          </a:p>
          <a:p>
            <a:pPr marL="0" indent="0">
              <a:buNone/>
            </a:pPr>
            <a:r>
              <a:rPr lang="en-US" dirty="0"/>
              <a:t>• /16 </a:t>
            </a:r>
            <a:r>
              <a:rPr lang="en-US" dirty="0">
                <a:sym typeface="Wingdings" panose="05000000000000000000" pitchFamily="2" charset="2"/>
              </a:rPr>
              <a:t></a:t>
            </a:r>
            <a:r>
              <a:rPr lang="en-US" dirty="0"/>
              <a:t> 255.255.0.0</a:t>
            </a:r>
          </a:p>
          <a:p>
            <a:pPr marL="0" indent="0">
              <a:buNone/>
            </a:pPr>
            <a:r>
              <a:rPr lang="en-US" dirty="0"/>
              <a:t>• /24 </a:t>
            </a:r>
            <a:r>
              <a:rPr lang="en-US" dirty="0">
                <a:sym typeface="Wingdings" panose="05000000000000000000" pitchFamily="2" charset="2"/>
              </a:rPr>
              <a:t></a:t>
            </a:r>
            <a:r>
              <a:rPr lang="en-US" dirty="0"/>
              <a:t> 255.255.255.0</a:t>
            </a:r>
          </a:p>
          <a:p>
            <a:pPr marL="0" indent="0">
              <a:buNone/>
            </a:pPr>
            <a:r>
              <a:rPr lang="en-US" dirty="0"/>
              <a:t>• /32 </a:t>
            </a:r>
            <a:r>
              <a:rPr lang="en-US" dirty="0">
                <a:sym typeface="Wingdings" panose="05000000000000000000" pitchFamily="2" charset="2"/>
              </a:rPr>
              <a:t></a:t>
            </a:r>
            <a:r>
              <a:rPr lang="en-US" dirty="0"/>
              <a:t> 255.255.255.255</a:t>
            </a:r>
          </a:p>
        </p:txBody>
      </p:sp>
    </p:spTree>
    <p:extLst>
      <p:ext uri="{BB962C8B-B14F-4D97-AF65-F5344CB8AC3E}">
        <p14:creationId xmlns:p14="http://schemas.microsoft.com/office/powerpoint/2010/main" val="11380818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161</TotalTime>
  <Words>2666</Words>
  <Application>Microsoft Office PowerPoint</Application>
  <PresentationFormat>Widescreen</PresentationFormat>
  <Paragraphs>252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Bahnschrift Light</vt:lpstr>
      <vt:lpstr>Trebuchet MS</vt:lpstr>
      <vt:lpstr>Berlin</vt:lpstr>
      <vt:lpstr>AWS VPC</vt:lpstr>
      <vt:lpstr>What is VPC?</vt:lpstr>
      <vt:lpstr>PowerPoint Presentation</vt:lpstr>
      <vt:lpstr>Configuring VPC</vt:lpstr>
      <vt:lpstr>Configuring VPC</vt:lpstr>
      <vt:lpstr>Public vs Private IPv4</vt:lpstr>
      <vt:lpstr>Public vs Private IPv4</vt:lpstr>
      <vt:lpstr>CIDR</vt:lpstr>
      <vt:lpstr>CIDR</vt:lpstr>
      <vt:lpstr>Default VPC</vt:lpstr>
      <vt:lpstr>VPC in AWS</vt:lpstr>
      <vt:lpstr>Subnets</vt:lpstr>
      <vt:lpstr>Internet Gateway (IGW)</vt:lpstr>
      <vt:lpstr>Bastion Host</vt:lpstr>
      <vt:lpstr>PowerPoint Presentation</vt:lpstr>
      <vt:lpstr>NAT Instance</vt:lpstr>
      <vt:lpstr>NAT Gateway</vt:lpstr>
      <vt:lpstr>PowerPoint Presentation</vt:lpstr>
      <vt:lpstr>PowerPoint Presentation</vt:lpstr>
      <vt:lpstr>NACL- Network Access Control List</vt:lpstr>
      <vt:lpstr>Default NACL</vt:lpstr>
      <vt:lpstr>PowerPoint Presentation</vt:lpstr>
      <vt:lpstr>VPC Peering</vt:lpstr>
      <vt:lpstr>PowerPoint Presentation</vt:lpstr>
      <vt:lpstr>VPC Endpoints (AWS Private Link)</vt:lpstr>
      <vt:lpstr>PowerPoint Presentation</vt:lpstr>
      <vt:lpstr>Types of Endpoints</vt:lpstr>
      <vt:lpstr>VPC flow Logs</vt:lpstr>
      <vt:lpstr>VPC Flow Logs Syntax</vt:lpstr>
      <vt:lpstr>AWS Site-to-Site VPN</vt:lpstr>
      <vt:lpstr>Direct Connect (DX)</vt:lpstr>
      <vt:lpstr>Direct Connect – Connection Types</vt:lpstr>
      <vt:lpstr>Transit Gateway</vt:lpstr>
      <vt:lpstr>PowerPoint Presentation</vt:lpstr>
      <vt:lpstr>Traffic Mirroring</vt:lpstr>
      <vt:lpstr>PowerPoint Presentation</vt:lpstr>
      <vt:lpstr>IPv6</vt:lpstr>
      <vt:lpstr>PowerPoint Presentation</vt:lpstr>
      <vt:lpstr>Egress-only Internet Gateway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SAA exam</dc:title>
  <dc:creator>Harshit Srivastava</dc:creator>
  <cp:lastModifiedBy>Harshit Srivastava</cp:lastModifiedBy>
  <cp:revision>70</cp:revision>
  <dcterms:created xsi:type="dcterms:W3CDTF">2023-07-05T07:34:40Z</dcterms:created>
  <dcterms:modified xsi:type="dcterms:W3CDTF">2023-07-10T15:30:21Z</dcterms:modified>
</cp:coreProperties>
</file>