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66" r:id="rId4"/>
    <p:sldId id="267" r:id="rId5"/>
    <p:sldId id="269" r:id="rId6"/>
    <p:sldId id="268" r:id="rId7"/>
    <p:sldId id="270" r:id="rId8"/>
    <p:sldId id="271" r:id="rId9"/>
  </p:sldIdLst>
  <p:sldSz cx="12192000" cy="6858000"/>
  <p:notesSz cx="6858000" cy="9144000"/>
  <p:embeddedFontLst>
    <p:embeddedFont>
      <p:font typeface="Calibri Light" panose="020F0302020204030204" pitchFamily="34" charset="0"/>
      <p:regular r:id="rId10"/>
      <p:italic r:id="rId11"/>
    </p:embeddedFont>
    <p:embeddedFont>
      <p:font typeface="Ubuntu" panose="020B050403060203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1714-D779-444B-A418-71C127D59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6753C-4F1B-4142-B9A8-F2CE02377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3C26F-AB5B-42E8-BFD8-B55E695B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2F2D-1F5F-448E-B72E-020B970A141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0930-22EC-426A-A675-98B6D84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C973-54A1-42F0-9949-E7CAFADB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B476-7486-4451-BC0B-50F23D03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1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4526-7DE6-418A-A07D-73886192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7DDB6-6801-49E6-8475-22A62DF31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610F6-FEB7-4364-914C-A304CB66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2F2D-1F5F-448E-B72E-020B970A141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9C89-EA30-4C3C-BEEF-4A4C4E30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B7C75-E712-4714-9F82-9E854384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B476-7486-4451-BC0B-50F23D03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6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B0AC9-7669-4F06-BE4C-219FC8BCE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C5F5B-BE4F-4136-A997-9054FCCA5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3EA8E-FA0F-4248-A2D8-456901FC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2F2D-1F5F-448E-B72E-020B970A141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5A9C0-F735-43A4-BA6D-8EAE0FD8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4616-B872-4697-AEFE-2241549C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B476-7486-4451-BC0B-50F23D03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5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333A-7391-4F35-A0C8-5A4D7350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3E32-F2D5-44E7-BD1B-17F6E7BB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3D42D-251D-4213-AE67-3F41954D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2F2D-1F5F-448E-B72E-020B970A141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9E5C9-4DB2-4D37-9F0E-6DC43174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83443-712B-46A2-8FBA-082B5684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B476-7486-4451-BC0B-50F23D03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3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FBEE-C856-4AA2-8CF9-041058D8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7660A-168D-4ECE-8684-B7C567D65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A0EE-880B-4C10-BE8A-9657888A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2F2D-1F5F-448E-B72E-020B970A141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E1F30-5550-4FE8-B2C8-AA4ADB21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EC4C7-02A8-4072-853D-83C1BF92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B476-7486-4451-BC0B-50F23D03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05C8-C608-4EA4-B8E4-640E8052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7DF0-1A2B-4495-AD4B-318532275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B1D5E-6E05-4840-AB63-50920DE6E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FDA63-B072-49DA-BC5C-FBE26AD8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2F2D-1F5F-448E-B72E-020B970A141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2CDA5-2E5A-4337-A41B-F084EAAC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2150A-70A0-4C7B-803E-FCA13D61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B476-7486-4451-BC0B-50F23D03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0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C300-37AD-456B-AE38-D72EED0E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AD82D-0C0F-4AD3-AD15-027640288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C0384-F472-483F-B188-F8136624F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7B55C-C5D0-48ED-A8BB-5479CFE8C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176A3-FF5F-44C7-93F7-5988431D5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A8C9A-4BD8-4F79-B4E1-5CEE11DB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2F2D-1F5F-448E-B72E-020B970A141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FB82D-3450-48D2-AC68-1280A870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69305-E423-487D-95D0-959B864E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B476-7486-4451-BC0B-50F23D03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8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FFAE-1B6A-4A0B-B0FE-FE79AD61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8D5BA-C21D-4773-815C-7F95E05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2F2D-1F5F-448E-B72E-020B970A141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22413-16BC-409C-A3D1-43B168F5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06060-ADD2-43B6-AD39-4ED348F7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B476-7486-4451-BC0B-50F23D03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4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A1FBF-E2B0-4D53-ADF2-D33EC2BA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2F2D-1F5F-448E-B72E-020B970A141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9351C-B400-40B9-85CE-487D9ABD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E25C9-8949-4FBC-863C-94C2FD49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B476-7486-4451-BC0B-50F23D03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7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091F-E9E5-447D-84BF-EB26266D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E54E-113C-48EF-9691-1A41BCA9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B9D1D-1285-4E9D-AAE0-51C96E60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EC516-4502-4265-9697-336D6971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2F2D-1F5F-448E-B72E-020B970A141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AD720-2BDC-43BB-A5DD-B86B64C5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8725-6C4F-490A-8DBD-BE37F180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B476-7486-4451-BC0B-50F23D03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2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2D24-8FB0-43B2-A348-D6224168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5A00C-38A2-445E-AAC8-B55B90C6D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302B1-CDF3-413B-A06F-00649BDEB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F1EF0-500C-4757-A377-F4C9D967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2F2D-1F5F-448E-B72E-020B970A141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A6862-C044-4D90-8DFF-1772EFA9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590EC-C536-44B4-899A-5E2047D0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B476-7486-4451-BC0B-50F23D03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4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0335A-1FB1-4EA0-ABF9-B27B4EBE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01AA9-4CF3-4F34-8F62-656D65C4A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1D70A-B41D-41A3-A98C-2D0B10CEE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2F2D-1F5F-448E-B72E-020B970A141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62179-A94B-489C-B81C-7DD3502FE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1511-8B31-40C2-A80F-F09A690D8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B476-7486-4451-BC0B-50F23D03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4FB4-5769-4E0C-A437-DB957C116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115" y="10077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Ubuntu" panose="020B0504030602030204" pitchFamily="34" charset="0"/>
              </a:rPr>
              <a:t>Modern Data Visualization and Research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277D2-6F99-4E7F-A983-A9342B690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5775" y="3629585"/>
            <a:ext cx="8653073" cy="1771973"/>
          </a:xfrm>
        </p:spPr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  <a:ea typeface="+mj-ea"/>
                <a:cs typeface="+mj-cs"/>
              </a:rPr>
              <a:t>Erik Hambardzumyan</a:t>
            </a:r>
          </a:p>
          <a:p>
            <a:r>
              <a:rPr lang="en-US" dirty="0">
                <a:latin typeface="Ubuntu" panose="020B0504030602030204" pitchFamily="34" charset="0"/>
                <a:ea typeface="+mj-ea"/>
                <a:cs typeface="+mj-cs"/>
              </a:rPr>
              <a:t>hambardzumyanerik@gmail.com</a:t>
            </a:r>
          </a:p>
          <a:p>
            <a:endParaRPr lang="en-US" dirty="0">
              <a:latin typeface="Ubuntu" panose="020B05040306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587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41CD-69A9-4476-8E58-9EFD8737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294641"/>
            <a:ext cx="11470116" cy="1005840"/>
          </a:xfrm>
        </p:spPr>
        <p:txBody>
          <a:bodyPr>
            <a:noAutofit/>
          </a:bodyPr>
          <a:lstStyle/>
          <a:p>
            <a:r>
              <a:rPr lang="en-US" sz="4000" dirty="0"/>
              <a:t>	 	</a:t>
            </a:r>
            <a:r>
              <a:rPr lang="en-US" sz="4000" dirty="0" err="1">
                <a:latin typeface="Ubuntu" panose="020B0504030602030204" pitchFamily="34" charset="0"/>
                <a:ea typeface="+mn-ea"/>
                <a:cs typeface="+mn-cs"/>
              </a:rPr>
              <a:t>Tufte’s</a:t>
            </a:r>
            <a:r>
              <a:rPr lang="en-US" sz="4000" dirty="0">
                <a:latin typeface="Ubuntu" panose="020B0504030602030204" pitchFamily="34" charset="0"/>
                <a:ea typeface="+mn-ea"/>
                <a:cs typeface="+mn-cs"/>
              </a:rPr>
              <a:t> sound visualization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52C6-E63A-4B91-94EA-A1A7670A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1690688"/>
            <a:ext cx="9202708" cy="428590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500" dirty="0">
                <a:latin typeface="Ubuntu" panose="020B0504030602030204" pitchFamily="34" charset="0"/>
              </a:rPr>
              <a:t>Tell a story with your plots (use of titles, labels)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500" dirty="0">
                <a:latin typeface="Ubuntu" panose="020B0504030602030204" pitchFamily="34" charset="0"/>
              </a:rPr>
              <a:t>Keep minimalist</a:t>
            </a:r>
          </a:p>
          <a:p>
            <a:pPr marL="0" indent="0">
              <a:buNone/>
            </a:pPr>
            <a:br>
              <a:rPr lang="en-US" sz="3500" dirty="0">
                <a:latin typeface="Ubuntu" panose="020B0504030602030204" pitchFamily="34" charset="0"/>
              </a:rPr>
            </a:br>
            <a:r>
              <a:rPr lang="en-US" sz="3500" dirty="0">
                <a:latin typeface="Ubuntu" panose="020B0504030602030204" pitchFamily="34" charset="0"/>
              </a:rPr>
              <a:t>Overview first, then details on demand</a:t>
            </a:r>
          </a:p>
          <a:p>
            <a:pPr marL="0" indent="0">
              <a:buNone/>
            </a:pPr>
            <a:endParaRPr lang="en-US" sz="3500" dirty="0"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en-US" sz="3500" dirty="0">
                <a:latin typeface="Ubuntu" panose="020B0504030602030204" pitchFamily="34" charset="0"/>
              </a:rPr>
              <a:t>Make use of color and keep formatting</a:t>
            </a:r>
          </a:p>
          <a:p>
            <a:pPr marL="0" indent="0">
              <a:lnSpc>
                <a:spcPct val="200000"/>
              </a:lnSpc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0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32B5-159D-46A6-BF9D-27540E86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" y="650449"/>
            <a:ext cx="12050598" cy="55265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	</a:t>
            </a:r>
            <a:r>
              <a:rPr lang="en-US" sz="4000" dirty="0">
                <a:latin typeface="Ubuntu" panose="020B0504030602030204" pitchFamily="34" charset="0"/>
              </a:rPr>
              <a:t>Layered grammar of graphics</a:t>
            </a:r>
          </a:p>
          <a:p>
            <a:pPr marL="0" indent="0">
              <a:buNone/>
            </a:pPr>
            <a:endParaRPr lang="en-US" sz="4000" dirty="0"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Ubuntu" panose="020B0504030602030204" pitchFamily="34" charset="0"/>
              </a:rPr>
              <a:t>The idea that you can build every graph from the same</a:t>
            </a:r>
          </a:p>
          <a:p>
            <a:pPr marL="0" indent="0">
              <a:buNone/>
            </a:pPr>
            <a:r>
              <a:rPr lang="en-US" sz="3200" dirty="0">
                <a:latin typeface="Ubuntu" panose="020B0504030602030204" pitchFamily="34" charset="0"/>
              </a:rPr>
              <a:t>few components: a data set, a set of </a:t>
            </a:r>
            <a:r>
              <a:rPr lang="en-US" sz="3200" dirty="0" err="1">
                <a:latin typeface="Ubuntu" panose="020B0504030602030204" pitchFamily="34" charset="0"/>
              </a:rPr>
              <a:t>geoms</a:t>
            </a:r>
            <a:r>
              <a:rPr lang="en-US" sz="3200" dirty="0">
                <a:latin typeface="Ubuntu" panose="020B0504030602030204" pitchFamily="34" charset="0"/>
              </a:rPr>
              <a:t> and a coordinate</a:t>
            </a:r>
          </a:p>
          <a:p>
            <a:pPr marL="0" indent="0">
              <a:buNone/>
            </a:pPr>
            <a:r>
              <a:rPr lang="en-US" sz="3200" dirty="0">
                <a:latin typeface="Ubuntu" panose="020B0504030602030204" pitchFamily="34" charset="0"/>
              </a:rPr>
              <a:t>system.</a:t>
            </a:r>
          </a:p>
        </p:txBody>
      </p:sp>
    </p:spTree>
    <p:extLst>
      <p:ext uri="{BB962C8B-B14F-4D97-AF65-F5344CB8AC3E}">
        <p14:creationId xmlns:p14="http://schemas.microsoft.com/office/powerpoint/2010/main" val="7998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38D3-AA29-4817-AC67-CB2A6856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520" y="408488"/>
            <a:ext cx="7457440" cy="62039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Ubuntu" panose="020B0504030602030204" pitchFamily="34" charset="0"/>
                <a:ea typeface="+mn-ea"/>
                <a:cs typeface="+mn-cs"/>
              </a:rPr>
              <a:t>Layers and Aesthetics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7F953-D21A-41D8-9128-BC855B846686}"/>
              </a:ext>
            </a:extLst>
          </p:cNvPr>
          <p:cNvSpPr txBox="1"/>
          <p:nvPr/>
        </p:nvSpPr>
        <p:spPr>
          <a:xfrm>
            <a:off x="467360" y="1524000"/>
            <a:ext cx="104546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Ubuntu" panose="020B0504030602030204" pitchFamily="34" charset="0"/>
              </a:rPr>
              <a:t>Aesthetics</a:t>
            </a:r>
            <a:r>
              <a:rPr lang="en-US" sz="3200" dirty="0">
                <a:latin typeface="Ubuntu" panose="020B0504030602030204" pitchFamily="34" charset="0"/>
              </a:rPr>
              <a:t> describe visual characteristics that represent data – e.g., position, size, color, shape, transparency, fill</a:t>
            </a:r>
          </a:p>
          <a:p>
            <a:endParaRPr lang="en-US" sz="3200" dirty="0">
              <a:latin typeface="Ubuntu" panose="020B0504030602030204" pitchFamily="34" charset="0"/>
            </a:endParaRPr>
          </a:p>
          <a:p>
            <a:endParaRPr lang="en-US" sz="3200" b="1" dirty="0">
              <a:latin typeface="Ubuntu" panose="020B0504030602030204" pitchFamily="34" charset="0"/>
            </a:endParaRPr>
          </a:p>
          <a:p>
            <a:r>
              <a:rPr lang="en-US" sz="3200" b="1" dirty="0">
                <a:latin typeface="Ubuntu" panose="020B0504030602030204" pitchFamily="34" charset="0"/>
              </a:rPr>
              <a:t>Layers</a:t>
            </a:r>
            <a:r>
              <a:rPr lang="en-US" sz="3200" dirty="0">
                <a:latin typeface="Ubuntu" panose="020B0504030602030204" pitchFamily="34" charset="0"/>
              </a:rPr>
              <a:t> are responsible for creating the objects that we perceive on the plot</a:t>
            </a:r>
          </a:p>
        </p:txBody>
      </p:sp>
    </p:spTree>
    <p:extLst>
      <p:ext uri="{BB962C8B-B14F-4D97-AF65-F5344CB8AC3E}">
        <p14:creationId xmlns:p14="http://schemas.microsoft.com/office/powerpoint/2010/main" val="25601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433AB3-13B3-49FA-9C1C-EFF404F76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552768"/>
            <a:ext cx="8544874" cy="160597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Ubuntu" panose="020B0504030602030204" pitchFamily="34" charset="0"/>
              </a:rPr>
              <a:t>A layer is composed of four parts: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2DBC9-E6AF-4148-9457-24B7E4B3BE4D}"/>
              </a:ext>
            </a:extLst>
          </p:cNvPr>
          <p:cNvSpPr txBox="1"/>
          <p:nvPr/>
        </p:nvSpPr>
        <p:spPr>
          <a:xfrm>
            <a:off x="1117600" y="1923067"/>
            <a:ext cx="73314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Ubuntu" panose="020B0504030602030204" pitchFamily="34" charset="0"/>
              </a:rPr>
              <a:t>data and aesthetic mapping,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Ubuntu" panose="020B0504030602030204" pitchFamily="34" charset="0"/>
              </a:rPr>
              <a:t> a statistical transformation (stat),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Ubuntu" panose="020B0504030602030204" pitchFamily="34" charset="0"/>
              </a:rPr>
              <a:t>a geometric object (</a:t>
            </a:r>
            <a:r>
              <a:rPr lang="en-US" sz="3200" dirty="0" err="1">
                <a:latin typeface="Ubuntu" panose="020B0504030602030204" pitchFamily="34" charset="0"/>
              </a:rPr>
              <a:t>geom</a:t>
            </a:r>
            <a:r>
              <a:rPr lang="en-US" sz="3200" dirty="0">
                <a:latin typeface="Ubuntu" panose="020B0504030602030204" pitchFamily="34" charset="0"/>
              </a:rPr>
              <a:t>)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Ubuntu" panose="020B0504030602030204" pitchFamily="34" charset="0"/>
              </a:rPr>
              <a:t> and a position adjustment.</a:t>
            </a:r>
          </a:p>
        </p:txBody>
      </p:sp>
    </p:spTree>
    <p:extLst>
      <p:ext uri="{BB962C8B-B14F-4D97-AF65-F5344CB8AC3E}">
        <p14:creationId xmlns:p14="http://schemas.microsoft.com/office/powerpoint/2010/main" val="403259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AF9C-36CD-434E-AF8A-F5A22AFA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Ubuntu" panose="020B0504030602030204" pitchFamily="34" charset="0"/>
                <a:ea typeface="+mn-ea"/>
                <a:cs typeface="+mn-cs"/>
              </a:rPr>
              <a:t>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82436-A542-4F07-B207-DC2BCC7A6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160"/>
            <a:ext cx="10515600" cy="4642803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3200" dirty="0">
                <a:latin typeface="Ubuntu" panose="020B0504030602030204" pitchFamily="34" charset="0"/>
              </a:rPr>
              <a:t>A </a:t>
            </a:r>
            <a:r>
              <a:rPr lang="en-US" sz="3200" b="1" dirty="0">
                <a:latin typeface="Ubuntu" panose="020B0504030602030204" pitchFamily="34" charset="0"/>
              </a:rPr>
              <a:t>scale</a:t>
            </a:r>
            <a:r>
              <a:rPr lang="en-US" sz="3200" dirty="0">
                <a:latin typeface="Ubuntu" panose="020B0504030602030204" pitchFamily="34" charset="0"/>
              </a:rPr>
              <a:t> controls the mapping from data to aesthetic attributes, and we need a scale for every aesthetic used on a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FEF30-795C-4FF7-B1C9-ABC84CCAB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319" y="3192880"/>
            <a:ext cx="6510161" cy="27024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1183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AC85-5B51-41FB-AA1C-0D0FC577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 </a:t>
            </a:r>
            <a:r>
              <a:rPr lang="en-US" sz="4000" dirty="0">
                <a:latin typeface="Ubuntu" panose="020B0504030602030204" pitchFamily="34" charset="0"/>
                <a:ea typeface="+mn-ea"/>
                <a:cs typeface="+mn-cs"/>
              </a:rPr>
              <a:t>Code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F9BBDC-5513-415F-B7D6-DB405E02E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82" y="2092893"/>
            <a:ext cx="7946036" cy="315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2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1A91-2045-4CBD-9140-09DB53ED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FF48-E071-4A31-8AA3-6ECC4BAA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4000" dirty="0">
                <a:latin typeface="Ubuntu" panose="020B0504030602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4000" dirty="0">
                <a:latin typeface="Ubuntu" panose="020B0504030602030204" pitchFamily="34" charset="0"/>
              </a:rPr>
              <a:t>		    Let’s do some coding!</a:t>
            </a:r>
          </a:p>
        </p:txBody>
      </p:sp>
    </p:spTree>
    <p:extLst>
      <p:ext uri="{BB962C8B-B14F-4D97-AF65-F5344CB8AC3E}">
        <p14:creationId xmlns:p14="http://schemas.microsoft.com/office/powerpoint/2010/main" val="236310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123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Ubuntu</vt:lpstr>
      <vt:lpstr>Calibri</vt:lpstr>
      <vt:lpstr>Office Theme</vt:lpstr>
      <vt:lpstr>Modern Data Visualization and Research tools</vt:lpstr>
      <vt:lpstr>   Tufte’s sound visualization principles</vt:lpstr>
      <vt:lpstr>PowerPoint Presentation</vt:lpstr>
      <vt:lpstr>Layers and Aesthetics </vt:lpstr>
      <vt:lpstr>PowerPoint Presentation</vt:lpstr>
      <vt:lpstr>Scales</vt:lpstr>
      <vt:lpstr>      Code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Hambardzumyan</dc:creator>
  <cp:lastModifiedBy>Erik Hambardzumyan</cp:lastModifiedBy>
  <cp:revision>29</cp:revision>
  <dcterms:created xsi:type="dcterms:W3CDTF">2017-05-23T19:55:35Z</dcterms:created>
  <dcterms:modified xsi:type="dcterms:W3CDTF">2017-09-01T21:44:56Z</dcterms:modified>
</cp:coreProperties>
</file>