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1" r:id="rId1"/>
    <p:sldMasterId id="2147483666" r:id="rId2"/>
  </p:sldMasterIdLst>
  <p:notesMasterIdLst>
    <p:notesMasterId r:id="rId30"/>
  </p:notesMasterIdLst>
  <p:handoutMasterIdLst>
    <p:handoutMasterId r:id="rId31"/>
  </p:handoutMasterIdLst>
  <p:sldIdLst>
    <p:sldId id="260" r:id="rId3"/>
    <p:sldId id="344" r:id="rId4"/>
    <p:sldId id="407" r:id="rId5"/>
    <p:sldId id="408" r:id="rId6"/>
    <p:sldId id="409" r:id="rId7"/>
    <p:sldId id="410" r:id="rId8"/>
    <p:sldId id="411" r:id="rId9"/>
    <p:sldId id="412" r:id="rId10"/>
    <p:sldId id="423" r:id="rId11"/>
    <p:sldId id="414" r:id="rId12"/>
    <p:sldId id="413" r:id="rId13"/>
    <p:sldId id="415" r:id="rId14"/>
    <p:sldId id="424" r:id="rId15"/>
    <p:sldId id="426" r:id="rId16"/>
    <p:sldId id="427" r:id="rId17"/>
    <p:sldId id="428" r:id="rId18"/>
    <p:sldId id="429" r:id="rId19"/>
    <p:sldId id="430" r:id="rId20"/>
    <p:sldId id="431" r:id="rId21"/>
    <p:sldId id="432" r:id="rId22"/>
    <p:sldId id="416" r:id="rId23"/>
    <p:sldId id="417" r:id="rId24"/>
    <p:sldId id="418" r:id="rId25"/>
    <p:sldId id="419" r:id="rId26"/>
    <p:sldId id="420" r:id="rId27"/>
    <p:sldId id="421" r:id="rId28"/>
    <p:sldId id="422" r:id="rId29"/>
  </p:sldIdLst>
  <p:sldSz cx="9144000" cy="6858000" type="screen4x3"/>
  <p:notesSz cx="6669088" cy="9928225"/>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Open Sans" panose="020B0606030504020204" pitchFamily="34" charset="0"/>
      <p:regular r:id="rId38"/>
      <p:bold r:id="rId39"/>
      <p:italic r:id="rId40"/>
      <p:boldItalic r:id="rId41"/>
    </p:embeddedFont>
  </p:embeddedFontLst>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AF7"/>
    <a:srgbClr val="B2CDF4"/>
    <a:srgbClr val="96BAF0"/>
    <a:srgbClr val="92F4F2"/>
    <a:srgbClr val="C6A000"/>
    <a:srgbClr val="FDE0BD"/>
    <a:srgbClr val="FFCCFF"/>
    <a:srgbClr val="FDB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1090" autoAdjust="0"/>
    <p:restoredTop sz="95143" autoAdjust="0"/>
  </p:normalViewPr>
  <p:slideViewPr>
    <p:cSldViewPr>
      <p:cViewPr varScale="1">
        <p:scale>
          <a:sx n="68" d="100"/>
          <a:sy n="68" d="100"/>
        </p:scale>
        <p:origin x="177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130" y="-252"/>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74101" y="9580048"/>
            <a:ext cx="6520886" cy="298192"/>
          </a:xfrm>
          <a:prstGeom prst="rect">
            <a:avLst/>
          </a:prstGeom>
          <a:noFill/>
          <a:ln w="12700">
            <a:noFill/>
            <a:miter lim="800000"/>
            <a:headEnd/>
            <a:tailEnd/>
          </a:ln>
          <a:effectLst/>
        </p:spPr>
        <p:txBody>
          <a:bodyPr wrap="none" anchor="ctr"/>
          <a:lstStyle/>
          <a:p>
            <a:pPr>
              <a:defRPr/>
            </a:pPr>
            <a:endParaRPr lang="en-US"/>
          </a:p>
        </p:txBody>
      </p:sp>
      <p:sp>
        <p:nvSpPr>
          <p:cNvPr id="3079" name="Line 7"/>
          <p:cNvSpPr>
            <a:spLocks noChangeShapeType="1"/>
          </p:cNvSpPr>
          <p:nvPr/>
        </p:nvSpPr>
        <p:spPr bwMode="auto">
          <a:xfrm>
            <a:off x="805848" y="9514549"/>
            <a:ext cx="5468035" cy="0"/>
          </a:xfrm>
          <a:prstGeom prst="line">
            <a:avLst/>
          </a:prstGeom>
          <a:noFill/>
          <a:ln w="25400">
            <a:solidFill>
              <a:schemeClr val="tx1"/>
            </a:solidFill>
            <a:round/>
            <a:headEnd/>
            <a:tailEnd/>
          </a:ln>
          <a:effectLst/>
        </p:spPr>
        <p:txBody>
          <a:bodyPr wrap="none" anchor="ctr"/>
          <a:lstStyle/>
          <a:p>
            <a:pPr>
              <a:defRPr/>
            </a:pPr>
            <a:endParaRPr lang="en-US"/>
          </a:p>
        </p:txBody>
      </p:sp>
      <p:sp>
        <p:nvSpPr>
          <p:cNvPr id="3081" name="Rectangle 9"/>
          <p:cNvSpPr>
            <a:spLocks noChangeArrowheads="1"/>
          </p:cNvSpPr>
          <p:nvPr/>
        </p:nvSpPr>
        <p:spPr bwMode="auto">
          <a:xfrm>
            <a:off x="69470" y="60328"/>
            <a:ext cx="6530149" cy="274434"/>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t>	Chapter 4		 4-</a:t>
            </a:r>
            <a:fld id="{F6C96797-C159-45F5-B306-F4C57016360F}" type="slidenum">
              <a:rPr lang="en-US" sz="1200"/>
              <a:pPr eaLnBrk="0" hangingPunct="0">
                <a:tabLst>
                  <a:tab pos="285750" algn="l"/>
                  <a:tab pos="3257550" algn="ctr"/>
                  <a:tab pos="6457950" algn="r"/>
                </a:tabLst>
                <a:defRPr/>
              </a:pPr>
              <a:t>‹#›</a:t>
            </a:fld>
            <a:endParaRPr lang="en-US" sz="1200"/>
          </a:p>
        </p:txBody>
      </p:sp>
      <p:sp>
        <p:nvSpPr>
          <p:cNvPr id="3082" name="Rectangle 10"/>
          <p:cNvSpPr>
            <a:spLocks noChangeArrowheads="1"/>
          </p:cNvSpPr>
          <p:nvPr/>
        </p:nvSpPr>
        <p:spPr bwMode="auto">
          <a:xfrm>
            <a:off x="69470" y="9574877"/>
            <a:ext cx="6530149" cy="243656"/>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a:t>Basic Business Statistics, 10/e	© 2006 Prentice Hall, Inc.</a:t>
            </a:r>
          </a:p>
        </p:txBody>
      </p:sp>
    </p:spTree>
    <p:extLst>
      <p:ext uri="{BB962C8B-B14F-4D97-AF65-F5344CB8AC3E}">
        <p14:creationId xmlns:p14="http://schemas.microsoft.com/office/powerpoint/2010/main" val="576609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89212" y="3557614"/>
            <a:ext cx="4890665" cy="5625994"/>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6259" name="Rectangle 3"/>
          <p:cNvSpPr>
            <a:spLocks noGrp="1" noRot="1" noChangeAspect="1" noChangeArrowheads="1" noTextEdit="1"/>
          </p:cNvSpPr>
          <p:nvPr>
            <p:ph type="sldImg" idx="2"/>
          </p:nvPr>
        </p:nvSpPr>
        <p:spPr bwMode="auto">
          <a:xfrm>
            <a:off x="1533525" y="661988"/>
            <a:ext cx="3751263" cy="2813050"/>
          </a:xfrm>
          <a:prstGeom prst="rect">
            <a:avLst/>
          </a:prstGeom>
          <a:noFill/>
          <a:ln w="12700">
            <a:solidFill>
              <a:schemeClr val="tx1"/>
            </a:solidFill>
            <a:miter lim="800000"/>
            <a:headEnd/>
            <a:tailEnd/>
          </a:ln>
        </p:spPr>
      </p:sp>
      <p:sp>
        <p:nvSpPr>
          <p:cNvPr id="2052" name="Line 4"/>
          <p:cNvSpPr>
            <a:spLocks noChangeShapeType="1"/>
          </p:cNvSpPr>
          <p:nvPr/>
        </p:nvSpPr>
        <p:spPr bwMode="auto">
          <a:xfrm>
            <a:off x="1089903" y="3888555"/>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3" name="Line 5"/>
          <p:cNvSpPr>
            <a:spLocks noChangeShapeType="1"/>
          </p:cNvSpPr>
          <p:nvPr/>
        </p:nvSpPr>
        <p:spPr bwMode="auto">
          <a:xfrm>
            <a:off x="1089903" y="4219496"/>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4" name="Line 6"/>
          <p:cNvSpPr>
            <a:spLocks noChangeShapeType="1"/>
          </p:cNvSpPr>
          <p:nvPr/>
        </p:nvSpPr>
        <p:spPr bwMode="auto">
          <a:xfrm>
            <a:off x="1089903" y="4550436"/>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5" name="Line 7"/>
          <p:cNvSpPr>
            <a:spLocks noChangeShapeType="1"/>
          </p:cNvSpPr>
          <p:nvPr/>
        </p:nvSpPr>
        <p:spPr bwMode="auto">
          <a:xfrm>
            <a:off x="1089903" y="4881377"/>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6" name="Line 8"/>
          <p:cNvSpPr>
            <a:spLocks noChangeShapeType="1"/>
          </p:cNvSpPr>
          <p:nvPr/>
        </p:nvSpPr>
        <p:spPr bwMode="auto">
          <a:xfrm>
            <a:off x="1089903" y="5212318"/>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7" name="Line 9"/>
          <p:cNvSpPr>
            <a:spLocks noChangeShapeType="1"/>
          </p:cNvSpPr>
          <p:nvPr/>
        </p:nvSpPr>
        <p:spPr bwMode="auto">
          <a:xfrm>
            <a:off x="1089903" y="5543259"/>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8" name="Line 10"/>
          <p:cNvSpPr>
            <a:spLocks noChangeShapeType="1"/>
          </p:cNvSpPr>
          <p:nvPr/>
        </p:nvSpPr>
        <p:spPr bwMode="auto">
          <a:xfrm>
            <a:off x="1089903" y="5543259"/>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59" name="Line 11"/>
          <p:cNvSpPr>
            <a:spLocks noChangeShapeType="1"/>
          </p:cNvSpPr>
          <p:nvPr/>
        </p:nvSpPr>
        <p:spPr bwMode="auto">
          <a:xfrm>
            <a:off x="1089903" y="5874200"/>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0" name="Line 12"/>
          <p:cNvSpPr>
            <a:spLocks noChangeShapeType="1"/>
          </p:cNvSpPr>
          <p:nvPr/>
        </p:nvSpPr>
        <p:spPr bwMode="auto">
          <a:xfrm>
            <a:off x="1089903" y="6205141"/>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1" name="Line 13"/>
          <p:cNvSpPr>
            <a:spLocks noChangeShapeType="1"/>
          </p:cNvSpPr>
          <p:nvPr/>
        </p:nvSpPr>
        <p:spPr bwMode="auto">
          <a:xfrm>
            <a:off x="1089903" y="6536081"/>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2" name="Line 14"/>
          <p:cNvSpPr>
            <a:spLocks noChangeShapeType="1"/>
          </p:cNvSpPr>
          <p:nvPr/>
        </p:nvSpPr>
        <p:spPr bwMode="auto">
          <a:xfrm>
            <a:off x="1089903" y="6867022"/>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3" name="Line 15"/>
          <p:cNvSpPr>
            <a:spLocks noChangeShapeType="1"/>
          </p:cNvSpPr>
          <p:nvPr/>
        </p:nvSpPr>
        <p:spPr bwMode="auto">
          <a:xfrm>
            <a:off x="1089903" y="7197963"/>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4" name="Line 16"/>
          <p:cNvSpPr>
            <a:spLocks noChangeShapeType="1"/>
          </p:cNvSpPr>
          <p:nvPr/>
        </p:nvSpPr>
        <p:spPr bwMode="auto">
          <a:xfrm>
            <a:off x="1089903" y="7528904"/>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5" name="Line 17"/>
          <p:cNvSpPr>
            <a:spLocks noChangeShapeType="1"/>
          </p:cNvSpPr>
          <p:nvPr/>
        </p:nvSpPr>
        <p:spPr bwMode="auto">
          <a:xfrm>
            <a:off x="1089903" y="7859845"/>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6" name="Line 18"/>
          <p:cNvSpPr>
            <a:spLocks noChangeShapeType="1"/>
          </p:cNvSpPr>
          <p:nvPr/>
        </p:nvSpPr>
        <p:spPr bwMode="auto">
          <a:xfrm>
            <a:off x="1089903" y="8190786"/>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7" name="Line 19"/>
          <p:cNvSpPr>
            <a:spLocks noChangeShapeType="1"/>
          </p:cNvSpPr>
          <p:nvPr/>
        </p:nvSpPr>
        <p:spPr bwMode="auto">
          <a:xfrm>
            <a:off x="1089903" y="8521726"/>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8" name="Line 20"/>
          <p:cNvSpPr>
            <a:spLocks noChangeShapeType="1"/>
          </p:cNvSpPr>
          <p:nvPr/>
        </p:nvSpPr>
        <p:spPr bwMode="auto">
          <a:xfrm>
            <a:off x="1089903" y="8852667"/>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69" name="Line 21"/>
          <p:cNvSpPr>
            <a:spLocks noChangeShapeType="1"/>
          </p:cNvSpPr>
          <p:nvPr/>
        </p:nvSpPr>
        <p:spPr bwMode="auto">
          <a:xfrm>
            <a:off x="1089903" y="9183608"/>
            <a:ext cx="4529422" cy="0"/>
          </a:xfrm>
          <a:prstGeom prst="line">
            <a:avLst/>
          </a:prstGeom>
          <a:noFill/>
          <a:ln w="12700">
            <a:solidFill>
              <a:schemeClr val="folHlink"/>
            </a:solidFill>
            <a:round/>
            <a:headEnd/>
            <a:tailEnd/>
          </a:ln>
          <a:effectLst/>
        </p:spPr>
        <p:txBody>
          <a:bodyPr wrap="none" anchor="ctr"/>
          <a:lstStyle/>
          <a:p>
            <a:pPr>
              <a:defRPr/>
            </a:pPr>
            <a:endParaRPr lang="en-US"/>
          </a:p>
        </p:txBody>
      </p:sp>
      <p:sp>
        <p:nvSpPr>
          <p:cNvPr id="2072" name="Line 24"/>
          <p:cNvSpPr>
            <a:spLocks noChangeShapeType="1"/>
          </p:cNvSpPr>
          <p:nvPr/>
        </p:nvSpPr>
        <p:spPr bwMode="auto">
          <a:xfrm>
            <a:off x="509445" y="9514549"/>
            <a:ext cx="5690338" cy="0"/>
          </a:xfrm>
          <a:prstGeom prst="line">
            <a:avLst/>
          </a:prstGeom>
          <a:noFill/>
          <a:ln w="25400">
            <a:solidFill>
              <a:schemeClr val="tx1"/>
            </a:solidFill>
            <a:round/>
            <a:headEnd/>
            <a:tailEnd/>
          </a:ln>
          <a:effectLst/>
        </p:spPr>
        <p:txBody>
          <a:bodyPr wrap="none" anchor="ctr"/>
          <a:lstStyle/>
          <a:p>
            <a:pPr>
              <a:defRPr/>
            </a:pPr>
            <a:endParaRPr lang="en-US"/>
          </a:p>
        </p:txBody>
      </p:sp>
      <p:sp>
        <p:nvSpPr>
          <p:cNvPr id="2073" name="Rectangle 25"/>
          <p:cNvSpPr>
            <a:spLocks noChangeArrowheads="1"/>
          </p:cNvSpPr>
          <p:nvPr/>
        </p:nvSpPr>
        <p:spPr bwMode="auto">
          <a:xfrm>
            <a:off x="75645" y="67223"/>
            <a:ext cx="6517799" cy="274434"/>
          </a:xfrm>
          <a:prstGeom prst="rect">
            <a:avLst/>
          </a:prstGeom>
          <a:noFill/>
          <a:ln w="12700">
            <a:noFill/>
            <a:miter lim="800000"/>
            <a:headEnd/>
            <a:tailEnd/>
          </a:ln>
          <a:effectLst/>
        </p:spPr>
        <p:txBody>
          <a:bodyPr lIns="90488" tIns="44450" rIns="90488" bIns="44450">
            <a:spAutoFit/>
          </a:bodyPr>
          <a:lstStyle/>
          <a:p>
            <a:pPr eaLnBrk="0" hangingPunct="0">
              <a:tabLst>
                <a:tab pos="285750" algn="l"/>
                <a:tab pos="3257550" algn="ctr"/>
                <a:tab pos="6457950" algn="r"/>
              </a:tabLst>
              <a:defRPr/>
            </a:pPr>
            <a:r>
              <a:rPr lang="en-US" sz="1200"/>
              <a:t>	Chapter 4		4-</a:t>
            </a:r>
            <a:fld id="{B065B1BB-A329-4F05-913C-4936BF78E735}" type="slidenum">
              <a:rPr lang="en-US" sz="1200"/>
              <a:pPr eaLnBrk="0" hangingPunct="0">
                <a:tabLst>
                  <a:tab pos="285750" algn="l"/>
                  <a:tab pos="3257550" algn="ctr"/>
                  <a:tab pos="6457950" algn="r"/>
                </a:tabLst>
                <a:defRPr/>
              </a:pPr>
              <a:t>‹#›</a:t>
            </a:fld>
            <a:endParaRPr lang="en-US" sz="1200"/>
          </a:p>
        </p:txBody>
      </p:sp>
      <p:sp>
        <p:nvSpPr>
          <p:cNvPr id="2074" name="Rectangle 26"/>
          <p:cNvSpPr>
            <a:spLocks noChangeArrowheads="1"/>
          </p:cNvSpPr>
          <p:nvPr/>
        </p:nvSpPr>
        <p:spPr bwMode="auto">
          <a:xfrm>
            <a:off x="69470" y="9574877"/>
            <a:ext cx="6530149" cy="243656"/>
          </a:xfrm>
          <a:prstGeom prst="rect">
            <a:avLst/>
          </a:prstGeom>
          <a:noFill/>
          <a:ln w="12700">
            <a:noFill/>
            <a:miter lim="800000"/>
            <a:headEnd/>
            <a:tailEnd/>
          </a:ln>
          <a:effectLst/>
        </p:spPr>
        <p:txBody>
          <a:bodyPr lIns="90488" tIns="44450" rIns="90488" bIns="44450">
            <a:spAutoFit/>
          </a:bodyPr>
          <a:lstStyle/>
          <a:p>
            <a:pPr eaLnBrk="0" hangingPunct="0">
              <a:tabLst>
                <a:tab pos="285750" algn="l"/>
                <a:tab pos="6457950" algn="r"/>
              </a:tabLst>
              <a:defRPr/>
            </a:pPr>
            <a:r>
              <a:rPr lang="en-US" sz="1000"/>
              <a:t>Basic Business Statistics, 10/e	© 2006 Prentice Hall, Inc.</a:t>
            </a:r>
          </a:p>
        </p:txBody>
      </p:sp>
    </p:spTree>
    <p:extLst>
      <p:ext uri="{BB962C8B-B14F-4D97-AF65-F5344CB8AC3E}">
        <p14:creationId xmlns:p14="http://schemas.microsoft.com/office/powerpoint/2010/main" val="25502271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854075" y="744538"/>
            <a:ext cx="4960938" cy="3722687"/>
          </a:xfrm>
          <a:ln/>
        </p:spPr>
      </p:sp>
      <p:sp>
        <p:nvSpPr>
          <p:cNvPr id="19458" name="Rectangle 3"/>
          <p:cNvSpPr>
            <a:spLocks noGrp="1" noChangeArrowheads="1"/>
          </p:cNvSpPr>
          <p:nvPr>
            <p:ph type="body" idx="1"/>
          </p:nvPr>
        </p:nvSpPr>
        <p:spPr>
          <a:xfrm>
            <a:off x="889212" y="5636337"/>
            <a:ext cx="4890665" cy="3547272"/>
          </a:xfrm>
          <a:noFill/>
          <a:ln w="9525"/>
        </p:spPr>
        <p:txBody>
          <a:bodyPr/>
          <a:lstStyle/>
          <a:p>
            <a:endParaRPr lang="en-US" smtClean="0"/>
          </a:p>
        </p:txBody>
      </p:sp>
    </p:spTree>
    <p:extLst>
      <p:ext uri="{BB962C8B-B14F-4D97-AF65-F5344CB8AC3E}">
        <p14:creationId xmlns:p14="http://schemas.microsoft.com/office/powerpoint/2010/main" val="1829804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854075" y="744538"/>
            <a:ext cx="4960938"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66910" y="4715907"/>
            <a:ext cx="5335269" cy="4467701"/>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28847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854075" y="744538"/>
            <a:ext cx="4960938"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66910" y="4715907"/>
            <a:ext cx="5335269" cy="4467701"/>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03561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854075" y="744538"/>
            <a:ext cx="4960938" cy="3722687"/>
          </a:xfrm>
          <a:ln/>
        </p:spPr>
      </p:sp>
      <p:sp>
        <p:nvSpPr>
          <p:cNvPr id="19458" name="Rectangle 3"/>
          <p:cNvSpPr>
            <a:spLocks noGrp="1" noChangeArrowheads="1"/>
          </p:cNvSpPr>
          <p:nvPr>
            <p:ph type="body" idx="1"/>
          </p:nvPr>
        </p:nvSpPr>
        <p:spPr>
          <a:xfrm>
            <a:off x="889212" y="5636337"/>
            <a:ext cx="4890665" cy="3547272"/>
          </a:xfrm>
          <a:noFill/>
          <a:ln w="9525"/>
        </p:spPr>
        <p:txBody>
          <a:bodyPr/>
          <a:lstStyle/>
          <a:p>
            <a:endParaRPr lang="en-US" smtClean="0"/>
          </a:p>
        </p:txBody>
      </p:sp>
    </p:spTree>
    <p:extLst>
      <p:ext uri="{BB962C8B-B14F-4D97-AF65-F5344CB8AC3E}">
        <p14:creationId xmlns:p14="http://schemas.microsoft.com/office/powerpoint/2010/main" val="182980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854075" y="744538"/>
            <a:ext cx="4960938"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66910" y="4715907"/>
            <a:ext cx="5335269" cy="4467701"/>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6846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854075" y="744538"/>
            <a:ext cx="4960938"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66910" y="4715907"/>
            <a:ext cx="5335269" cy="4467701"/>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8635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854075" y="744538"/>
            <a:ext cx="4960938"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66910" y="4715907"/>
            <a:ext cx="5335269" cy="4467701"/>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7480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854075" y="744538"/>
            <a:ext cx="4960938"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66910" y="4715907"/>
            <a:ext cx="5335269" cy="4467701"/>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44067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854075" y="744538"/>
            <a:ext cx="4960938"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66910" y="4715907"/>
            <a:ext cx="5335269" cy="4467701"/>
          </a:xfrm>
          <a:prstGeom prst="rect">
            <a:avLst/>
          </a:prstGeom>
        </p:spPr>
        <p:txBody>
          <a:bodyPr lIns="91425" tIns="91425" rIns="91425" bIns="91425" anchor="t" anchorCtr="0">
            <a:noAutofit/>
          </a:bodyPr>
          <a:lstStyle/>
          <a:p>
            <a:pPr lvl="0">
              <a:spcBef>
                <a:spcPts val="0"/>
              </a:spcBef>
              <a:buNone/>
            </a:pPr>
            <a:r>
              <a:rPr lang="en" sz="1200">
                <a:solidFill>
                  <a:schemeClr val="dk1"/>
                </a:solidFill>
              </a:rPr>
              <a:t>The advantage, but sometimes also the disadvantage of the median is, that it is not affected by extreme values in the data. It does not matter, how small or how big are the values that are larger or smaller than the median. </a:t>
            </a:r>
          </a:p>
        </p:txBody>
      </p:sp>
    </p:spTree>
    <p:extLst>
      <p:ext uri="{BB962C8B-B14F-4D97-AF65-F5344CB8AC3E}">
        <p14:creationId xmlns:p14="http://schemas.microsoft.com/office/powerpoint/2010/main" val="2458161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854075" y="744538"/>
            <a:ext cx="4960938"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66910" y="4715907"/>
            <a:ext cx="5335269" cy="4467701"/>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65630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854075" y="744538"/>
            <a:ext cx="4960938"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66910" y="4715907"/>
            <a:ext cx="5335269" cy="4467701"/>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6834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34938" y="2438400"/>
            <a:ext cx="9009062" cy="1181100"/>
            <a:chOff x="0" y="1536"/>
            <a:chExt cx="5675" cy="744"/>
          </a:xfrm>
        </p:grpSpPr>
        <p:grpSp>
          <p:nvGrpSpPr>
            <p:cNvPr id="5" name="Group 5"/>
            <p:cNvGrpSpPr>
              <a:grpSpLocks/>
            </p:cNvGrpSpPr>
            <p:nvPr userDrawn="1"/>
          </p:nvGrpSpPr>
          <p:grpSpPr bwMode="auto">
            <a:xfrm>
              <a:off x="185" y="1604"/>
              <a:ext cx="449" cy="297"/>
              <a:chOff x="720" y="336"/>
              <a:chExt cx="624" cy="432"/>
            </a:xfrm>
          </p:grpSpPr>
          <p:sp>
            <p:nvSpPr>
              <p:cNvPr id="12" name="Rectangle 6"/>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13" name="Rectangle 7"/>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6" name="Rectangle 8"/>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defRPr/>
              </a:pPr>
              <a:endParaRPr lang="en-US"/>
            </a:p>
          </p:txBody>
        </p:sp>
        <p:sp>
          <p:nvSpPr>
            <p:cNvPr id="7" name="Rectangle 9"/>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defRPr/>
              </a:pPr>
              <a:endParaRPr lang="en-US"/>
            </a:p>
          </p:txBody>
        </p:sp>
        <p:sp>
          <p:nvSpPr>
            <p:cNvPr id="8" name="Rectangle 10"/>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defRPr/>
              </a:pPr>
              <a:endParaRPr lang="en-US"/>
            </a:p>
          </p:txBody>
        </p:sp>
        <p:sp>
          <p:nvSpPr>
            <p:cNvPr id="9" name="Rectangle 11"/>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defRPr/>
              </a:pPr>
              <a:endParaRPr lang="en-US"/>
            </a:p>
          </p:txBody>
        </p:sp>
        <p:sp>
          <p:nvSpPr>
            <p:cNvPr id="10" name="Rectangle 12"/>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1" name="Rectangle 13"/>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Footer Placeholder 3"/>
          <p:cNvSpPr txBox="1">
            <a:spLocks/>
          </p:cNvSpPr>
          <p:nvPr userDrawn="1"/>
        </p:nvSpPr>
        <p:spPr bwMode="auto">
          <a:xfrm>
            <a:off x="0" y="6629400"/>
            <a:ext cx="5943600" cy="228600"/>
          </a:xfrm>
          <a:prstGeom prst="rect">
            <a:avLst/>
          </a:prstGeom>
          <a:noFill/>
          <a:ln w="9525">
            <a:noFill/>
            <a:miter lim="800000"/>
            <a:headEnd/>
            <a:tailEnd/>
          </a:ln>
          <a:effectLst/>
        </p:spPr>
        <p:txBody>
          <a:bodyPr lIns="85342" tIns="42672" rIns="85342" bIns="42672" anchor="b"/>
          <a:lstStyle/>
          <a:p>
            <a:endParaRPr lang="en-US" sz="800"/>
          </a:p>
        </p:txBody>
      </p:sp>
      <p:sp>
        <p:nvSpPr>
          <p:cNvPr id="268290" name="Rectangle 2"/>
          <p:cNvSpPr>
            <a:spLocks noGrp="1" noChangeArrowheads="1"/>
          </p:cNvSpPr>
          <p:nvPr>
            <p:ph type="ctrTitle"/>
          </p:nvPr>
        </p:nvSpPr>
        <p:spPr>
          <a:xfrm>
            <a:off x="990600" y="1833563"/>
            <a:ext cx="7772400" cy="1143000"/>
          </a:xfrm>
        </p:spPr>
        <p:txBody>
          <a:bodyPr/>
          <a:lstStyle>
            <a:lvl1pPr>
              <a:defRPr/>
            </a:lvl1pPr>
          </a:lstStyle>
          <a:p>
            <a:r>
              <a:rPr lang="en-US"/>
              <a:t>Click to edit Master title style</a:t>
            </a:r>
          </a:p>
        </p:txBody>
      </p:sp>
      <p:sp>
        <p:nvSpPr>
          <p:cNvPr id="268291" name="Rectangle 3"/>
          <p:cNvSpPr>
            <a:spLocks noGrp="1" noChangeArrowheads="1"/>
          </p:cNvSpPr>
          <p:nvPr>
            <p:ph type="subTitle" idx="1"/>
          </p:nvPr>
        </p:nvSpPr>
        <p:spPr>
          <a:xfrm>
            <a:off x="1371600" y="3881438"/>
            <a:ext cx="6400800" cy="1762125"/>
          </a:xfrm>
        </p:spPr>
        <p:txBody>
          <a:bodyPr/>
          <a:lstStyle>
            <a:lvl1pPr marL="0" indent="0" algn="ctr">
              <a:buFont typeface="Wingdings" pitchFamily="2" charset="2"/>
              <a:buNone/>
              <a:defRPr/>
            </a:lvl1pPr>
          </a:lstStyle>
          <a:p>
            <a:r>
              <a:rPr lang="en-US"/>
              <a:t>Click to edit Master subtitle style</a:t>
            </a:r>
          </a:p>
        </p:txBody>
      </p:sp>
      <p:sp>
        <p:nvSpPr>
          <p:cNvPr id="15" name="Rectangle 15"/>
          <p:cNvSpPr>
            <a:spLocks noGrp="1" noChangeArrowheads="1"/>
          </p:cNvSpPr>
          <p:nvPr>
            <p:ph type="sldNum" sz="quarter" idx="10"/>
          </p:nvPr>
        </p:nvSpPr>
        <p:spPr/>
        <p:txBody>
          <a:bodyPr/>
          <a:lstStyle>
            <a:lvl1pPr>
              <a:defRPr/>
            </a:lvl1pPr>
          </a:lstStyle>
          <a:p>
            <a:pPr>
              <a:defRPr/>
            </a:pPr>
            <a:r>
              <a:rPr lang="en-US"/>
              <a:t>Chap 4-</a:t>
            </a:r>
            <a:fld id="{E7FFBB1F-2D2F-4311-AA7A-9A950D148CE8}" type="slidenum">
              <a:rPr lang="en-US"/>
              <a:pPr>
                <a:defRPr/>
              </a:pPr>
              <a:t>‹#›</a:t>
            </a:fld>
            <a:endParaRPr lang="en-US"/>
          </a:p>
        </p:txBody>
      </p:sp>
      <p:sp>
        <p:nvSpPr>
          <p:cNvPr id="16" name="Rectangle 16"/>
          <p:cNvSpPr>
            <a:spLocks noGrp="1" noChangeArrowheads="1"/>
          </p:cNvSpPr>
          <p:nvPr>
            <p:ph type="ftr" sz="quarter" idx="11"/>
          </p:nvPr>
        </p:nvSpPr>
        <p:spPr>
          <a:xfrm>
            <a:off x="0" y="6629400"/>
            <a:ext cx="5715000" cy="228600"/>
          </a:xfrm>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Chap 4-</a:t>
            </a:r>
            <a:fld id="{2C6C5C53-AA1E-42C3-92DE-0F068FF70E23}" type="slidenum">
              <a:rPr lang="en-US"/>
              <a:pPr>
                <a:defRPr/>
              </a:pPr>
              <a:t>‹#›</a:t>
            </a:fld>
            <a:endParaRPr lang="en-US"/>
          </a:p>
        </p:txBody>
      </p:sp>
      <p:sp>
        <p:nvSpPr>
          <p:cNvPr id="5"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019300"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5905500"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Chap 4-</a:t>
            </a:r>
            <a:fld id="{29BE3559-2B33-4C4D-B8A3-72324F3B37F6}" type="slidenum">
              <a:rPr lang="en-US"/>
              <a:pPr>
                <a:defRPr/>
              </a:pPr>
              <a:t>‹#›</a:t>
            </a:fld>
            <a:endParaRPr lang="en-US"/>
          </a:p>
        </p:txBody>
      </p:sp>
      <p:sp>
        <p:nvSpPr>
          <p:cNvPr id="5"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0"/>
            <a:ext cx="39624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828800"/>
            <a:ext cx="39624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4170363"/>
            <a:ext cx="39624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sz="quarter" idx="10"/>
          </p:nvPr>
        </p:nvSpPr>
        <p:spPr>
          <a:ln/>
        </p:spPr>
        <p:txBody>
          <a:bodyPr/>
          <a:lstStyle>
            <a:lvl1pPr>
              <a:defRPr/>
            </a:lvl1pPr>
          </a:lstStyle>
          <a:p>
            <a:pPr>
              <a:defRPr/>
            </a:pPr>
            <a:r>
              <a:rPr lang="en-US"/>
              <a:t>Chap 4-</a:t>
            </a:r>
            <a:fld id="{04337CA0-AAAD-4F3D-9318-60A2DE52536E}" type="slidenum">
              <a:rPr lang="en-US"/>
              <a:pPr>
                <a:defRPr/>
              </a:pPr>
              <a:t>‹#›</a:t>
            </a:fld>
            <a:endParaRPr lang="en-US"/>
          </a:p>
        </p:txBody>
      </p:sp>
      <p:sp>
        <p:nvSpPr>
          <p:cNvPr id="7"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 y="381000"/>
            <a:ext cx="3810000" cy="457200"/>
          </a:xfrm>
        </p:spPr>
        <p:txBody>
          <a:bodyPr/>
          <a:lstStyle>
            <a:lvl1pPr>
              <a:defRPr sz="1800">
                <a:solidFill>
                  <a:srgbClr val="FF0000"/>
                </a:solidFill>
                <a:latin typeface="Calibri" pitchFamily="34" charset="0"/>
                <a:cs typeface="Calibri" pitchFamily="34" charset="0"/>
              </a:defRPr>
            </a:lvl1pPr>
          </a:lstStyle>
          <a:p>
            <a:endParaRPr lang="en-US" dirty="0"/>
          </a:p>
        </p:txBody>
      </p:sp>
      <p:sp>
        <p:nvSpPr>
          <p:cNvPr id="3" name="Slide Number Placeholder 2"/>
          <p:cNvSpPr>
            <a:spLocks noGrp="1"/>
          </p:cNvSpPr>
          <p:nvPr>
            <p:ph type="sldNum" sz="quarter" idx="10"/>
          </p:nvPr>
        </p:nvSpPr>
        <p:spPr/>
        <p:txBody>
          <a:bodyPr/>
          <a:lstStyle/>
          <a:p>
            <a:pPr>
              <a:defRPr/>
            </a:pPr>
            <a:fld id="{994331E4-DDEA-46C3-ADEB-B55289878EA3}" type="slidenum">
              <a:rPr lang="en-US" smtClean="0"/>
              <a:pPr>
                <a:defRPr/>
              </a:pPr>
              <a:t>‹#›</a:t>
            </a:fld>
            <a:endParaRPr lang="en-US" dirty="0"/>
          </a:p>
        </p:txBody>
      </p:sp>
      <p:sp>
        <p:nvSpPr>
          <p:cNvPr id="6" name="Title 1"/>
          <p:cNvSpPr txBox="1">
            <a:spLocks/>
          </p:cNvSpPr>
          <p:nvPr userDrawn="1"/>
        </p:nvSpPr>
        <p:spPr bwMode="auto">
          <a:xfrm>
            <a:off x="7696200" y="65313"/>
            <a:ext cx="1447800" cy="4572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l" defTabSz="852488" rtl="0" eaLnBrk="0" fontAlgn="base" hangingPunct="0">
              <a:spcBef>
                <a:spcPct val="0"/>
              </a:spcBef>
              <a:spcAft>
                <a:spcPct val="0"/>
              </a:spcAft>
              <a:defRPr sz="2000">
                <a:solidFill>
                  <a:schemeClr val="tx2"/>
                </a:solidFill>
                <a:latin typeface="+mj-lt"/>
                <a:ea typeface="+mj-ea"/>
                <a:cs typeface="+mj-cs"/>
              </a:defRPr>
            </a:lvl1pPr>
            <a:lvl2pPr algn="l" defTabSz="852488" rtl="0" eaLnBrk="0" fontAlgn="base" hangingPunct="0">
              <a:spcBef>
                <a:spcPct val="0"/>
              </a:spcBef>
              <a:spcAft>
                <a:spcPct val="0"/>
              </a:spcAft>
              <a:defRPr sz="4000">
                <a:solidFill>
                  <a:schemeClr val="tx2"/>
                </a:solidFill>
                <a:latin typeface="Arial" charset="0"/>
              </a:defRPr>
            </a:lvl2pPr>
            <a:lvl3pPr algn="l" defTabSz="852488" rtl="0" eaLnBrk="0" fontAlgn="base" hangingPunct="0">
              <a:spcBef>
                <a:spcPct val="0"/>
              </a:spcBef>
              <a:spcAft>
                <a:spcPct val="0"/>
              </a:spcAft>
              <a:defRPr sz="4000">
                <a:solidFill>
                  <a:schemeClr val="tx2"/>
                </a:solidFill>
                <a:latin typeface="Arial" charset="0"/>
              </a:defRPr>
            </a:lvl3pPr>
            <a:lvl4pPr algn="l" defTabSz="852488" rtl="0" eaLnBrk="0" fontAlgn="base" hangingPunct="0">
              <a:spcBef>
                <a:spcPct val="0"/>
              </a:spcBef>
              <a:spcAft>
                <a:spcPct val="0"/>
              </a:spcAft>
              <a:defRPr sz="4000">
                <a:solidFill>
                  <a:schemeClr val="tx2"/>
                </a:solidFill>
                <a:latin typeface="Arial" charset="0"/>
              </a:defRPr>
            </a:lvl4pPr>
            <a:lvl5pPr algn="l" defTabSz="852488" rtl="0" eaLnBrk="0" fontAlgn="base" hangingPunct="0">
              <a:spcBef>
                <a:spcPct val="0"/>
              </a:spcBef>
              <a:spcAft>
                <a:spcPct val="0"/>
              </a:spcAft>
              <a:defRPr sz="4000">
                <a:solidFill>
                  <a:schemeClr val="tx2"/>
                </a:solidFill>
                <a:latin typeface="Arial" charset="0"/>
              </a:defRPr>
            </a:lvl5pPr>
            <a:lvl6pPr marL="457200" algn="l" defTabSz="852488" rtl="0" fontAlgn="base">
              <a:spcBef>
                <a:spcPct val="0"/>
              </a:spcBef>
              <a:spcAft>
                <a:spcPct val="0"/>
              </a:spcAft>
              <a:defRPr sz="4000">
                <a:solidFill>
                  <a:schemeClr val="tx2"/>
                </a:solidFill>
                <a:latin typeface="Arial" charset="0"/>
              </a:defRPr>
            </a:lvl6pPr>
            <a:lvl7pPr marL="914400" algn="l" defTabSz="852488" rtl="0" fontAlgn="base">
              <a:spcBef>
                <a:spcPct val="0"/>
              </a:spcBef>
              <a:spcAft>
                <a:spcPct val="0"/>
              </a:spcAft>
              <a:defRPr sz="4000">
                <a:solidFill>
                  <a:schemeClr val="tx2"/>
                </a:solidFill>
                <a:latin typeface="Arial" charset="0"/>
              </a:defRPr>
            </a:lvl7pPr>
            <a:lvl8pPr marL="1371600" algn="l" defTabSz="852488" rtl="0" fontAlgn="base">
              <a:spcBef>
                <a:spcPct val="0"/>
              </a:spcBef>
              <a:spcAft>
                <a:spcPct val="0"/>
              </a:spcAft>
              <a:defRPr sz="4000">
                <a:solidFill>
                  <a:schemeClr val="tx2"/>
                </a:solidFill>
                <a:latin typeface="Arial" charset="0"/>
              </a:defRPr>
            </a:lvl8pPr>
            <a:lvl9pPr marL="1828800" algn="l" defTabSz="852488" rtl="0" fontAlgn="base">
              <a:spcBef>
                <a:spcPct val="0"/>
              </a:spcBef>
              <a:spcAft>
                <a:spcPct val="0"/>
              </a:spcAft>
              <a:defRPr sz="4000">
                <a:solidFill>
                  <a:schemeClr val="tx2"/>
                </a:solidFill>
                <a:latin typeface="Arial" charset="0"/>
              </a:defRPr>
            </a:lvl9pPr>
          </a:lstStyle>
          <a:p>
            <a:endParaRPr lang="en-US" sz="2200" kern="0" dirty="0">
              <a:solidFill>
                <a:schemeClr val="tx2">
                  <a:lumMod val="60000"/>
                  <a:lumOff val="40000"/>
                </a:schemeClr>
              </a:solidFill>
            </a:endParaRPr>
          </a:p>
        </p:txBody>
      </p:sp>
      <p:cxnSp>
        <p:nvCxnSpPr>
          <p:cNvPr id="8" name="Curved Connector 7"/>
          <p:cNvCxnSpPr/>
          <p:nvPr userDrawn="1"/>
        </p:nvCxnSpPr>
        <p:spPr bwMode="auto">
          <a:xfrm>
            <a:off x="0" y="990600"/>
            <a:ext cx="9130937" cy="12700"/>
          </a:xfrm>
          <a:prstGeom prst="curvedConnector3">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6832481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2" y="6333133"/>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806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lvl1pPr>
              <a:defRPr>
                <a:latin typeface="+mj-lt"/>
              </a:defRPr>
            </a:lvl1pPr>
          </a:lstStyle>
          <a:p>
            <a:pPr>
              <a:defRPr/>
            </a:pPr>
            <a:r>
              <a:rPr lang="en-US" dirty="0" smtClean="0"/>
              <a:t>Chap 4-</a:t>
            </a:r>
            <a:fld id="{E7FFBB1F-2D2F-4311-AA7A-9A950D148CE8}" type="slidenum">
              <a:rPr lang="en-US" smtClean="0"/>
              <a:pPr>
                <a:defRPr/>
              </a:pPr>
              <a:t>‹#›</a:t>
            </a:fld>
            <a:endParaRPr lang="en-US" dirty="0"/>
          </a:p>
        </p:txBody>
      </p:sp>
      <p:sp>
        <p:nvSpPr>
          <p:cNvPr id="7" name="Footer Placeholder 3"/>
          <p:cNvSpPr txBox="1">
            <a:spLocks/>
          </p:cNvSpPr>
          <p:nvPr userDrawn="1"/>
        </p:nvSpPr>
        <p:spPr bwMode="auto">
          <a:xfrm>
            <a:off x="0" y="6629400"/>
            <a:ext cx="5943600" cy="228600"/>
          </a:xfrm>
          <a:prstGeom prst="rect">
            <a:avLst/>
          </a:prstGeom>
          <a:noFill/>
          <a:ln w="9525">
            <a:noFill/>
            <a:miter lim="800000"/>
            <a:headEnd/>
            <a:tailEnd/>
          </a:ln>
          <a:effectLst/>
        </p:spPr>
        <p:txBody>
          <a:bodyPr lIns="85342" tIns="42672" rIns="85342" bIns="42672" anchor="b"/>
          <a:lstStyle/>
          <a:p>
            <a:endParaRPr lang="en-US" sz="800"/>
          </a:p>
        </p:txBody>
      </p:sp>
    </p:spTree>
    <p:extLst>
      <p:ext uri="{BB962C8B-B14F-4D97-AF65-F5344CB8AC3E}">
        <p14:creationId xmlns:p14="http://schemas.microsoft.com/office/powerpoint/2010/main" val="42571461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66631D-C222-4FB7-87C6-AB8FB14EF1D1}" type="datetime1">
              <a:rPr lang="en-US" smtClean="0"/>
              <a:t>8/31/2016</a:t>
            </a:fld>
            <a:endParaRPr lang="en-US"/>
          </a:p>
        </p:txBody>
      </p:sp>
      <p:sp>
        <p:nvSpPr>
          <p:cNvPr id="6" name="Slide Number Placeholder 5"/>
          <p:cNvSpPr>
            <a:spLocks noGrp="1"/>
          </p:cNvSpPr>
          <p:nvPr>
            <p:ph type="sldNum" sz="quarter" idx="12"/>
          </p:nvPr>
        </p:nvSpPr>
        <p:spPr/>
        <p:txBody>
          <a:bodyPr/>
          <a:lstStyle/>
          <a:p>
            <a:pPr>
              <a:defRPr/>
            </a:pPr>
            <a:r>
              <a:rPr lang="en-US" smtClean="0"/>
              <a:t>Chap 4-</a:t>
            </a:r>
            <a:fld id="{A9357DA0-CB40-45EC-BAF6-CDE58CEF727F}" type="slidenum">
              <a:rPr lang="en-US" smtClean="0"/>
              <a:pPr>
                <a:defRPr/>
              </a:pPr>
              <a:t>‹#›</a:t>
            </a:fld>
            <a:endParaRPr lang="en-US"/>
          </a:p>
        </p:txBody>
      </p:sp>
      <p:sp>
        <p:nvSpPr>
          <p:cNvPr id="7" name="TextBox 6"/>
          <p:cNvSpPr txBox="1"/>
          <p:nvPr userDrawn="1"/>
        </p:nvSpPr>
        <p:spPr>
          <a:xfrm>
            <a:off x="304800" y="150167"/>
            <a:ext cx="3733800" cy="461665"/>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6550992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EC60FF-43FC-4256-BA3B-58355F72FFE3}" type="datetime1">
              <a:rPr lang="en-US" smtClean="0"/>
              <a:t>8/31/2016</a:t>
            </a:fld>
            <a:endParaRPr lang="en-US"/>
          </a:p>
        </p:txBody>
      </p:sp>
      <p:sp>
        <p:nvSpPr>
          <p:cNvPr id="6" name="Slide Number Placeholder 5"/>
          <p:cNvSpPr>
            <a:spLocks noGrp="1"/>
          </p:cNvSpPr>
          <p:nvPr>
            <p:ph type="sldNum" sz="quarter" idx="12"/>
          </p:nvPr>
        </p:nvSpPr>
        <p:spPr/>
        <p:txBody>
          <a:bodyPr/>
          <a:lstStyle/>
          <a:p>
            <a:pPr>
              <a:defRPr/>
            </a:pPr>
            <a:r>
              <a:rPr lang="en-US" smtClean="0"/>
              <a:t>Chap 4-</a:t>
            </a:r>
            <a:fld id="{D7E4761E-3E6C-4DBB-A579-0DB4FBD4FDB1}" type="slidenum">
              <a:rPr lang="en-US" smtClean="0"/>
              <a:pPr>
                <a:defRPr/>
              </a:pPr>
              <a:t>‹#›</a:t>
            </a:fld>
            <a:endParaRPr lang="en-US"/>
          </a:p>
        </p:txBody>
      </p:sp>
    </p:spTree>
    <p:extLst>
      <p:ext uri="{BB962C8B-B14F-4D97-AF65-F5344CB8AC3E}">
        <p14:creationId xmlns:p14="http://schemas.microsoft.com/office/powerpoint/2010/main" val="3113168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EF2EDA-DF8F-44A7-B606-22785838C536}" type="datetime1">
              <a:rPr lang="en-US" smtClean="0"/>
              <a:t>8/31/2016</a:t>
            </a:fld>
            <a:endParaRPr lang="en-US"/>
          </a:p>
        </p:txBody>
      </p:sp>
      <p:sp>
        <p:nvSpPr>
          <p:cNvPr id="7" name="Slide Number Placeholder 6"/>
          <p:cNvSpPr>
            <a:spLocks noGrp="1"/>
          </p:cNvSpPr>
          <p:nvPr>
            <p:ph type="sldNum" sz="quarter" idx="12"/>
          </p:nvPr>
        </p:nvSpPr>
        <p:spPr/>
        <p:txBody>
          <a:bodyPr/>
          <a:lstStyle/>
          <a:p>
            <a:pPr>
              <a:defRPr/>
            </a:pPr>
            <a:r>
              <a:rPr lang="en-US" smtClean="0"/>
              <a:t>Chap 4-</a:t>
            </a:r>
            <a:fld id="{79AE2CE5-F6FF-4073-A9D9-2FD19F9C3A2F}" type="slidenum">
              <a:rPr lang="en-US" smtClean="0"/>
              <a:pPr>
                <a:defRPr/>
              </a:pPr>
              <a:t>‹#›</a:t>
            </a:fld>
            <a:endParaRPr lang="en-US"/>
          </a:p>
        </p:txBody>
      </p:sp>
    </p:spTree>
    <p:extLst>
      <p:ext uri="{BB962C8B-B14F-4D97-AF65-F5344CB8AC3E}">
        <p14:creationId xmlns:p14="http://schemas.microsoft.com/office/powerpoint/2010/main" val="273839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E03F67-65F0-4A17-B3CB-672E0D455EE7}" type="datetime1">
              <a:rPr lang="en-US" smtClean="0"/>
              <a:t>8/31/2016</a:t>
            </a:fld>
            <a:endParaRPr lang="en-US"/>
          </a:p>
        </p:txBody>
      </p:sp>
      <p:sp>
        <p:nvSpPr>
          <p:cNvPr id="9" name="Slide Number Placeholder 8"/>
          <p:cNvSpPr>
            <a:spLocks noGrp="1"/>
          </p:cNvSpPr>
          <p:nvPr>
            <p:ph type="sldNum" sz="quarter" idx="12"/>
          </p:nvPr>
        </p:nvSpPr>
        <p:spPr/>
        <p:txBody>
          <a:bodyPr/>
          <a:lstStyle/>
          <a:p>
            <a:pPr>
              <a:defRPr/>
            </a:pPr>
            <a:r>
              <a:rPr lang="en-US" smtClean="0"/>
              <a:t>Chap 4-</a:t>
            </a:r>
            <a:fld id="{62472D23-2A4B-4391-AD7E-9D83E27C1818}" type="slidenum">
              <a:rPr lang="en-US" smtClean="0"/>
              <a:pPr>
                <a:defRPr/>
              </a:pPr>
              <a:t>‹#›</a:t>
            </a:fld>
            <a:endParaRPr lang="en-US"/>
          </a:p>
        </p:txBody>
      </p:sp>
    </p:spTree>
    <p:extLst>
      <p:ext uri="{BB962C8B-B14F-4D97-AF65-F5344CB8AC3E}">
        <p14:creationId xmlns:p14="http://schemas.microsoft.com/office/powerpoint/2010/main" val="30990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9600" y="152400"/>
            <a:ext cx="4572000" cy="457200"/>
          </a:xfrm>
        </p:spPr>
        <p:txBody>
          <a:bodyPr/>
          <a:lstStyle>
            <a:lvl1pPr>
              <a:defRPr sz="25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Chap 4-</a:t>
            </a:r>
            <a:fld id="{A9357DA0-CB40-45EC-BAF6-CDE58CEF727F}" type="slidenum">
              <a:rPr lang="en-US"/>
              <a:pPr>
                <a:defRPr/>
              </a:pPr>
              <a:t>‹#›</a:t>
            </a:fld>
            <a:endParaRPr lang="en-US"/>
          </a:p>
        </p:txBody>
      </p:sp>
      <p:sp>
        <p:nvSpPr>
          <p:cNvPr id="5"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
        <p:nvSpPr>
          <p:cNvPr id="6" name="TextBox 5"/>
          <p:cNvSpPr txBox="1"/>
          <p:nvPr userDrawn="1"/>
        </p:nvSpPr>
        <p:spPr>
          <a:xfrm>
            <a:off x="304800" y="150167"/>
            <a:ext cx="3733800" cy="461665"/>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4C530C-EB21-476A-B06A-DEF3A9769386}" type="datetime1">
              <a:rPr lang="en-US" smtClean="0"/>
              <a:t>8/31/2016</a:t>
            </a:fld>
            <a:endParaRPr lang="en-US"/>
          </a:p>
        </p:txBody>
      </p:sp>
      <p:sp>
        <p:nvSpPr>
          <p:cNvPr id="5" name="Slide Number Placeholder 4"/>
          <p:cNvSpPr>
            <a:spLocks noGrp="1"/>
          </p:cNvSpPr>
          <p:nvPr>
            <p:ph type="sldNum" sz="quarter" idx="12"/>
          </p:nvPr>
        </p:nvSpPr>
        <p:spPr/>
        <p:txBody>
          <a:bodyPr/>
          <a:lstStyle/>
          <a:p>
            <a:pPr>
              <a:defRPr/>
            </a:pPr>
            <a:r>
              <a:rPr lang="en-US" smtClean="0"/>
              <a:t>Chap 4-</a:t>
            </a:r>
            <a:fld id="{40B52371-0028-4BEA-96E8-A2CF061B942F}" type="slidenum">
              <a:rPr lang="en-US" smtClean="0"/>
              <a:pPr>
                <a:defRPr/>
              </a:pPr>
              <a:t>‹#›</a:t>
            </a:fld>
            <a:endParaRPr lang="en-US"/>
          </a:p>
        </p:txBody>
      </p:sp>
    </p:spTree>
    <p:extLst>
      <p:ext uri="{BB962C8B-B14F-4D97-AF65-F5344CB8AC3E}">
        <p14:creationId xmlns:p14="http://schemas.microsoft.com/office/powerpoint/2010/main" val="2804100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250CC-0CBB-4D95-A9C5-78C42E5A42FE}" type="datetime1">
              <a:rPr lang="en-US" smtClean="0"/>
              <a:t>8/31/2016</a:t>
            </a:fld>
            <a:endParaRPr lang="en-US"/>
          </a:p>
        </p:txBody>
      </p:sp>
      <p:sp>
        <p:nvSpPr>
          <p:cNvPr id="4" name="Slide Number Placeholder 3"/>
          <p:cNvSpPr>
            <a:spLocks noGrp="1"/>
          </p:cNvSpPr>
          <p:nvPr>
            <p:ph type="sldNum" sz="quarter" idx="12"/>
          </p:nvPr>
        </p:nvSpPr>
        <p:spPr/>
        <p:txBody>
          <a:bodyPr/>
          <a:lstStyle/>
          <a:p>
            <a:pPr>
              <a:defRPr/>
            </a:pPr>
            <a:r>
              <a:rPr lang="en-US" smtClean="0"/>
              <a:t>Chap 4-</a:t>
            </a:r>
            <a:fld id="{985855DB-A1FA-4F69-89C0-DA313ECAE08C}" type="slidenum">
              <a:rPr lang="en-US" smtClean="0"/>
              <a:pPr>
                <a:defRPr/>
              </a:pPr>
              <a:t>‹#›</a:t>
            </a:fld>
            <a:endParaRPr lang="en-US"/>
          </a:p>
        </p:txBody>
      </p:sp>
    </p:spTree>
    <p:extLst>
      <p:ext uri="{BB962C8B-B14F-4D97-AF65-F5344CB8AC3E}">
        <p14:creationId xmlns:p14="http://schemas.microsoft.com/office/powerpoint/2010/main" val="1122356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6EB7A-00F7-45F2-8A7B-31B1C6FE13B7}" type="datetime1">
              <a:rPr lang="en-US" smtClean="0"/>
              <a:t>8/31/2016</a:t>
            </a:fld>
            <a:endParaRPr lang="en-US"/>
          </a:p>
        </p:txBody>
      </p:sp>
      <p:sp>
        <p:nvSpPr>
          <p:cNvPr id="7" name="Slide Number Placeholder 6"/>
          <p:cNvSpPr>
            <a:spLocks noGrp="1"/>
          </p:cNvSpPr>
          <p:nvPr>
            <p:ph type="sldNum" sz="quarter" idx="12"/>
          </p:nvPr>
        </p:nvSpPr>
        <p:spPr/>
        <p:txBody>
          <a:bodyPr/>
          <a:lstStyle/>
          <a:p>
            <a:pPr>
              <a:defRPr/>
            </a:pPr>
            <a:r>
              <a:rPr lang="en-US" smtClean="0"/>
              <a:t>Chap 4-</a:t>
            </a:r>
            <a:fld id="{9320B7A6-5A62-4438-AE07-E9EA5A4CE6C6}" type="slidenum">
              <a:rPr lang="en-US" smtClean="0"/>
              <a:pPr>
                <a:defRPr/>
              </a:pPr>
              <a:t>‹#›</a:t>
            </a:fld>
            <a:endParaRPr lang="en-US"/>
          </a:p>
        </p:txBody>
      </p:sp>
    </p:spTree>
    <p:extLst>
      <p:ext uri="{BB962C8B-B14F-4D97-AF65-F5344CB8AC3E}">
        <p14:creationId xmlns:p14="http://schemas.microsoft.com/office/powerpoint/2010/main" val="25486260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2F450-2941-4B4E-BB2C-C75AF3B709A6}" type="datetime1">
              <a:rPr lang="en-US" smtClean="0"/>
              <a:t>8/31/2016</a:t>
            </a:fld>
            <a:endParaRPr lang="en-US"/>
          </a:p>
        </p:txBody>
      </p:sp>
      <p:sp>
        <p:nvSpPr>
          <p:cNvPr id="7" name="Slide Number Placeholder 6"/>
          <p:cNvSpPr>
            <a:spLocks noGrp="1"/>
          </p:cNvSpPr>
          <p:nvPr>
            <p:ph type="sldNum" sz="quarter" idx="12"/>
          </p:nvPr>
        </p:nvSpPr>
        <p:spPr/>
        <p:txBody>
          <a:bodyPr/>
          <a:lstStyle/>
          <a:p>
            <a:pPr>
              <a:defRPr/>
            </a:pPr>
            <a:r>
              <a:rPr lang="en-US" smtClean="0"/>
              <a:t>Chap 4-</a:t>
            </a:r>
            <a:fld id="{F5AE3C3E-0E4D-4E11-8955-3E8D3FA64925}" type="slidenum">
              <a:rPr lang="en-US" smtClean="0"/>
              <a:pPr>
                <a:defRPr/>
              </a:pPr>
              <a:t>‹#›</a:t>
            </a:fld>
            <a:endParaRPr lang="en-US"/>
          </a:p>
        </p:txBody>
      </p:sp>
    </p:spTree>
    <p:extLst>
      <p:ext uri="{BB962C8B-B14F-4D97-AF65-F5344CB8AC3E}">
        <p14:creationId xmlns:p14="http://schemas.microsoft.com/office/powerpoint/2010/main" val="20089046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79E8C-47F0-4958-B60F-1E8ADF88BE43}" type="datetime1">
              <a:rPr lang="en-US" smtClean="0"/>
              <a:t>8/31/2016</a:t>
            </a:fld>
            <a:endParaRPr lang="en-US"/>
          </a:p>
        </p:txBody>
      </p:sp>
      <p:sp>
        <p:nvSpPr>
          <p:cNvPr id="6" name="Slide Number Placeholder 5"/>
          <p:cNvSpPr>
            <a:spLocks noGrp="1"/>
          </p:cNvSpPr>
          <p:nvPr>
            <p:ph type="sldNum" sz="quarter" idx="12"/>
          </p:nvPr>
        </p:nvSpPr>
        <p:spPr/>
        <p:txBody>
          <a:bodyPr/>
          <a:lstStyle/>
          <a:p>
            <a:pPr>
              <a:defRPr/>
            </a:pPr>
            <a:r>
              <a:rPr lang="en-US" smtClean="0"/>
              <a:t>Chap 4-</a:t>
            </a:r>
            <a:fld id="{2C6C5C53-AA1E-42C3-92DE-0F068FF70E23}" type="slidenum">
              <a:rPr lang="en-US" smtClean="0"/>
              <a:pPr>
                <a:defRPr/>
              </a:pPr>
              <a:t>‹#›</a:t>
            </a:fld>
            <a:endParaRPr lang="en-US"/>
          </a:p>
        </p:txBody>
      </p:sp>
    </p:spTree>
    <p:extLst>
      <p:ext uri="{BB962C8B-B14F-4D97-AF65-F5344CB8AC3E}">
        <p14:creationId xmlns:p14="http://schemas.microsoft.com/office/powerpoint/2010/main" val="3734570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53333D-DD7D-4358-89CB-96FF931700D9}" type="datetime1">
              <a:rPr lang="en-US" smtClean="0"/>
              <a:t>8/31/2016</a:t>
            </a:fld>
            <a:endParaRPr lang="en-US"/>
          </a:p>
        </p:txBody>
      </p:sp>
      <p:sp>
        <p:nvSpPr>
          <p:cNvPr id="6" name="Slide Number Placeholder 5"/>
          <p:cNvSpPr>
            <a:spLocks noGrp="1"/>
          </p:cNvSpPr>
          <p:nvPr>
            <p:ph type="sldNum" sz="quarter" idx="12"/>
          </p:nvPr>
        </p:nvSpPr>
        <p:spPr/>
        <p:txBody>
          <a:bodyPr/>
          <a:lstStyle/>
          <a:p>
            <a:pPr>
              <a:defRPr/>
            </a:pPr>
            <a:r>
              <a:rPr lang="en-US" smtClean="0"/>
              <a:t>Chap 4-</a:t>
            </a:r>
            <a:fld id="{29BE3559-2B33-4C4D-B8A3-72324F3B37F6}" type="slidenum">
              <a:rPr lang="en-US" smtClean="0"/>
              <a:pPr>
                <a:defRPr/>
              </a:pPr>
              <a:t>‹#›</a:t>
            </a:fld>
            <a:endParaRPr lang="en-US"/>
          </a:p>
        </p:txBody>
      </p:sp>
    </p:spTree>
    <p:extLst>
      <p:ext uri="{BB962C8B-B14F-4D97-AF65-F5344CB8AC3E}">
        <p14:creationId xmlns:p14="http://schemas.microsoft.com/office/powerpoint/2010/main" val="1524410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383462"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0"/>
            <a:ext cx="3962400" cy="4532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828800"/>
            <a:ext cx="39624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4170363"/>
            <a:ext cx="3962400" cy="2190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sz="quarter" idx="10"/>
          </p:nvPr>
        </p:nvSpPr>
        <p:spPr>
          <a:ln/>
        </p:spPr>
        <p:txBody>
          <a:bodyPr/>
          <a:lstStyle>
            <a:lvl1pPr>
              <a:defRPr/>
            </a:lvl1pPr>
          </a:lstStyle>
          <a:p>
            <a:pPr>
              <a:defRPr/>
            </a:pPr>
            <a:r>
              <a:rPr lang="en-US"/>
              <a:t>Chap 4-</a:t>
            </a:r>
            <a:fld id="{04337CA0-AAAD-4F3D-9318-60A2DE52536E}" type="slidenum">
              <a:rPr lang="en-US"/>
              <a:pPr>
                <a:defRPr/>
              </a:pPr>
              <a:t>‹#›</a:t>
            </a:fld>
            <a:endParaRPr lang="en-US"/>
          </a:p>
        </p:txBody>
      </p:sp>
    </p:spTree>
    <p:extLst>
      <p:ext uri="{BB962C8B-B14F-4D97-AF65-F5344CB8AC3E}">
        <p14:creationId xmlns:p14="http://schemas.microsoft.com/office/powerpoint/2010/main" val="32687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Custom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 y="381000"/>
            <a:ext cx="3810000" cy="457200"/>
          </a:xfrm>
        </p:spPr>
        <p:txBody>
          <a:bodyPr/>
          <a:lstStyle>
            <a:lvl1pPr>
              <a:defRPr sz="1800">
                <a:solidFill>
                  <a:srgbClr val="FF0000"/>
                </a:solidFill>
                <a:latin typeface="Calibri" pitchFamily="34" charset="0"/>
                <a:cs typeface="Calibri" pitchFamily="34" charset="0"/>
              </a:defRPr>
            </a:lvl1pPr>
          </a:lstStyle>
          <a:p>
            <a:endParaRPr lang="en-US" dirty="0"/>
          </a:p>
        </p:txBody>
      </p:sp>
      <p:sp>
        <p:nvSpPr>
          <p:cNvPr id="3" name="Slide Number Placeholder 2"/>
          <p:cNvSpPr>
            <a:spLocks noGrp="1"/>
          </p:cNvSpPr>
          <p:nvPr>
            <p:ph type="sldNum" sz="quarter" idx="10"/>
          </p:nvPr>
        </p:nvSpPr>
        <p:spPr/>
        <p:txBody>
          <a:bodyPr/>
          <a:lstStyle/>
          <a:p>
            <a:pPr>
              <a:defRPr/>
            </a:pPr>
            <a:fld id="{994331E4-DDEA-46C3-ADEB-B55289878EA3}" type="slidenum">
              <a:rPr lang="en-US" smtClean="0"/>
              <a:pPr>
                <a:defRPr/>
              </a:pPr>
              <a:t>‹#›</a:t>
            </a:fld>
            <a:endParaRPr lang="en-US" dirty="0"/>
          </a:p>
        </p:txBody>
      </p:sp>
      <p:sp>
        <p:nvSpPr>
          <p:cNvPr id="6" name="Title 1"/>
          <p:cNvSpPr txBox="1">
            <a:spLocks/>
          </p:cNvSpPr>
          <p:nvPr userDrawn="1"/>
        </p:nvSpPr>
        <p:spPr bwMode="auto">
          <a:xfrm>
            <a:off x="7696200" y="65313"/>
            <a:ext cx="1447800" cy="4572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lvl1pPr algn="l" defTabSz="852488" rtl="0" eaLnBrk="0" fontAlgn="base" hangingPunct="0">
              <a:spcBef>
                <a:spcPct val="0"/>
              </a:spcBef>
              <a:spcAft>
                <a:spcPct val="0"/>
              </a:spcAft>
              <a:defRPr sz="2000">
                <a:solidFill>
                  <a:schemeClr val="tx2"/>
                </a:solidFill>
                <a:latin typeface="+mj-lt"/>
                <a:ea typeface="+mj-ea"/>
                <a:cs typeface="+mj-cs"/>
              </a:defRPr>
            </a:lvl1pPr>
            <a:lvl2pPr algn="l" defTabSz="852488" rtl="0" eaLnBrk="0" fontAlgn="base" hangingPunct="0">
              <a:spcBef>
                <a:spcPct val="0"/>
              </a:spcBef>
              <a:spcAft>
                <a:spcPct val="0"/>
              </a:spcAft>
              <a:defRPr sz="4000">
                <a:solidFill>
                  <a:schemeClr val="tx2"/>
                </a:solidFill>
                <a:latin typeface="Arial" charset="0"/>
              </a:defRPr>
            </a:lvl2pPr>
            <a:lvl3pPr algn="l" defTabSz="852488" rtl="0" eaLnBrk="0" fontAlgn="base" hangingPunct="0">
              <a:spcBef>
                <a:spcPct val="0"/>
              </a:spcBef>
              <a:spcAft>
                <a:spcPct val="0"/>
              </a:spcAft>
              <a:defRPr sz="4000">
                <a:solidFill>
                  <a:schemeClr val="tx2"/>
                </a:solidFill>
                <a:latin typeface="Arial" charset="0"/>
              </a:defRPr>
            </a:lvl3pPr>
            <a:lvl4pPr algn="l" defTabSz="852488" rtl="0" eaLnBrk="0" fontAlgn="base" hangingPunct="0">
              <a:spcBef>
                <a:spcPct val="0"/>
              </a:spcBef>
              <a:spcAft>
                <a:spcPct val="0"/>
              </a:spcAft>
              <a:defRPr sz="4000">
                <a:solidFill>
                  <a:schemeClr val="tx2"/>
                </a:solidFill>
                <a:latin typeface="Arial" charset="0"/>
              </a:defRPr>
            </a:lvl4pPr>
            <a:lvl5pPr algn="l" defTabSz="852488" rtl="0" eaLnBrk="0" fontAlgn="base" hangingPunct="0">
              <a:spcBef>
                <a:spcPct val="0"/>
              </a:spcBef>
              <a:spcAft>
                <a:spcPct val="0"/>
              </a:spcAft>
              <a:defRPr sz="4000">
                <a:solidFill>
                  <a:schemeClr val="tx2"/>
                </a:solidFill>
                <a:latin typeface="Arial" charset="0"/>
              </a:defRPr>
            </a:lvl5pPr>
            <a:lvl6pPr marL="457200" algn="l" defTabSz="852488" rtl="0" fontAlgn="base">
              <a:spcBef>
                <a:spcPct val="0"/>
              </a:spcBef>
              <a:spcAft>
                <a:spcPct val="0"/>
              </a:spcAft>
              <a:defRPr sz="4000">
                <a:solidFill>
                  <a:schemeClr val="tx2"/>
                </a:solidFill>
                <a:latin typeface="Arial" charset="0"/>
              </a:defRPr>
            </a:lvl6pPr>
            <a:lvl7pPr marL="914400" algn="l" defTabSz="852488" rtl="0" fontAlgn="base">
              <a:spcBef>
                <a:spcPct val="0"/>
              </a:spcBef>
              <a:spcAft>
                <a:spcPct val="0"/>
              </a:spcAft>
              <a:defRPr sz="4000">
                <a:solidFill>
                  <a:schemeClr val="tx2"/>
                </a:solidFill>
                <a:latin typeface="Arial" charset="0"/>
              </a:defRPr>
            </a:lvl7pPr>
            <a:lvl8pPr marL="1371600" algn="l" defTabSz="852488" rtl="0" fontAlgn="base">
              <a:spcBef>
                <a:spcPct val="0"/>
              </a:spcBef>
              <a:spcAft>
                <a:spcPct val="0"/>
              </a:spcAft>
              <a:defRPr sz="4000">
                <a:solidFill>
                  <a:schemeClr val="tx2"/>
                </a:solidFill>
                <a:latin typeface="Arial" charset="0"/>
              </a:defRPr>
            </a:lvl8pPr>
            <a:lvl9pPr marL="1828800" algn="l" defTabSz="852488" rtl="0" fontAlgn="base">
              <a:spcBef>
                <a:spcPct val="0"/>
              </a:spcBef>
              <a:spcAft>
                <a:spcPct val="0"/>
              </a:spcAft>
              <a:defRPr sz="4000">
                <a:solidFill>
                  <a:schemeClr val="tx2"/>
                </a:solidFill>
                <a:latin typeface="Arial" charset="0"/>
              </a:defRPr>
            </a:lvl9pPr>
          </a:lstStyle>
          <a:p>
            <a:endParaRPr lang="en-US" sz="2200" kern="0" dirty="0">
              <a:solidFill>
                <a:schemeClr val="tx2">
                  <a:lumMod val="60000"/>
                  <a:lumOff val="40000"/>
                </a:schemeClr>
              </a:solidFill>
            </a:endParaRPr>
          </a:p>
        </p:txBody>
      </p:sp>
      <p:cxnSp>
        <p:nvCxnSpPr>
          <p:cNvPr id="8" name="Curved Connector 7"/>
          <p:cNvCxnSpPr/>
          <p:nvPr userDrawn="1"/>
        </p:nvCxnSpPr>
        <p:spPr bwMode="auto">
          <a:xfrm>
            <a:off x="0" y="990600"/>
            <a:ext cx="9130937" cy="12700"/>
          </a:xfrm>
          <a:prstGeom prst="curvedConnector3">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6832481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2" y="6333133"/>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80610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t>Chap 4-</a:t>
            </a:r>
            <a:fld id="{D7E4761E-3E6C-4DBB-A579-0DB4FBD4FDB1}" type="slidenum">
              <a:rPr lang="en-US"/>
              <a:pPr>
                <a:defRPr/>
              </a:pPr>
              <a:t>‹#›</a:t>
            </a:fld>
            <a:endParaRPr lang="en-US"/>
          </a:p>
        </p:txBody>
      </p:sp>
      <p:sp>
        <p:nvSpPr>
          <p:cNvPr id="5"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828800"/>
            <a:ext cx="39624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t>Chap 4-</a:t>
            </a:r>
            <a:fld id="{79AE2CE5-F6FF-4073-A9D9-2FD19F9C3A2F}" type="slidenum">
              <a:rPr lang="en-US"/>
              <a:pPr>
                <a:defRPr/>
              </a:pPr>
              <a:t>‹#›</a:t>
            </a:fld>
            <a:endParaRPr lang="en-US"/>
          </a:p>
        </p:txBody>
      </p:sp>
      <p:sp>
        <p:nvSpPr>
          <p:cNvPr id="6"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t>Chap 4-</a:t>
            </a:r>
            <a:fld id="{62472D23-2A4B-4391-AD7E-9D83E27C1818}" type="slidenum">
              <a:rPr lang="en-US"/>
              <a:pPr>
                <a:defRPr/>
              </a:pPr>
              <a:t>‹#›</a:t>
            </a:fld>
            <a:endParaRPr lang="en-US"/>
          </a:p>
        </p:txBody>
      </p:sp>
      <p:sp>
        <p:nvSpPr>
          <p:cNvPr id="8"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t>Chap 4-</a:t>
            </a:r>
            <a:fld id="{40B52371-0028-4BEA-96E8-A2CF061B942F}" type="slidenum">
              <a:rPr lang="en-US"/>
              <a:pPr>
                <a:defRPr/>
              </a:pPr>
              <a:t>‹#›</a:t>
            </a:fld>
            <a:endParaRPr lang="en-US"/>
          </a:p>
        </p:txBody>
      </p:sp>
      <p:sp>
        <p:nvSpPr>
          <p:cNvPr id="4"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t>Chap 4-</a:t>
            </a:r>
            <a:fld id="{985855DB-A1FA-4F69-89C0-DA313ECAE08C}" type="slidenum">
              <a:rPr lang="en-US"/>
              <a:pPr>
                <a:defRPr/>
              </a:pPr>
              <a:t>‹#›</a:t>
            </a:fld>
            <a:endParaRPr lang="en-US"/>
          </a:p>
        </p:txBody>
      </p:sp>
      <p:sp>
        <p:nvSpPr>
          <p:cNvPr id="3"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Chap 4-</a:t>
            </a:r>
            <a:fld id="{9320B7A6-5A62-4438-AE07-E9EA5A4CE6C6}" type="slidenum">
              <a:rPr lang="en-US"/>
              <a:pPr>
                <a:defRPr/>
              </a:pPr>
              <a:t>‹#›</a:t>
            </a:fld>
            <a:endParaRPr lang="en-US"/>
          </a:p>
        </p:txBody>
      </p:sp>
      <p:sp>
        <p:nvSpPr>
          <p:cNvPr id="6"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Chap 4-</a:t>
            </a:r>
            <a:fld id="{F5AE3C3E-0E4D-4E11-8955-3E8D3FA64925}" type="slidenum">
              <a:rPr lang="en-US"/>
              <a:pPr>
                <a:defRPr/>
              </a:pPr>
              <a:t>‹#›</a:t>
            </a:fld>
            <a:endParaRPr lang="en-US"/>
          </a:p>
        </p:txBody>
      </p:sp>
      <p:sp>
        <p:nvSpPr>
          <p:cNvPr id="6" name="Rectangle 16"/>
          <p:cNvSpPr>
            <a:spLocks noGrp="1" noChangeArrowheads="1"/>
          </p:cNvSpPr>
          <p:nvPr>
            <p:ph type="ftr" sz="quarter" idx="11"/>
          </p:nvPr>
        </p:nvSpPr>
        <p:spPr>
          <a:ln/>
        </p:spPr>
        <p:txBody>
          <a:bodyPr/>
          <a:lstStyle>
            <a:lvl1pPr>
              <a:defRPr/>
            </a:lvl1pPr>
          </a:lstStyle>
          <a:p>
            <a:r>
              <a:rPr lang="en-US"/>
              <a:t>Copyright ©2012 Pearson Education, Inc. publishing as Prentice Hall</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7F4F5"/>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1150938" y="228600"/>
            <a:ext cx="7383462" cy="990600"/>
          </a:xfrm>
          <a:prstGeom prst="rect">
            <a:avLst/>
          </a:prstGeom>
          <a:noFill/>
          <a:ln w="9525">
            <a:noFill/>
            <a:miter lim="800000"/>
            <a:headEnd/>
            <a:tailEnd/>
          </a:ln>
        </p:spPr>
        <p:txBody>
          <a:bodyPr vert="horz" wrap="square" lIns="85342" tIns="42672" rIns="85342" bIns="42672" numCol="1" anchor="b" anchorCtr="0" compatLnSpc="1">
            <a:prstTxWarp prst="textNoShape">
              <a:avLst/>
            </a:prstTxWarp>
          </a:bodyPr>
          <a:lstStyle/>
          <a:p>
            <a:pPr lvl="0"/>
            <a:r>
              <a:rPr lang="en-US" smtClean="0"/>
              <a:t>Click to edit Master title style</a:t>
            </a:r>
          </a:p>
        </p:txBody>
      </p:sp>
      <p:sp>
        <p:nvSpPr>
          <p:cNvPr id="21507" name="Rectangle 3"/>
          <p:cNvSpPr>
            <a:spLocks noGrp="1" noChangeArrowheads="1"/>
          </p:cNvSpPr>
          <p:nvPr>
            <p:ph type="body" idx="1"/>
          </p:nvPr>
        </p:nvSpPr>
        <p:spPr bwMode="auto">
          <a:xfrm>
            <a:off x="609600" y="1828800"/>
            <a:ext cx="8077200" cy="4532313"/>
          </a:xfrm>
          <a:prstGeom prst="rect">
            <a:avLst/>
          </a:prstGeom>
          <a:noFill/>
          <a:ln w="9525">
            <a:noFill/>
            <a:miter lim="800000"/>
            <a:headEnd/>
            <a:tailEnd/>
          </a:ln>
        </p:spPr>
        <p:txBody>
          <a:bodyPr vert="horz" wrap="square" lIns="85342" tIns="42672" rIns="85342" bIns="426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7269" name="Rectangle 5"/>
          <p:cNvSpPr>
            <a:spLocks noGrp="1" noChangeArrowheads="1"/>
          </p:cNvSpPr>
          <p:nvPr>
            <p:ph type="sldNum" sz="quarter" idx="4"/>
          </p:nvPr>
        </p:nvSpPr>
        <p:spPr bwMode="auto">
          <a:xfrm>
            <a:off x="6858000" y="6534150"/>
            <a:ext cx="2133600" cy="320675"/>
          </a:xfrm>
          <a:prstGeom prst="rect">
            <a:avLst/>
          </a:prstGeom>
          <a:noFill/>
          <a:ln w="9525">
            <a:noFill/>
            <a:miter lim="800000"/>
            <a:headEnd/>
            <a:tailEnd/>
          </a:ln>
          <a:effectLst/>
        </p:spPr>
        <p:txBody>
          <a:bodyPr vert="horz" wrap="square" lIns="85342" tIns="42672" rIns="85342" bIns="42672" numCol="1" anchor="b" anchorCtr="0" compatLnSpc="1">
            <a:prstTxWarp prst="textNoShape">
              <a:avLst/>
            </a:prstTxWarp>
          </a:bodyPr>
          <a:lstStyle>
            <a:lvl1pPr algn="r">
              <a:defRPr sz="1000">
                <a:latin typeface="Arial" pitchFamily="34" charset="0"/>
              </a:defRPr>
            </a:lvl1pPr>
          </a:lstStyle>
          <a:p>
            <a:pPr>
              <a:defRPr/>
            </a:pPr>
            <a:r>
              <a:rPr lang="en-US"/>
              <a:t>Chap 4-</a:t>
            </a:r>
            <a:fld id="{994331E4-DDEA-46C3-ADEB-B55289878EA3}" type="slidenum">
              <a:rPr lang="en-US"/>
              <a:pPr>
                <a:defRPr/>
              </a:pPr>
              <a:t>‹#›</a:t>
            </a:fld>
            <a:endParaRPr lang="en-US"/>
          </a:p>
        </p:txBody>
      </p:sp>
      <p:grpSp>
        <p:nvGrpSpPr>
          <p:cNvPr id="21509" name="Group 6"/>
          <p:cNvGrpSpPr>
            <a:grpSpLocks/>
          </p:cNvGrpSpPr>
          <p:nvPr/>
        </p:nvGrpSpPr>
        <p:grpSpPr bwMode="auto">
          <a:xfrm>
            <a:off x="0" y="609600"/>
            <a:ext cx="9009063" cy="1181100"/>
            <a:chOff x="0" y="1536"/>
            <a:chExt cx="5675" cy="744"/>
          </a:xfrm>
        </p:grpSpPr>
        <p:grpSp>
          <p:nvGrpSpPr>
            <p:cNvPr id="21511" name="Group 7"/>
            <p:cNvGrpSpPr>
              <a:grpSpLocks/>
            </p:cNvGrpSpPr>
            <p:nvPr userDrawn="1"/>
          </p:nvGrpSpPr>
          <p:grpSpPr bwMode="auto">
            <a:xfrm>
              <a:off x="183" y="1604"/>
              <a:ext cx="448" cy="297"/>
              <a:chOff x="720" y="336"/>
              <a:chExt cx="624" cy="432"/>
            </a:xfrm>
          </p:grpSpPr>
          <p:sp>
            <p:nvSpPr>
              <p:cNvPr id="267272" name="Rectangle 8"/>
              <p:cNvSpPr>
                <a:spLocks noChangeArrowheads="1"/>
              </p:cNvSpPr>
              <p:nvPr userDrawn="1"/>
            </p:nvSpPr>
            <p:spPr bwMode="auto">
              <a:xfrm>
                <a:off x="720" y="336"/>
                <a:ext cx="384" cy="432"/>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267273" name="Rectangle 9"/>
              <p:cNvSpPr>
                <a:spLocks noChangeArrowheads="1"/>
              </p:cNvSpPr>
              <p:nvPr userDrawn="1"/>
            </p:nvSpPr>
            <p:spPr bwMode="auto">
              <a:xfrm>
                <a:off x="1056" y="336"/>
                <a:ext cx="288" cy="432"/>
              </a:xfrm>
              <a:prstGeom prst="rect">
                <a:avLst/>
              </a:prstGeom>
              <a:gradFill rotWithShape="1">
                <a:gsLst>
                  <a:gs pos="0">
                    <a:srgbClr val="FF0000"/>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267274" name="Rectangle 10"/>
            <p:cNvSpPr>
              <a:spLocks noChangeArrowheads="1"/>
            </p:cNvSpPr>
            <p:nvPr userDrawn="1"/>
          </p:nvSpPr>
          <p:spPr bwMode="auto">
            <a:xfrm>
              <a:off x="432" y="1868"/>
              <a:ext cx="294" cy="298"/>
            </a:xfrm>
            <a:prstGeom prst="rect">
              <a:avLst/>
            </a:prstGeom>
            <a:gradFill rotWithShape="1">
              <a:gsLst>
                <a:gs pos="0">
                  <a:srgbClr val="339966"/>
                </a:gs>
                <a:gs pos="100000">
                  <a:schemeClr val="bg1"/>
                </a:gs>
              </a:gsLst>
              <a:lin ang="2700000" scaled="1"/>
            </a:gradFill>
            <a:ln w="9525">
              <a:noFill/>
              <a:miter lim="800000"/>
              <a:headEnd/>
              <a:tailEnd/>
            </a:ln>
            <a:effectLst/>
          </p:spPr>
          <p:txBody>
            <a:bodyPr wrap="none" anchor="ctr"/>
            <a:lstStyle/>
            <a:p>
              <a:pPr>
                <a:defRPr/>
              </a:pPr>
              <a:endParaRPr lang="en-US"/>
            </a:p>
          </p:txBody>
        </p:sp>
        <p:sp>
          <p:nvSpPr>
            <p:cNvPr id="267275" name="Rectangle 11"/>
            <p:cNvSpPr>
              <a:spLocks noChangeArrowheads="1"/>
            </p:cNvSpPr>
            <p:nvPr userDrawn="1"/>
          </p:nvSpPr>
          <p:spPr bwMode="auto">
            <a:xfrm>
              <a:off x="245" y="1868"/>
              <a:ext cx="187" cy="298"/>
            </a:xfrm>
            <a:prstGeom prst="rect">
              <a:avLst/>
            </a:prstGeom>
            <a:solidFill>
              <a:srgbClr val="339966"/>
            </a:solidFill>
            <a:ln w="9525">
              <a:noFill/>
              <a:miter lim="800000"/>
              <a:headEnd/>
              <a:tailEnd/>
            </a:ln>
            <a:effectLst/>
          </p:spPr>
          <p:txBody>
            <a:bodyPr wrap="none" anchor="ctr"/>
            <a:lstStyle/>
            <a:p>
              <a:pPr>
                <a:defRPr/>
              </a:pPr>
              <a:endParaRPr lang="en-US"/>
            </a:p>
          </p:txBody>
        </p:sp>
        <p:sp>
          <p:nvSpPr>
            <p:cNvPr id="267276" name="Rectangle 12"/>
            <p:cNvSpPr>
              <a:spLocks noChangeArrowheads="1"/>
            </p:cNvSpPr>
            <p:nvPr userDrawn="1"/>
          </p:nvSpPr>
          <p:spPr bwMode="auto">
            <a:xfrm>
              <a:off x="144" y="2016"/>
              <a:ext cx="353" cy="264"/>
            </a:xfrm>
            <a:prstGeom prst="rect">
              <a:avLst/>
            </a:prstGeom>
            <a:gradFill rotWithShape="1">
              <a:gsLst>
                <a:gs pos="0">
                  <a:srgbClr val="FFFF00"/>
                </a:gs>
                <a:gs pos="100000">
                  <a:srgbClr val="FFFFCC"/>
                </a:gs>
              </a:gsLst>
              <a:lin ang="5400000" scaled="1"/>
            </a:gradFill>
            <a:ln w="9525">
              <a:noFill/>
              <a:miter lim="800000"/>
              <a:headEnd/>
              <a:tailEnd/>
            </a:ln>
            <a:effectLst/>
          </p:spPr>
          <p:txBody>
            <a:bodyPr wrap="none" anchor="ctr"/>
            <a:lstStyle/>
            <a:p>
              <a:pPr>
                <a:defRPr/>
              </a:pPr>
              <a:endParaRPr lang="en-US"/>
            </a:p>
          </p:txBody>
        </p:sp>
        <p:sp>
          <p:nvSpPr>
            <p:cNvPr id="267277" name="Rectangle 13"/>
            <p:cNvSpPr>
              <a:spLocks noChangeArrowheads="1"/>
            </p:cNvSpPr>
            <p:nvPr userDrawn="1"/>
          </p:nvSpPr>
          <p:spPr bwMode="auto">
            <a:xfrm>
              <a:off x="0" y="1823"/>
              <a:ext cx="353" cy="264"/>
            </a:xfrm>
            <a:prstGeom prst="rect">
              <a:avLst/>
            </a:prstGeom>
            <a:gradFill rotWithShape="1">
              <a:gsLst>
                <a:gs pos="0">
                  <a:schemeClr val="bg1"/>
                </a:gs>
                <a:gs pos="100000">
                  <a:srgbClr val="0000FF"/>
                </a:gs>
              </a:gsLst>
              <a:lin ang="18900000" scaled="1"/>
            </a:gradFill>
            <a:ln w="9525">
              <a:noFill/>
              <a:miter lim="800000"/>
              <a:headEnd/>
              <a:tailEnd/>
            </a:ln>
            <a:effectLst/>
          </p:spPr>
          <p:txBody>
            <a:bodyPr wrap="none" anchor="ctr"/>
            <a:lstStyle/>
            <a:p>
              <a:pPr>
                <a:defRPr/>
              </a:pPr>
              <a:endParaRPr lang="en-US"/>
            </a:p>
          </p:txBody>
        </p:sp>
        <p:sp>
          <p:nvSpPr>
            <p:cNvPr id="267278" name="Rectangle 14"/>
            <p:cNvSpPr>
              <a:spLocks noChangeArrowheads="1"/>
            </p:cNvSpPr>
            <p:nvPr userDrawn="1"/>
          </p:nvSpPr>
          <p:spPr bwMode="auto">
            <a:xfrm>
              <a:off x="400" y="1536"/>
              <a:ext cx="20" cy="66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267279" name="Rectangle 15"/>
            <p:cNvSpPr>
              <a:spLocks noChangeArrowheads="1"/>
            </p:cNvSpPr>
            <p:nvPr userDrawn="1"/>
          </p:nvSpPr>
          <p:spPr bwMode="auto">
            <a:xfrm flipV="1">
              <a:off x="199" y="2052"/>
              <a:ext cx="5476" cy="34"/>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8" name="Footer Placeholder 3"/>
          <p:cNvSpPr txBox="1">
            <a:spLocks/>
          </p:cNvSpPr>
          <p:nvPr/>
        </p:nvSpPr>
        <p:spPr bwMode="auto">
          <a:xfrm>
            <a:off x="0" y="6629400"/>
            <a:ext cx="5867400" cy="228600"/>
          </a:xfrm>
          <a:prstGeom prst="rect">
            <a:avLst/>
          </a:prstGeom>
          <a:noFill/>
          <a:ln w="9525">
            <a:noFill/>
            <a:miter lim="800000"/>
            <a:headEnd/>
            <a:tailEnd/>
          </a:ln>
          <a:effectLst/>
        </p:spPr>
        <p:txBody>
          <a:bodyPr lIns="85342" tIns="42672" rIns="85342" bIns="42672" anchor="b"/>
          <a:lstStyle/>
          <a:p>
            <a:endParaRPr lang="en-US" sz="800"/>
          </a:p>
        </p:txBody>
      </p:sp>
      <p:sp>
        <p:nvSpPr>
          <p:cNvPr id="21520" name="Rectangle 16"/>
          <p:cNvSpPr>
            <a:spLocks noGrp="1" noChangeArrowheads="1"/>
          </p:cNvSpPr>
          <p:nvPr>
            <p:ph type="ftr" sz="quarter" idx="3"/>
          </p:nvPr>
        </p:nvSpPr>
        <p:spPr bwMode="auto">
          <a:xfrm>
            <a:off x="0" y="66294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r>
              <a:rPr lang="en-US"/>
              <a:t>Copyright ©2012 Pearson Education, Inc. publishing as Prentice Hall</a:t>
            </a:r>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53" r:id="rId12"/>
    <p:sldLayoutId id="2147483665" r:id="rId13"/>
    <p:sldLayoutId id="2147483679" r:id="rId14"/>
  </p:sldLayoutIdLst>
  <p:timing>
    <p:tnLst>
      <p:par>
        <p:cTn id="1" dur="indefinite" restart="never" nodeType="tmRoot"/>
      </p:par>
    </p:tnLst>
  </p:timing>
  <p:hf sldNum="0" hdr="0" ftr="0" dt="0"/>
  <p:txStyles>
    <p:titleStyle>
      <a:lvl1pPr algn="l" defTabSz="852488" rtl="0" eaLnBrk="0" fontAlgn="base" hangingPunct="0">
        <a:spcBef>
          <a:spcPct val="0"/>
        </a:spcBef>
        <a:spcAft>
          <a:spcPct val="0"/>
        </a:spcAft>
        <a:defRPr sz="4000">
          <a:solidFill>
            <a:schemeClr val="tx2"/>
          </a:solidFill>
          <a:latin typeface="+mj-lt"/>
          <a:ea typeface="+mj-ea"/>
          <a:cs typeface="+mj-cs"/>
        </a:defRPr>
      </a:lvl1pPr>
      <a:lvl2pPr algn="l" defTabSz="852488" rtl="0" eaLnBrk="0" fontAlgn="base" hangingPunct="0">
        <a:spcBef>
          <a:spcPct val="0"/>
        </a:spcBef>
        <a:spcAft>
          <a:spcPct val="0"/>
        </a:spcAft>
        <a:defRPr sz="4000">
          <a:solidFill>
            <a:schemeClr val="tx2"/>
          </a:solidFill>
          <a:latin typeface="Arial" charset="0"/>
        </a:defRPr>
      </a:lvl2pPr>
      <a:lvl3pPr algn="l" defTabSz="852488" rtl="0" eaLnBrk="0" fontAlgn="base" hangingPunct="0">
        <a:spcBef>
          <a:spcPct val="0"/>
        </a:spcBef>
        <a:spcAft>
          <a:spcPct val="0"/>
        </a:spcAft>
        <a:defRPr sz="4000">
          <a:solidFill>
            <a:schemeClr val="tx2"/>
          </a:solidFill>
          <a:latin typeface="Arial" charset="0"/>
        </a:defRPr>
      </a:lvl3pPr>
      <a:lvl4pPr algn="l" defTabSz="852488" rtl="0" eaLnBrk="0" fontAlgn="base" hangingPunct="0">
        <a:spcBef>
          <a:spcPct val="0"/>
        </a:spcBef>
        <a:spcAft>
          <a:spcPct val="0"/>
        </a:spcAft>
        <a:defRPr sz="4000">
          <a:solidFill>
            <a:schemeClr val="tx2"/>
          </a:solidFill>
          <a:latin typeface="Arial" charset="0"/>
        </a:defRPr>
      </a:lvl4pPr>
      <a:lvl5pPr algn="l" defTabSz="852488" rtl="0" eaLnBrk="0" fontAlgn="base" hangingPunct="0">
        <a:spcBef>
          <a:spcPct val="0"/>
        </a:spcBef>
        <a:spcAft>
          <a:spcPct val="0"/>
        </a:spcAft>
        <a:defRPr sz="4000">
          <a:solidFill>
            <a:schemeClr val="tx2"/>
          </a:solidFill>
          <a:latin typeface="Arial" charset="0"/>
        </a:defRPr>
      </a:lvl5pPr>
      <a:lvl6pPr marL="457200" algn="l" defTabSz="852488" rtl="0" fontAlgn="base">
        <a:spcBef>
          <a:spcPct val="0"/>
        </a:spcBef>
        <a:spcAft>
          <a:spcPct val="0"/>
        </a:spcAft>
        <a:defRPr sz="4000">
          <a:solidFill>
            <a:schemeClr val="tx2"/>
          </a:solidFill>
          <a:latin typeface="Arial" charset="0"/>
        </a:defRPr>
      </a:lvl6pPr>
      <a:lvl7pPr marL="914400" algn="l" defTabSz="852488" rtl="0" fontAlgn="base">
        <a:spcBef>
          <a:spcPct val="0"/>
        </a:spcBef>
        <a:spcAft>
          <a:spcPct val="0"/>
        </a:spcAft>
        <a:defRPr sz="4000">
          <a:solidFill>
            <a:schemeClr val="tx2"/>
          </a:solidFill>
          <a:latin typeface="Arial" charset="0"/>
        </a:defRPr>
      </a:lvl7pPr>
      <a:lvl8pPr marL="1371600" algn="l" defTabSz="852488" rtl="0" fontAlgn="base">
        <a:spcBef>
          <a:spcPct val="0"/>
        </a:spcBef>
        <a:spcAft>
          <a:spcPct val="0"/>
        </a:spcAft>
        <a:defRPr sz="4000">
          <a:solidFill>
            <a:schemeClr val="tx2"/>
          </a:solidFill>
          <a:latin typeface="Arial" charset="0"/>
        </a:defRPr>
      </a:lvl8pPr>
      <a:lvl9pPr marL="1828800" algn="l" defTabSz="852488" rtl="0" fontAlgn="base">
        <a:spcBef>
          <a:spcPct val="0"/>
        </a:spcBef>
        <a:spcAft>
          <a:spcPct val="0"/>
        </a:spcAft>
        <a:defRPr sz="4000">
          <a:solidFill>
            <a:schemeClr val="tx2"/>
          </a:solidFill>
          <a:latin typeface="Arial" charset="0"/>
        </a:defRPr>
      </a:lvl9pPr>
    </p:titleStyle>
    <p:bodyStyle>
      <a:lvl1pPr marL="320675" indent="-320675" algn="l" defTabSz="852488"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068388" indent="-215900" algn="l" defTabSz="852488"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3pPr>
      <a:lvl4pPr marL="1493838" indent="-212725" algn="l" defTabSz="852488" rtl="0" eaLnBrk="0" fontAlgn="base" hangingPunct="0">
        <a:spcBef>
          <a:spcPct val="20000"/>
        </a:spcBef>
        <a:spcAft>
          <a:spcPct val="0"/>
        </a:spcAft>
        <a:buClr>
          <a:schemeClr val="folHlink"/>
        </a:buClr>
        <a:buSzPct val="55000"/>
        <a:buFont typeface="Wingdings" pitchFamily="2" charset="2"/>
        <a:buChar char="n"/>
        <a:defRPr>
          <a:solidFill>
            <a:schemeClr val="tx1"/>
          </a:solidFill>
          <a:latin typeface="+mn-lt"/>
        </a:defRPr>
      </a:lvl4pPr>
      <a:lvl5pPr marL="1919288" indent="-212725" algn="l" defTabSz="852488" rtl="0" eaLnBrk="0" fontAlgn="base" hangingPunct="0">
        <a:spcBef>
          <a:spcPct val="20000"/>
        </a:spcBef>
        <a:spcAft>
          <a:spcPct val="0"/>
        </a:spcAft>
        <a:buClr>
          <a:srgbClr val="FD2B4E"/>
        </a:buClr>
        <a:buSzPct val="50000"/>
        <a:buFont typeface="Wingdings" pitchFamily="2" charset="2"/>
        <a:buChar char="n"/>
        <a:defRPr>
          <a:solidFill>
            <a:schemeClr val="tx1"/>
          </a:solidFill>
          <a:latin typeface="+mn-lt"/>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3423069-C396-45D6-A045-5D4696E8A114}" type="datetime1">
              <a:rPr lang="en-US" smtClean="0"/>
              <a:t>8/31/2016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Copyright ©2012 Pearson Education, Inc. publishing as Prentice Hall</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en-US" smtClean="0"/>
              <a:t>Chap 4-</a:t>
            </a:r>
            <a:fld id="{994331E4-DDEA-46C3-ADEB-B55289878EA3}" type="slidenum">
              <a:rPr lang="en-US" smtClean="0"/>
              <a:pPr>
                <a:defRPr/>
              </a:pPr>
              <a:t>‹#›</a:t>
            </a:fld>
            <a:endParaRPr lang="en-US"/>
          </a:p>
        </p:txBody>
      </p:sp>
    </p:spTree>
    <p:extLst>
      <p:ext uri="{BB962C8B-B14F-4D97-AF65-F5344CB8AC3E}">
        <p14:creationId xmlns:p14="http://schemas.microsoft.com/office/powerpoint/2010/main" val="31516757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80" r:id="rId13"/>
    <p:sldLayoutId id="2147483681" r:id="rId14"/>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8600"/>
            <a:ext cx="6858000" cy="2387600"/>
          </a:xfrm>
        </p:spPr>
        <p:txBody>
          <a:bodyPr/>
          <a:lstStyle/>
          <a:p>
            <a:r>
              <a:rPr lang="en-US" sz="4800" dirty="0" smtClean="0"/>
              <a:t>Intro to R</a:t>
            </a:r>
            <a:endParaRPr lang="en-US" sz="4800" dirty="0"/>
          </a:p>
        </p:txBody>
      </p:sp>
      <p:sp>
        <p:nvSpPr>
          <p:cNvPr id="3" name="Subtitle 2"/>
          <p:cNvSpPr>
            <a:spLocks noGrp="1"/>
          </p:cNvSpPr>
          <p:nvPr>
            <p:ph type="subTitle" idx="1"/>
          </p:nvPr>
        </p:nvSpPr>
        <p:spPr>
          <a:xfrm>
            <a:off x="2895600" y="2616200"/>
            <a:ext cx="3276600" cy="588962"/>
          </a:xfrm>
        </p:spPr>
        <p:txBody>
          <a:bodyPr>
            <a:normAutofit/>
          </a:bodyPr>
          <a:lstStyle/>
          <a:p>
            <a:r>
              <a:rPr lang="en-US" sz="2200" dirty="0" smtClean="0"/>
              <a:t>CSE-241- Data Mining</a:t>
            </a:r>
            <a:endParaRPr lang="en-US" sz="2200" dirty="0"/>
          </a:p>
        </p:txBody>
      </p:sp>
      <p:sp>
        <p:nvSpPr>
          <p:cNvPr id="4" name="TextBox 3"/>
          <p:cNvSpPr txBox="1"/>
          <p:nvPr/>
        </p:nvSpPr>
        <p:spPr>
          <a:xfrm>
            <a:off x="4953000" y="5898071"/>
            <a:ext cx="1676400" cy="369332"/>
          </a:xfrm>
          <a:prstGeom prst="rect">
            <a:avLst/>
          </a:prstGeom>
          <a:noFill/>
        </p:spPr>
        <p:txBody>
          <a:bodyPr wrap="square" rtlCol="0">
            <a:spAutoFit/>
          </a:bodyPr>
          <a:lstStyle/>
          <a:p>
            <a:r>
              <a:rPr lang="en-US" sz="1800" b="1" dirty="0" smtClean="0">
                <a:latin typeface="+mn-lt"/>
              </a:rPr>
              <a:t>Ross </a:t>
            </a:r>
            <a:r>
              <a:rPr lang="en-US" sz="1800" b="1" dirty="0" err="1" smtClean="0">
                <a:latin typeface="+mn-lt"/>
              </a:rPr>
              <a:t>Ihaka</a:t>
            </a:r>
            <a:endParaRPr lang="en-US" sz="1800" b="1" dirty="0">
              <a:latin typeface="+mn-lt"/>
            </a:endParaRPr>
          </a:p>
        </p:txBody>
      </p:sp>
      <p:pic>
        <p:nvPicPr>
          <p:cNvPr id="2052" name="Picture 4" descr="http://graphics8.nytimes.com/images/2009/01/07/business/07program.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0571"/>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6400" y="5898071"/>
            <a:ext cx="2857500" cy="369332"/>
          </a:xfrm>
          <a:prstGeom prst="rect">
            <a:avLst/>
          </a:prstGeom>
          <a:noFill/>
        </p:spPr>
        <p:txBody>
          <a:bodyPr wrap="square" rtlCol="0">
            <a:spAutoFit/>
          </a:bodyPr>
          <a:lstStyle>
            <a:defPPr>
              <a:defRPr lang="en-US"/>
            </a:defPPr>
            <a:lvl1pPr>
              <a:defRPr sz="1800" b="1">
                <a:latin typeface="+mn-lt"/>
              </a:defRPr>
            </a:lvl1pPr>
          </a:lstStyle>
          <a:p>
            <a:r>
              <a:rPr lang="en-US" dirty="0"/>
              <a:t>Robert Gentleman</a:t>
            </a:r>
          </a:p>
        </p:txBody>
      </p:sp>
      <p:sp>
        <p:nvSpPr>
          <p:cNvPr id="6" name="TextBox 5"/>
          <p:cNvSpPr txBox="1"/>
          <p:nvPr/>
        </p:nvSpPr>
        <p:spPr>
          <a:xfrm>
            <a:off x="2286000" y="6267403"/>
            <a:ext cx="4343400" cy="461665"/>
          </a:xfrm>
          <a:prstGeom prst="rect">
            <a:avLst/>
          </a:prstGeom>
          <a:noFill/>
        </p:spPr>
        <p:txBody>
          <a:bodyPr wrap="square" rtlCol="0">
            <a:spAutoFit/>
          </a:bodyPr>
          <a:lstStyle/>
          <a:p>
            <a:pPr algn="ctr"/>
            <a:r>
              <a:rPr lang="en-US" b="1" dirty="0" smtClean="0"/>
              <a:t>Creators of 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t>
            </a:r>
            <a:endParaRPr lang="en-US" dirty="0"/>
          </a:p>
        </p:txBody>
      </p:sp>
      <p:sp>
        <p:nvSpPr>
          <p:cNvPr id="3" name="Rectangle 2"/>
          <p:cNvSpPr/>
          <p:nvPr/>
        </p:nvSpPr>
        <p:spPr>
          <a:xfrm>
            <a:off x="457200" y="2667000"/>
            <a:ext cx="7832035" cy="310854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0" dirty="0"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400" b="0" i="0" u="none" strike="noStrike" kern="0" cap="none" spc="0" normalizeH="0" baseline="0" noProof="0" dirty="0" smtClean="0">
                <a:ln>
                  <a:noFill/>
                </a:ln>
                <a:solidFill>
                  <a:srgbClr val="92D050"/>
                </a:solidFill>
                <a:effectLst/>
                <a:uLnTx/>
                <a:uFillTx/>
                <a:ea typeface="Open Sans" panose="020B0606030504020204" pitchFamily="34" charset="0"/>
                <a:cs typeface="Open Sans" panose="020B0606030504020204" pitchFamily="34" charset="0"/>
              </a:rPr>
              <a:t>Shows the structure of the object (data frame in this case)</a:t>
            </a:r>
            <a:endParaRPr kumimoji="0" lang="hy-AM" sz="1400" b="0" i="0" u="none" strike="noStrike" kern="0" cap="none" spc="0" normalizeH="0" baseline="0" noProof="0" dirty="0"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0" dirty="0" smtClean="0">
                <a:ln>
                  <a:noFill/>
                </a:ln>
                <a:solidFill>
                  <a:prstClr val="black"/>
                </a:solidFill>
                <a:effectLst/>
                <a:uLnTx/>
                <a:uFillTx/>
                <a:ea typeface="Open Sans" panose="020B0606030504020204" pitchFamily="34" charset="0"/>
                <a:cs typeface="Open Sans" panose="020B0606030504020204" pitchFamily="34" charset="0"/>
              </a:rPr>
              <a:t>	</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str</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mtcars</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1400" kern="0" dirty="0" smtClean="0">
                <a:solidFill>
                  <a:srgbClr val="92D050"/>
                </a:solidFill>
                <a:ea typeface="Open Sans" panose="020B0606030504020204" pitchFamily="34" charset="0"/>
                <a:cs typeface="Open Sans" panose="020B0606030504020204" pitchFamily="34" charset="0"/>
              </a:rPr>
              <a:t>shows the dimension of the object (number of cases (rows) and  number of variables (columns))</a:t>
            </a:r>
            <a:r>
              <a:rPr kumimoji="0" lang="hy-AM" sz="1400" b="0" i="0" u="none" strike="noStrike" kern="0" cap="none" spc="0" normalizeH="0" baseline="0" noProof="0" dirty="0" smtClean="0">
                <a:ln>
                  <a:noFill/>
                </a:ln>
                <a:solidFill>
                  <a:srgbClr val="92D050"/>
                </a:solidFill>
                <a:effectLst/>
                <a:uLnTx/>
                <a:uFillTx/>
                <a:ea typeface="Open Sans" panose="020B0606030504020204" pitchFamily="34" charset="0"/>
                <a:cs typeface="Open Sans" panose="020B060603050402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0" dirty="0" smtClean="0">
                <a:ln>
                  <a:noFill/>
                </a:ln>
                <a:solidFill>
                  <a:prstClr val="black"/>
                </a:solidFill>
                <a:effectLst/>
                <a:uLnTx/>
                <a:uFillTx/>
                <a:ea typeface="Open Sans" panose="020B0606030504020204" pitchFamily="34" charset="0"/>
                <a:cs typeface="Open Sans" panose="020B0606030504020204" pitchFamily="34" charset="0"/>
              </a:rPr>
              <a:t>	</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dim(</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mtcars</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1400" b="0" i="0" u="none" strike="noStrike" kern="0" cap="none" spc="0" normalizeH="0" baseline="0" noProof="0" dirty="0" smtClean="0">
                <a:ln>
                  <a:noFill/>
                </a:ln>
                <a:solidFill>
                  <a:srgbClr val="92D050"/>
                </a:solidFill>
                <a:effectLst/>
                <a:uLnTx/>
                <a:uFillTx/>
                <a:ea typeface="Open Sans" panose="020B0606030504020204" pitchFamily="34" charset="0"/>
                <a:cs typeface="Open Sans" panose="020B0606030504020204" pitchFamily="34" charset="0"/>
              </a:rPr>
              <a:t>Shows the length of the object</a:t>
            </a:r>
            <a:endParaRPr kumimoji="0" lang="hy-AM" sz="1400" b="0" i="0" u="none" strike="noStrike" kern="0" cap="none" spc="0" normalizeH="0" baseline="0" noProof="0" dirty="0"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0" dirty="0" smtClean="0">
                <a:ln>
                  <a:noFill/>
                </a:ln>
                <a:solidFill>
                  <a:prstClr val="black"/>
                </a:solidFill>
                <a:effectLst/>
                <a:uLnTx/>
                <a:uFillTx/>
                <a:ea typeface="Open Sans" panose="020B0606030504020204" pitchFamily="34" charset="0"/>
                <a:cs typeface="Open Sans" panose="020B0606030504020204" pitchFamily="34" charset="0"/>
              </a:rPr>
              <a:t>	</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length(</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mtcars</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1400" kern="0" dirty="0" smtClean="0">
                <a:solidFill>
                  <a:srgbClr val="92D050"/>
                </a:solidFill>
                <a:ea typeface="Open Sans" panose="020B0606030504020204" pitchFamily="34" charset="0"/>
                <a:cs typeface="Open Sans" panose="020B0606030504020204" pitchFamily="34" charset="0"/>
              </a:rPr>
              <a:t>Shows the number of rows and </a:t>
            </a:r>
            <a:r>
              <a:rPr lang="en-US" sz="1400" kern="0" dirty="0" err="1" smtClean="0">
                <a:solidFill>
                  <a:srgbClr val="92D050"/>
                </a:solidFill>
                <a:ea typeface="Open Sans" panose="020B0606030504020204" pitchFamily="34" charset="0"/>
                <a:cs typeface="Open Sans" panose="020B0606030504020204" pitchFamily="34" charset="0"/>
              </a:rPr>
              <a:t>columnss</a:t>
            </a:r>
            <a:endParaRPr kumimoji="0" lang="hy-AM" sz="1400" b="0" i="0" u="none" strike="noStrike" kern="0" cap="none" spc="0" normalizeH="0" baseline="0" noProof="0" dirty="0"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0" dirty="0" smtClean="0">
                <a:ln>
                  <a:noFill/>
                </a:ln>
                <a:solidFill>
                  <a:prstClr val="black"/>
                </a:solidFill>
                <a:effectLst/>
                <a:uLnTx/>
                <a:uFillTx/>
                <a:ea typeface="Open Sans" panose="020B0606030504020204" pitchFamily="34" charset="0"/>
                <a:cs typeface="Open Sans" panose="020B0606030504020204" pitchFamily="34" charset="0"/>
              </a:rPr>
              <a:t>	</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nrow</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mtcars</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0" dirty="0" smtClean="0">
                <a:ln>
                  <a:noFill/>
                </a:ln>
                <a:solidFill>
                  <a:srgbClr val="5B9BD5">
                    <a:lumMod val="75000"/>
                  </a:srgbClr>
                </a:solidFill>
                <a:effectLst/>
                <a:uLnTx/>
                <a:uFillTx/>
                <a:ea typeface="Open Sans" panose="020B0606030504020204" pitchFamily="34" charset="0"/>
                <a:cs typeface="Open Sans" panose="020B0606030504020204" pitchFamily="34" charset="0"/>
              </a:rPr>
              <a:t>	</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ncol</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mtcars</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a:t>
            </a:r>
            <a:r>
              <a:rPr lang="en-US" sz="1400" kern="0" dirty="0" smtClean="0">
                <a:solidFill>
                  <a:srgbClr val="92D050"/>
                </a:solidFill>
                <a:ea typeface="Open Sans" panose="020B0606030504020204" pitchFamily="34" charset="0"/>
                <a:cs typeface="Open Sans" panose="020B0606030504020204" pitchFamily="34" charset="0"/>
              </a:rPr>
              <a:t>Shows the firs n cases</a:t>
            </a:r>
            <a:endParaRPr kumimoji="0" lang="hy-AM" sz="1400" b="0" i="0" u="none" strike="noStrike" kern="0" cap="none" spc="0" normalizeH="0" baseline="0" noProof="0" dirty="0"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0" dirty="0" smtClean="0">
                <a:ln>
                  <a:noFill/>
                </a:ln>
                <a:solidFill>
                  <a:prstClr val="black"/>
                </a:solidFill>
                <a:effectLst/>
                <a:uLnTx/>
                <a:uFillTx/>
                <a:ea typeface="Open Sans" panose="020B0606030504020204" pitchFamily="34" charset="0"/>
                <a:cs typeface="Open Sans" panose="020B0606030504020204" pitchFamily="34" charset="0"/>
              </a:rPr>
              <a:t>	</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head(</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mtcars</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 n=1)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a:t>
            </a:r>
            <a:r>
              <a:rPr lang="en-US" sz="1400" kern="0" dirty="0" smtClean="0">
                <a:solidFill>
                  <a:srgbClr val="92D050"/>
                </a:solidFill>
                <a:ea typeface="Open Sans" panose="020B0606030504020204" pitchFamily="34" charset="0"/>
                <a:cs typeface="Open Sans" panose="020B0606030504020204" pitchFamily="34" charset="0"/>
              </a:rPr>
              <a:t>shows the last n cases</a:t>
            </a:r>
            <a:r>
              <a:rPr kumimoji="0" lang="hy-AM" sz="1400" b="0" i="0" u="none" strike="noStrike" kern="0" cap="none" spc="0" normalizeH="0" baseline="0" noProof="0" dirty="0" smtClean="0">
                <a:ln>
                  <a:noFill/>
                </a:ln>
                <a:solidFill>
                  <a:srgbClr val="92D050"/>
                </a:solidFill>
                <a:effectLst/>
                <a:uLnTx/>
                <a:uFillTx/>
                <a:ea typeface="Open Sans" panose="020B0606030504020204" pitchFamily="34" charset="0"/>
                <a:cs typeface="Open Sans" panose="020B060603050402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0" dirty="0" smtClean="0">
                <a:ln>
                  <a:noFill/>
                </a:ln>
                <a:solidFill>
                  <a:prstClr val="black"/>
                </a:solidFill>
                <a:effectLst/>
                <a:uLnTx/>
                <a:uFillTx/>
                <a:ea typeface="Open Sans" panose="020B0606030504020204" pitchFamily="34" charset="0"/>
                <a:cs typeface="Open Sans" panose="020B0606030504020204" pitchFamily="34" charset="0"/>
              </a:rPr>
              <a:t>	</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tail (</a:t>
            </a:r>
            <a:r>
              <a:rPr kumimoji="0" lang="en-US" sz="1400" b="0" i="0" u="none" strike="noStrike" kern="0" cap="none" spc="0" normalizeH="0" baseline="0" noProof="0" dirty="0" err="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mtcars</a:t>
            </a:r>
            <a:r>
              <a:rPr kumimoji="0" lang="en-US" sz="1400" b="0" i="0" u="none" strike="noStrike" kern="0" cap="none" spc="0" normalizeH="0" baseline="0" noProof="0" dirty="0"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 n=5</a:t>
            </a:r>
            <a:r>
              <a:rPr kumimoji="0" lang="en-US" sz="1400" b="0" i="0" u="none" strike="noStrike" kern="0" cap="none" spc="0" normalizeH="0" baseline="0" noProof="0" dirty="0" smtClean="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hy-AM" sz="1400" b="0" i="0" u="none" strike="noStrike" kern="0" cap="none" spc="0" normalizeH="0" baseline="0" noProof="0" dirty="0" smtClean="0">
              <a:ln>
                <a:noFill/>
              </a:ln>
              <a:solidFill>
                <a:prstClr val="black"/>
              </a:solidFill>
              <a:effectLst/>
              <a:uLnTx/>
              <a:uFillTx/>
              <a:ea typeface="Open Sans" panose="020B0606030504020204" pitchFamily="34" charset="0"/>
              <a:cs typeface="Open Sans" panose="020B0606030504020204" pitchFamily="34" charset="0"/>
            </a:endParaRPr>
          </a:p>
        </p:txBody>
      </p:sp>
      <p:sp>
        <p:nvSpPr>
          <p:cNvPr id="4" name="TextBox 3"/>
          <p:cNvSpPr txBox="1"/>
          <p:nvPr/>
        </p:nvSpPr>
        <p:spPr>
          <a:xfrm>
            <a:off x="533400" y="1295400"/>
            <a:ext cx="5943600" cy="830997"/>
          </a:xfrm>
          <a:prstGeom prst="rect">
            <a:avLst/>
          </a:prstGeom>
          <a:noFill/>
        </p:spPr>
        <p:txBody>
          <a:bodyPr wrap="square" rtlCol="0">
            <a:spAutoFit/>
          </a:bodyPr>
          <a:lstStyle/>
          <a:p>
            <a:r>
              <a:rPr lang="en-US" dirty="0" smtClean="0">
                <a:latin typeface="Open Sans" panose="020B0606030504020204" pitchFamily="34" charset="0"/>
                <a:ea typeface="Open Sans" panose="020B0606030504020204" pitchFamily="34" charset="0"/>
                <a:cs typeface="Open Sans" panose="020B0606030504020204" pitchFamily="34" charset="0"/>
              </a:rPr>
              <a:t>#load the built in dataset </a:t>
            </a:r>
            <a:r>
              <a:rPr lang="en-US" dirty="0" err="1" smtClean="0">
                <a:latin typeface="Open Sans" panose="020B0606030504020204" pitchFamily="34" charset="0"/>
                <a:ea typeface="Open Sans" panose="020B0606030504020204" pitchFamily="34" charset="0"/>
                <a:cs typeface="Open Sans" panose="020B0606030504020204" pitchFamily="34" charset="0"/>
              </a:rPr>
              <a:t>mtcars</a:t>
            </a:r>
            <a:endParaRPr lang="en-US" dirty="0" smtClean="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d</a:t>
            </a:r>
            <a:r>
              <a:rPr lang="en-US" dirty="0" smtClean="0">
                <a:latin typeface="Open Sans" panose="020B0606030504020204" pitchFamily="34" charset="0"/>
                <a:ea typeface="Open Sans" panose="020B0606030504020204" pitchFamily="34" charset="0"/>
                <a:cs typeface="Open Sans" panose="020B0606030504020204" pitchFamily="34" charset="0"/>
              </a:rPr>
              <a:t>ata(</a:t>
            </a:r>
            <a:r>
              <a:rPr lang="en-US" dirty="0" err="1" smtClean="0">
                <a:latin typeface="Open Sans" panose="020B0606030504020204" pitchFamily="34" charset="0"/>
                <a:ea typeface="Open Sans" panose="020B0606030504020204" pitchFamily="34" charset="0"/>
                <a:cs typeface="Open Sans" panose="020B0606030504020204" pitchFamily="34" charset="0"/>
              </a:rPr>
              <a:t>mtcars</a:t>
            </a:r>
            <a:r>
              <a:rPr lang="en-US" dirty="0" smtClean="0">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5439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t>
            </a:r>
            <a:endParaRPr lang="en-US" dirty="0"/>
          </a:p>
        </p:txBody>
      </p:sp>
      <p:sp>
        <p:nvSpPr>
          <p:cNvPr id="4" name="Rectangle 3"/>
          <p:cNvSpPr/>
          <p:nvPr/>
        </p:nvSpPr>
        <p:spPr>
          <a:xfrm>
            <a:off x="762000" y="1336120"/>
            <a:ext cx="6096000" cy="418576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rPr>
              <a:t>#</a:t>
            </a:r>
            <a:r>
              <a:rPr kumimoji="0" lang="en-US" sz="1400" b="0" i="0" u="none" strike="noStrike" kern="0" cap="none" spc="0" normalizeH="0" baseline="0" noProof="1" smtClean="0">
                <a:ln>
                  <a:noFill/>
                </a:ln>
                <a:solidFill>
                  <a:srgbClr val="92D050"/>
                </a:solidFill>
                <a:effectLst/>
                <a:uLnTx/>
                <a:uFillTx/>
              </a:rPr>
              <a:t>Chose the first 3 variables of the data frame</a:t>
            </a:r>
            <a:r>
              <a:rPr kumimoji="0" lang="en-US" sz="1400" b="0" i="0" u="none" strike="noStrike" kern="0" cap="none" spc="0" normalizeH="0" noProof="1" smtClean="0">
                <a:ln>
                  <a:noFill/>
                </a:ln>
                <a:solidFill>
                  <a:srgbClr val="92D050"/>
                </a:solidFill>
                <a:effectLst/>
                <a:uLnTx/>
                <a:uFillTx/>
              </a:rPr>
              <a:t> and includes it in a new dataframe</a:t>
            </a:r>
            <a:endParaRPr kumimoji="0" lang="hy-AM" sz="1400" b="0" i="0" u="none" strike="noStrike" kern="0" cap="none" spc="0" normalizeH="0" baseline="0" noProof="1" smtClean="0">
              <a:ln>
                <a:noFill/>
              </a:ln>
              <a:solidFill>
                <a:srgbClr val="92D05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New&lt;-mtcars[,1:3]</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rPr>
              <a:t>#</a:t>
            </a:r>
            <a:r>
              <a:rPr kumimoji="0" lang="en-US" sz="1400" b="0" i="0" u="none" strike="noStrike" kern="0" cap="none" spc="0" normalizeH="0" baseline="0" noProof="1" smtClean="0">
                <a:ln>
                  <a:noFill/>
                </a:ln>
                <a:solidFill>
                  <a:srgbClr val="92D050"/>
                </a:solidFill>
                <a:effectLst/>
                <a:uLnTx/>
                <a:uFillTx/>
              </a:rPr>
              <a:t>Creates new dataframe with 1-20 rows and 1-3 variables of the original data frame</a:t>
            </a:r>
            <a:endParaRPr kumimoji="0" lang="hy-AM" sz="1400" b="0" i="0" u="none" strike="noStrike" kern="0" cap="none" spc="0" normalizeH="0" baseline="0" noProof="1" smtClean="0">
              <a:ln>
                <a:noFill/>
              </a:ln>
              <a:solidFill>
                <a:srgbClr val="92D05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New&lt;-mtcars[1:20,1:3]</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rPr>
              <a:t>#</a:t>
            </a:r>
            <a:r>
              <a:rPr kumimoji="0" lang="en-US" sz="1400" b="0" i="0" u="none" strike="noStrike" kern="0" cap="none" spc="0" normalizeH="0" baseline="0" noProof="1" smtClean="0">
                <a:ln>
                  <a:noFill/>
                </a:ln>
                <a:solidFill>
                  <a:srgbClr val="92D050"/>
                </a:solidFill>
                <a:effectLst/>
                <a:uLnTx/>
                <a:uFillTx/>
              </a:rPr>
              <a:t>Creates new dataframe with variables</a:t>
            </a:r>
            <a:r>
              <a:rPr kumimoji="0" lang="hy-AM" sz="1400" b="0" i="0" u="none" strike="noStrike" kern="0" cap="none" spc="0" normalizeH="0" baseline="0" noProof="1" smtClean="0">
                <a:ln>
                  <a:noFill/>
                </a:ln>
                <a:solidFill>
                  <a:srgbClr val="92D050"/>
                </a:solidFill>
                <a:effectLst/>
                <a:uLnTx/>
                <a:uFillTx/>
              </a:rPr>
              <a:t> mpg, hp, wt</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New&lt;-mtcars[,c("mpg","hp", "wt")]</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rPr>
              <a:t>#</a:t>
            </a:r>
            <a:r>
              <a:rPr kumimoji="0" lang="en-US" sz="1400" b="0" i="0" u="none" strike="noStrike" kern="0" cap="none" spc="0" normalizeH="0" baseline="0" noProof="1" smtClean="0">
                <a:ln>
                  <a:noFill/>
                </a:ln>
                <a:solidFill>
                  <a:srgbClr val="92D050"/>
                </a:solidFill>
                <a:effectLst/>
                <a:uLnTx/>
                <a:uFillTx/>
              </a:rPr>
              <a:t>Shows</a:t>
            </a:r>
            <a:r>
              <a:rPr kumimoji="0" lang="en-US" sz="1400" b="0" i="0" u="none" strike="noStrike" kern="0" cap="none" spc="0" normalizeH="0" noProof="1" smtClean="0">
                <a:ln>
                  <a:noFill/>
                </a:ln>
                <a:solidFill>
                  <a:srgbClr val="92D050"/>
                </a:solidFill>
                <a:effectLst/>
                <a:uLnTx/>
                <a:uFillTx/>
              </a:rPr>
              <a:t> the n-th row</a:t>
            </a:r>
            <a:endParaRPr kumimoji="0" lang="hy-AM" sz="1400" b="0" i="0" u="none" strike="noStrike" kern="0" cap="none" spc="0" normalizeH="0" baseline="0" noProof="1" smtClean="0">
              <a:ln>
                <a:noFill/>
              </a:ln>
              <a:solidFill>
                <a:srgbClr val="92D05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hy-AM" sz="1400" b="0" i="0" u="none" strike="noStrike" kern="0" cap="none" spc="0" normalizeH="0" baseline="0" noProof="1" smtClean="0">
                <a:ln>
                  <a:noFill/>
                </a:ln>
                <a:solidFill>
                  <a:prstClr val="black"/>
                </a:solidFill>
                <a:effectLst/>
                <a:uLnTx/>
                <a:uFillTx/>
              </a:rPr>
              <a:t>mtcars[10]</a:t>
            </a:r>
            <a:endParaRPr kumimoji="0" lang="hy-AM" sz="1400" b="0" i="0" u="none" strike="noStrike" kern="0" cap="none" spc="0" normalizeH="0" baseline="0" noProof="1"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rPr>
              <a:t>#</a:t>
            </a:r>
            <a:r>
              <a:rPr kumimoji="0" lang="en-US" sz="1400" b="0" i="0" u="none" strike="noStrike" kern="0" cap="none" spc="0" normalizeH="0" baseline="0" noProof="1" smtClean="0">
                <a:ln>
                  <a:noFill/>
                </a:ln>
                <a:solidFill>
                  <a:srgbClr val="92D050"/>
                </a:solidFill>
                <a:effectLst/>
                <a:uLnTx/>
                <a:uFillTx/>
              </a:rPr>
              <a:t>Shows</a:t>
            </a:r>
            <a:r>
              <a:rPr kumimoji="0" lang="en-US" sz="1400" b="0" i="0" u="none" strike="noStrike" kern="0" cap="none" spc="0" normalizeH="0" noProof="1" smtClean="0">
                <a:ln>
                  <a:noFill/>
                </a:ln>
                <a:solidFill>
                  <a:srgbClr val="92D050"/>
                </a:solidFill>
                <a:effectLst/>
                <a:uLnTx/>
                <a:uFillTx/>
              </a:rPr>
              <a:t> the number corresponding to n-th (10) row and m-th column (1) </a:t>
            </a:r>
            <a:endParaRPr kumimoji="0" lang="hy-AM" sz="1400" b="0" i="0" u="none" strike="noStrike" kern="0" cap="none" spc="0" normalizeH="0" baseline="0" noProof="1" smtClean="0">
              <a:ln>
                <a:noFill/>
              </a:ln>
              <a:solidFill>
                <a:srgbClr val="92D05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hy-AM" sz="1400" b="0" i="0" u="none" strike="noStrike" kern="0" cap="none" spc="0" normalizeH="0" baseline="0" noProof="1" smtClean="0">
                <a:ln>
                  <a:noFill/>
                </a:ln>
                <a:solidFill>
                  <a:prstClr val="black"/>
                </a:solidFill>
                <a:effectLst/>
                <a:uLnTx/>
                <a:uFillTx/>
              </a:rPr>
              <a:t>mtcars[10,1]</a:t>
            </a:r>
            <a:endParaRPr kumimoji="0" lang="hy-AM" sz="1400" b="0" i="0" u="none" strike="noStrike" kern="0" cap="none" spc="0" normalizeH="0" baseline="0" noProof="1"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rPr>
              <a:t>#</a:t>
            </a:r>
            <a:r>
              <a:rPr kumimoji="0" lang="en-US" sz="1400" b="0" i="0" u="none" strike="noStrike" kern="0" cap="none" spc="0" normalizeH="0" baseline="0" noProof="1" smtClean="0">
                <a:ln>
                  <a:noFill/>
                </a:ln>
                <a:solidFill>
                  <a:srgbClr val="92D050"/>
                </a:solidFill>
                <a:effectLst/>
                <a:uLnTx/>
                <a:uFillTx/>
              </a:rPr>
              <a:t>Finds</a:t>
            </a:r>
            <a:r>
              <a:rPr kumimoji="0" lang="en-US" sz="1400" b="0" i="0" u="none" strike="noStrike" kern="0" cap="none" spc="0" normalizeH="0" noProof="1" smtClean="0">
                <a:ln>
                  <a:noFill/>
                </a:ln>
                <a:solidFill>
                  <a:srgbClr val="92D050"/>
                </a:solidFill>
                <a:effectLst/>
                <a:uLnTx/>
                <a:uFillTx/>
              </a:rPr>
              <a:t> the minimum of the vector</a:t>
            </a:r>
            <a:endParaRPr kumimoji="0" lang="hy-AM" sz="1400" b="0" i="0" u="none" strike="noStrike" kern="0" cap="none" spc="0" normalizeH="0" baseline="0" noProof="1" smtClean="0">
              <a:ln>
                <a:noFill/>
              </a:ln>
              <a:solidFill>
                <a:srgbClr val="92D05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min(mtcars$mpg)</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rPr>
              <a:t>#</a:t>
            </a:r>
            <a:r>
              <a:rPr kumimoji="0" lang="en-US" sz="1400" b="0" i="0" u="none" strike="noStrike" kern="0" cap="none" spc="0" normalizeH="0" baseline="0" noProof="1" smtClean="0">
                <a:ln>
                  <a:noFill/>
                </a:ln>
                <a:solidFill>
                  <a:srgbClr val="92D050"/>
                </a:solidFill>
                <a:effectLst/>
                <a:uLnTx/>
                <a:uFillTx/>
              </a:rPr>
              <a:t>Or</a:t>
            </a:r>
            <a:endParaRPr kumimoji="0" lang="hy-AM" sz="1400" b="0" i="0" u="none" strike="noStrike" kern="0" cap="none" spc="0" normalizeH="0" baseline="0" noProof="1" smtClean="0">
              <a:ln>
                <a:noFill/>
              </a:ln>
              <a:solidFill>
                <a:srgbClr val="92D05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rPr>
              <a:t># </a:t>
            </a:r>
            <a:r>
              <a:rPr kumimoji="0" lang="en-US" sz="1400" b="0" i="0" u="none" strike="noStrike" kern="0" cap="none" spc="0" normalizeH="0" baseline="0" noProof="1" smtClean="0">
                <a:ln>
                  <a:noFill/>
                </a:ln>
                <a:solidFill>
                  <a:srgbClr val="92D050"/>
                </a:solidFill>
                <a:effectLst/>
                <a:uLnTx/>
                <a:uFillTx/>
              </a:rPr>
              <a:t>Finds the number of the row associated with the minimum number of the variable, then we look at that number</a:t>
            </a:r>
            <a:endParaRPr kumimoji="0" lang="hy-AM" sz="1400" b="0" i="0" u="none" strike="noStrike" kern="0" cap="none" spc="0" normalizeH="0" baseline="0" noProof="1" smtClean="0">
              <a:ln>
                <a:noFill/>
              </a:ln>
              <a:solidFill>
                <a:srgbClr val="92D05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which.min(mtcars$mpg)</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mtcars$mpg[[15]]</a:t>
            </a:r>
            <a:endParaRPr kumimoji="0" lang="hy-AM" sz="1400" b="0" i="0" u="none" strike="noStrike" kern="0" cap="none" spc="0" normalizeH="0" baseline="0" noProof="1">
              <a:ln>
                <a:noFill/>
              </a:ln>
              <a:solidFill>
                <a:prstClr val="black"/>
              </a:solidFill>
              <a:effectLst/>
              <a:uLnTx/>
              <a:uFillTx/>
            </a:endParaRPr>
          </a:p>
        </p:txBody>
      </p:sp>
    </p:spTree>
    <p:extLst>
      <p:ext uri="{BB962C8B-B14F-4D97-AF65-F5344CB8AC3E}">
        <p14:creationId xmlns:p14="http://schemas.microsoft.com/office/powerpoint/2010/main" val="16308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t>
            </a:r>
            <a:endParaRPr lang="en-US" dirty="0"/>
          </a:p>
        </p:txBody>
      </p:sp>
      <p:sp>
        <p:nvSpPr>
          <p:cNvPr id="3" name="Rectangle 2"/>
          <p:cNvSpPr/>
          <p:nvPr/>
        </p:nvSpPr>
        <p:spPr>
          <a:xfrm>
            <a:off x="725044" y="1120317"/>
            <a:ext cx="7250596" cy="4185761"/>
          </a:xfrm>
          <a:prstGeom prst="rect">
            <a:avLst/>
          </a:prstGeom>
        </p:spPr>
        <p:txBody>
          <a:bodyPr wrap="square">
            <a:spAutoFit/>
          </a:bodyPr>
          <a:lstStyle/>
          <a:p>
            <a:r>
              <a:rPr lang="hy-AM" sz="1400" dirty="0" smtClean="0">
                <a:solidFill>
                  <a:srgbClr val="92D050"/>
                </a:solidFill>
              </a:rPr>
              <a:t>#</a:t>
            </a:r>
            <a:r>
              <a:rPr lang="en-US" sz="1400" dirty="0" smtClean="0">
                <a:solidFill>
                  <a:srgbClr val="92D050"/>
                </a:solidFill>
              </a:rPr>
              <a:t>read the csv file into R</a:t>
            </a:r>
            <a:endParaRPr lang="hy-AM" sz="1400" dirty="0" smtClean="0">
              <a:solidFill>
                <a:srgbClr val="92D050"/>
              </a:solidFill>
            </a:endParaRPr>
          </a:p>
          <a:p>
            <a:r>
              <a:rPr lang="hy-AM" sz="1400" dirty="0" smtClean="0"/>
              <a:t>	</a:t>
            </a:r>
            <a:r>
              <a:rPr lang="en-US" sz="1400" dirty="0" smtClean="0">
                <a:solidFill>
                  <a:srgbClr val="0070C0"/>
                </a:solidFill>
                <a:latin typeface="Open Sans" panose="020B0606030504020204" pitchFamily="34" charset="0"/>
                <a:ea typeface="Open Sans" panose="020B0606030504020204" pitchFamily="34" charset="0"/>
                <a:cs typeface="Open Sans" panose="020B0606030504020204" pitchFamily="34" charset="0"/>
              </a:rPr>
              <a:t>census</a:t>
            </a:r>
            <a:r>
              <a:rPr lang="hy-AM" sz="1400" dirty="0" smtClean="0">
                <a:solidFill>
                  <a:srgbClr val="0070C0"/>
                </a:solidFill>
                <a:ea typeface="Open Sans" panose="020B0606030504020204" pitchFamily="34" charset="0"/>
                <a:cs typeface="Open Sans" panose="020B0606030504020204" pitchFamily="34" charset="0"/>
              </a:rPr>
              <a:t>_csv&lt;-read.csv("</a:t>
            </a:r>
            <a:r>
              <a:rPr lang="en-US" sz="1400" dirty="0" smtClean="0">
                <a:solidFill>
                  <a:srgbClr val="0070C0"/>
                </a:solidFill>
                <a:latin typeface="Open Sans" panose="020B0606030504020204" pitchFamily="34" charset="0"/>
                <a:ea typeface="Open Sans" panose="020B0606030504020204" pitchFamily="34" charset="0"/>
                <a:cs typeface="Open Sans" panose="020B0606030504020204" pitchFamily="34" charset="0"/>
              </a:rPr>
              <a:t>census</a:t>
            </a:r>
            <a:r>
              <a:rPr lang="hy-AM" sz="1400" dirty="0" smtClean="0">
                <a:solidFill>
                  <a:srgbClr val="0070C0"/>
                </a:solidFill>
                <a:ea typeface="Open Sans" panose="020B0606030504020204" pitchFamily="34" charset="0"/>
                <a:cs typeface="Open Sans" panose="020B0606030504020204" pitchFamily="34" charset="0"/>
              </a:rPr>
              <a:t> R.csv")</a:t>
            </a:r>
          </a:p>
          <a:p>
            <a:r>
              <a:rPr lang="hy-AM" sz="1400" dirty="0" smtClean="0">
                <a:solidFill>
                  <a:srgbClr val="92D050"/>
                </a:solidFill>
              </a:rPr>
              <a:t>#</a:t>
            </a:r>
            <a:r>
              <a:rPr lang="en-US" sz="1400" dirty="0" smtClean="0">
                <a:solidFill>
                  <a:srgbClr val="92D050"/>
                </a:solidFill>
              </a:rPr>
              <a:t>We have nominal and ordinal variables here, so we will need to set factor levels for them</a:t>
            </a:r>
            <a:endParaRPr lang="hy-AM" sz="1400" dirty="0" smtClean="0">
              <a:solidFill>
                <a:srgbClr val="92D050"/>
              </a:solidFill>
            </a:endParaRPr>
          </a:p>
          <a:p>
            <a:endParaRPr lang="hy-AM" sz="1400" dirty="0" smtClean="0">
              <a:solidFill>
                <a:srgbClr val="92D050"/>
              </a:solidFill>
            </a:endParaRPr>
          </a:p>
          <a:p>
            <a:r>
              <a:rPr lang="hy-AM" sz="1400" dirty="0" smtClean="0">
                <a:solidFill>
                  <a:srgbClr val="92D050"/>
                </a:solidFill>
              </a:rPr>
              <a:t>#</a:t>
            </a:r>
            <a:r>
              <a:rPr lang="en-US" sz="1400" dirty="0" smtClean="0">
                <a:solidFill>
                  <a:srgbClr val="92D050"/>
                </a:solidFill>
              </a:rPr>
              <a:t>Nominal variable</a:t>
            </a:r>
            <a:endParaRPr lang="hy-AM" sz="1400" dirty="0" smtClean="0">
              <a:solidFill>
                <a:srgbClr val="92D050"/>
              </a:solidFill>
            </a:endParaRPr>
          </a:p>
          <a:p>
            <a:r>
              <a:rPr lang="hy-AM" sz="1400" dirty="0" smtClean="0"/>
              <a:t>	</a:t>
            </a:r>
            <a:r>
              <a:rPr lang="en-US" sz="1400" dirty="0" smtClean="0">
                <a:solidFill>
                  <a:srgbClr val="0070C0"/>
                </a:solidFill>
              </a:rPr>
              <a:t>census</a:t>
            </a:r>
            <a:r>
              <a:rPr lang="hy-AM" sz="1400" dirty="0" smtClean="0">
                <a:solidFill>
                  <a:srgbClr val="0070C0"/>
                </a:solidFill>
              </a:rPr>
              <a:t>_csv$sex&lt;-factor(</a:t>
            </a:r>
            <a:r>
              <a:rPr lang="en-US" sz="1400" dirty="0" smtClean="0">
                <a:solidFill>
                  <a:srgbClr val="0070C0"/>
                </a:solidFill>
              </a:rPr>
              <a:t>census</a:t>
            </a:r>
            <a:r>
              <a:rPr lang="hy-AM" sz="1400" dirty="0" smtClean="0">
                <a:solidFill>
                  <a:srgbClr val="0070C0"/>
                </a:solidFill>
              </a:rPr>
              <a:t>_csv$sex, levels=c(1,2), labels=c("Male", "Female"))</a:t>
            </a:r>
          </a:p>
          <a:p>
            <a:r>
              <a:rPr lang="hy-AM" sz="1400" dirty="0" smtClean="0">
                <a:solidFill>
                  <a:srgbClr val="92D050"/>
                </a:solidFill>
              </a:rPr>
              <a:t># </a:t>
            </a:r>
            <a:r>
              <a:rPr lang="en-US" sz="1400" dirty="0" smtClean="0">
                <a:solidFill>
                  <a:srgbClr val="92D050"/>
                </a:solidFill>
              </a:rPr>
              <a:t>Ordinal variable</a:t>
            </a:r>
            <a:endParaRPr lang="hy-AM" sz="1400" dirty="0" smtClean="0">
              <a:solidFill>
                <a:srgbClr val="92D050"/>
              </a:solidFill>
            </a:endParaRPr>
          </a:p>
          <a:p>
            <a:r>
              <a:rPr lang="hy-AM" sz="1400" dirty="0" smtClean="0"/>
              <a:t>	</a:t>
            </a:r>
            <a:r>
              <a:rPr lang="en-US" sz="1400" dirty="0" smtClean="0">
                <a:solidFill>
                  <a:srgbClr val="0070C0"/>
                </a:solidFill>
              </a:rPr>
              <a:t>census</a:t>
            </a:r>
            <a:r>
              <a:rPr lang="hy-AM" sz="1400" dirty="0" smtClean="0">
                <a:solidFill>
                  <a:srgbClr val="0070C0"/>
                </a:solidFill>
              </a:rPr>
              <a:t>_csv$happy&lt;-ordered(</a:t>
            </a:r>
            <a:r>
              <a:rPr lang="en-US" sz="1400" dirty="0" smtClean="0">
                <a:solidFill>
                  <a:srgbClr val="0070C0"/>
                </a:solidFill>
              </a:rPr>
              <a:t>census</a:t>
            </a:r>
            <a:r>
              <a:rPr lang="hy-AM" sz="1400" dirty="0" smtClean="0">
                <a:solidFill>
                  <a:srgbClr val="0070C0"/>
                </a:solidFill>
              </a:rPr>
              <a:t>_csv$happy, levels=c(1,2,3), labels=c("Very Happy", "Pretty Happy", "Not too Happy"), exclude=c(8,9))</a:t>
            </a:r>
          </a:p>
          <a:p>
            <a:endParaRPr lang="hy-AM" sz="1400" dirty="0" smtClean="0"/>
          </a:p>
          <a:p>
            <a:r>
              <a:rPr lang="hy-AM" sz="1400" dirty="0" smtClean="0">
                <a:solidFill>
                  <a:srgbClr val="92D050"/>
                </a:solidFill>
              </a:rPr>
              <a:t>#handling missing values - Age </a:t>
            </a:r>
            <a:r>
              <a:rPr lang="en-US" sz="1400" dirty="0" smtClean="0">
                <a:solidFill>
                  <a:srgbClr val="92D050"/>
                </a:solidFill>
              </a:rPr>
              <a:t>variable has recoded missing values as</a:t>
            </a:r>
            <a:r>
              <a:rPr lang="hy-AM" sz="1400" dirty="0" smtClean="0">
                <a:solidFill>
                  <a:srgbClr val="92D050"/>
                </a:solidFill>
              </a:rPr>
              <a:t> 98,99</a:t>
            </a:r>
            <a:endParaRPr lang="en-US" sz="1400" dirty="0" smtClean="0">
              <a:solidFill>
                <a:srgbClr val="92D050"/>
              </a:solidFill>
            </a:endParaRPr>
          </a:p>
          <a:p>
            <a:r>
              <a:rPr lang="en-US" sz="1400" dirty="0" smtClean="0">
                <a:solidFill>
                  <a:srgbClr val="92D050"/>
                </a:solidFill>
              </a:rPr>
              <a:t>We need to set them as missing values in R</a:t>
            </a:r>
            <a:endParaRPr lang="hy-AM" sz="1400" dirty="0" smtClean="0">
              <a:solidFill>
                <a:srgbClr val="92D050"/>
              </a:solidFill>
            </a:endParaRPr>
          </a:p>
          <a:p>
            <a:endParaRPr lang="hy-AM" sz="1400" dirty="0" smtClean="0"/>
          </a:p>
          <a:p>
            <a:r>
              <a:rPr lang="hy-AM" sz="1400" dirty="0" smtClean="0"/>
              <a:t>	</a:t>
            </a:r>
            <a:r>
              <a:rPr lang="en-US" sz="1400" dirty="0" smtClean="0">
                <a:solidFill>
                  <a:srgbClr val="0070C0"/>
                </a:solidFill>
              </a:rPr>
              <a:t>census</a:t>
            </a:r>
            <a:r>
              <a:rPr lang="hy-AM" sz="1400" dirty="0" smtClean="0">
                <a:solidFill>
                  <a:srgbClr val="0070C0"/>
                </a:solidFill>
              </a:rPr>
              <a:t>_csv$age[</a:t>
            </a:r>
            <a:r>
              <a:rPr lang="en-US" sz="1400" dirty="0" smtClean="0">
                <a:solidFill>
                  <a:srgbClr val="0070C0"/>
                </a:solidFill>
              </a:rPr>
              <a:t>census</a:t>
            </a:r>
            <a:r>
              <a:rPr lang="hy-AM" sz="1400" dirty="0" smtClean="0">
                <a:solidFill>
                  <a:srgbClr val="0070C0"/>
                </a:solidFill>
              </a:rPr>
              <a:t>_csv$age==99]&lt;-NA</a:t>
            </a:r>
          </a:p>
          <a:p>
            <a:r>
              <a:rPr lang="hy-AM" sz="1400" dirty="0" smtClean="0">
                <a:solidFill>
                  <a:srgbClr val="0070C0"/>
                </a:solidFill>
              </a:rPr>
              <a:t>	</a:t>
            </a:r>
            <a:r>
              <a:rPr lang="en-US" sz="1400" dirty="0" smtClean="0">
                <a:solidFill>
                  <a:srgbClr val="0070C0"/>
                </a:solidFill>
              </a:rPr>
              <a:t>census</a:t>
            </a:r>
            <a:r>
              <a:rPr lang="hy-AM" sz="1400" dirty="0" smtClean="0">
                <a:solidFill>
                  <a:srgbClr val="0070C0"/>
                </a:solidFill>
              </a:rPr>
              <a:t>_csv$age[</a:t>
            </a:r>
            <a:r>
              <a:rPr lang="en-US" sz="1400" dirty="0" smtClean="0">
                <a:solidFill>
                  <a:srgbClr val="0070C0"/>
                </a:solidFill>
              </a:rPr>
              <a:t>census</a:t>
            </a:r>
            <a:r>
              <a:rPr lang="hy-AM" sz="1400" dirty="0" smtClean="0">
                <a:solidFill>
                  <a:srgbClr val="0070C0"/>
                </a:solidFill>
              </a:rPr>
              <a:t>_csv$age %in% c(98,99)] &lt;- NA</a:t>
            </a:r>
          </a:p>
          <a:p>
            <a:endParaRPr lang="hy-AM" sz="1400" dirty="0" smtClean="0"/>
          </a:p>
          <a:p>
            <a:r>
              <a:rPr lang="hy-AM" sz="1400" dirty="0" smtClean="0">
                <a:solidFill>
                  <a:srgbClr val="92D050"/>
                </a:solidFill>
              </a:rPr>
              <a:t>#</a:t>
            </a:r>
            <a:r>
              <a:rPr lang="en-US" sz="1400" dirty="0" smtClean="0">
                <a:solidFill>
                  <a:srgbClr val="92D050"/>
                </a:solidFill>
              </a:rPr>
              <a:t>Lets look at the variable</a:t>
            </a:r>
            <a:endParaRPr lang="hy-AM" sz="1400" dirty="0" smtClean="0">
              <a:solidFill>
                <a:srgbClr val="92D050"/>
              </a:solidFill>
            </a:endParaRPr>
          </a:p>
          <a:p>
            <a:r>
              <a:rPr lang="hy-AM" sz="1400" dirty="0" smtClean="0"/>
              <a:t>	</a:t>
            </a:r>
            <a:r>
              <a:rPr lang="hy-AM" sz="1400" dirty="0" smtClean="0">
                <a:solidFill>
                  <a:srgbClr val="0070C0"/>
                </a:solidFill>
              </a:rPr>
              <a:t>str(</a:t>
            </a:r>
            <a:r>
              <a:rPr lang="en-US" sz="1400" dirty="0" smtClean="0">
                <a:solidFill>
                  <a:srgbClr val="0070C0"/>
                </a:solidFill>
              </a:rPr>
              <a:t>census</a:t>
            </a:r>
            <a:r>
              <a:rPr lang="hy-AM" sz="1400" dirty="0" smtClean="0">
                <a:solidFill>
                  <a:srgbClr val="0070C0"/>
                </a:solidFill>
              </a:rPr>
              <a:t>_csv$age)</a:t>
            </a:r>
            <a:endParaRPr lang="hy-AM" sz="1400" dirty="0">
              <a:solidFill>
                <a:srgbClr val="0070C0"/>
              </a:solidFill>
            </a:endParaRPr>
          </a:p>
        </p:txBody>
      </p:sp>
    </p:spTree>
    <p:extLst>
      <p:ext uri="{BB962C8B-B14F-4D97-AF65-F5344CB8AC3E}">
        <p14:creationId xmlns:p14="http://schemas.microsoft.com/office/powerpoint/2010/main" val="49955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solidFill>
                  <a:srgbClr val="FF0000"/>
                </a:solidFill>
              </a:rPr>
              <a:t>Min and Max</a:t>
            </a:r>
          </a:p>
        </p:txBody>
      </p:sp>
      <p:sp>
        <p:nvSpPr>
          <p:cNvPr id="43" name="Shape 43"/>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sz="1800">
                <a:solidFill>
                  <a:srgbClr val="252525"/>
                </a:solidFill>
              </a:rPr>
              <a:t>Sample maximum and sample minimum, also called the largest observation, and smallest observation, are the values of the greatest and least elements of a sample. </a:t>
            </a:r>
            <a:r>
              <a:rPr lang="en" sz="1800"/>
              <a:t> </a:t>
            </a:r>
          </a:p>
          <a:p>
            <a:pPr rtl="0">
              <a:spcBef>
                <a:spcPts val="0"/>
              </a:spcBef>
              <a:buNone/>
            </a:pPr>
            <a:endParaRPr sz="1800"/>
          </a:p>
          <a:p>
            <a:pPr lvl="0" algn="ctr" rtl="0">
              <a:spcBef>
                <a:spcPts val="0"/>
              </a:spcBef>
              <a:buClr>
                <a:schemeClr val="dk1"/>
              </a:buClr>
              <a:buSzPct val="78571"/>
              <a:buFont typeface="Arial"/>
              <a:buNone/>
            </a:pPr>
            <a:r>
              <a:rPr lang="en" sz="1400"/>
              <a:t>Data: 1 3 5 2 9</a:t>
            </a:r>
          </a:p>
          <a:p>
            <a:pPr lvl="0" algn="ctr" rtl="0">
              <a:spcBef>
                <a:spcPts val="0"/>
              </a:spcBef>
              <a:buNone/>
            </a:pPr>
            <a:r>
              <a:rPr lang="en" sz="1400"/>
              <a:t>Min: 1</a:t>
            </a:r>
          </a:p>
          <a:p>
            <a:pPr lvl="0" algn="ctr" rtl="0">
              <a:spcBef>
                <a:spcPts val="0"/>
              </a:spcBef>
              <a:buNone/>
            </a:pPr>
            <a:r>
              <a:rPr lang="en" sz="1400"/>
              <a:t>Max: 9</a:t>
            </a:r>
          </a:p>
          <a:p>
            <a:pPr lvl="0" rtl="0">
              <a:spcBef>
                <a:spcPts val="0"/>
              </a:spcBef>
              <a:buNone/>
            </a:pPr>
            <a:r>
              <a:rPr lang="en" sz="1800"/>
              <a:t>R example</a:t>
            </a:r>
          </a:p>
          <a:p>
            <a:pPr lvl="0" rtl="0">
              <a:spcBef>
                <a:spcPts val="0"/>
              </a:spcBef>
              <a:buNone/>
            </a:pPr>
            <a:r>
              <a:rPr lang="en" sz="1800"/>
              <a:t>&gt; x&lt;-c(155, 160, 171, 182, 162, 153, 190, 167, 168, 165, 191)</a:t>
            </a:r>
            <a:br>
              <a:rPr lang="en" sz="1800"/>
            </a:br>
            <a:r>
              <a:rPr lang="en" sz="1800"/>
              <a:t>min(x)</a:t>
            </a:r>
          </a:p>
          <a:p>
            <a:pPr lvl="0" rtl="0">
              <a:spcBef>
                <a:spcPts val="0"/>
              </a:spcBef>
              <a:buNone/>
            </a:pPr>
            <a:r>
              <a:rPr lang="en" sz="1800"/>
              <a:t>[1] 155</a:t>
            </a:r>
          </a:p>
          <a:p>
            <a:pPr lvl="0" algn="l" rtl="0">
              <a:spcBef>
                <a:spcPts val="0"/>
              </a:spcBef>
              <a:buClr>
                <a:schemeClr val="dk1"/>
              </a:buClr>
              <a:buFont typeface="Arial"/>
              <a:buNone/>
            </a:pPr>
            <a:endParaRPr sz="1400"/>
          </a:p>
        </p:txBody>
      </p:sp>
    </p:spTree>
    <p:extLst>
      <p:ext uri="{BB962C8B-B14F-4D97-AF65-F5344CB8AC3E}">
        <p14:creationId xmlns:p14="http://schemas.microsoft.com/office/powerpoint/2010/main" val="304185243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solidFill>
                  <a:srgbClr val="FF0000"/>
                </a:solidFill>
              </a:rPr>
              <a:t>Mean</a:t>
            </a:r>
          </a:p>
        </p:txBody>
      </p:sp>
      <p:sp>
        <p:nvSpPr>
          <p:cNvPr id="55" name="Shape 55"/>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sz="1400"/>
              <a:t>The sample mean is the arithmetic average of the data.</a:t>
            </a:r>
          </a:p>
          <a:p>
            <a:pPr lvl="0" rtl="0">
              <a:spcBef>
                <a:spcPts val="0"/>
              </a:spcBef>
              <a:buNone/>
            </a:pPr>
            <a:r>
              <a:rPr lang="en" sz="1400"/>
              <a:t>It can be calculated, by summing all of the data values and dividing the sum by the total sample size. </a:t>
            </a:r>
          </a:p>
          <a:p>
            <a:pPr lvl="0" rtl="0">
              <a:spcBef>
                <a:spcPts val="0"/>
              </a:spcBef>
              <a:buNone/>
            </a:pPr>
            <a:endParaRPr sz="1400"/>
          </a:p>
          <a:p>
            <a:pPr lvl="0" algn="ctr" rtl="0">
              <a:spcBef>
                <a:spcPts val="0"/>
              </a:spcBef>
              <a:buNone/>
            </a:pPr>
            <a:r>
              <a:rPr lang="en" sz="1400"/>
              <a:t>Data: 1 3 5 2 9</a:t>
            </a:r>
          </a:p>
          <a:p>
            <a:pPr lvl="0" algn="ctr" rtl="0">
              <a:spcBef>
                <a:spcPts val="0"/>
              </a:spcBef>
              <a:buNone/>
            </a:pPr>
            <a:r>
              <a:rPr lang="en" sz="1400"/>
              <a:t>Mean: (1+3+5+2+9)/5=20/5=4 </a:t>
            </a:r>
          </a:p>
          <a:p>
            <a:pPr lvl="0" rtl="0">
              <a:spcBef>
                <a:spcPts val="0"/>
              </a:spcBef>
              <a:buNone/>
            </a:pPr>
            <a:endParaRPr sz="1400"/>
          </a:p>
          <a:p>
            <a:pPr lvl="0" rtl="0">
              <a:spcBef>
                <a:spcPts val="0"/>
              </a:spcBef>
              <a:buNone/>
            </a:pPr>
            <a:r>
              <a:rPr lang="en" sz="1400"/>
              <a:t>Mathematically: for a variable X, mean is often denoted as x and calculated as: </a:t>
            </a:r>
          </a:p>
          <a:p>
            <a:pPr lvl="0" rtl="0">
              <a:spcBef>
                <a:spcPts val="0"/>
              </a:spcBef>
              <a:buNone/>
            </a:pPr>
            <a:r>
              <a:rPr lang="en" sz="1100"/>
              <a:t>			</a:t>
            </a:r>
          </a:p>
          <a:p>
            <a:pPr lvl="0" rtl="0">
              <a:spcBef>
                <a:spcPts val="0"/>
              </a:spcBef>
              <a:buNone/>
            </a:pPr>
            <a:r>
              <a:rPr lang="en" sz="1100"/>
              <a:t>				</a:t>
            </a:r>
          </a:p>
          <a:p>
            <a:pPr lvl="0" rtl="0">
              <a:spcBef>
                <a:spcPts val="0"/>
              </a:spcBef>
              <a:buNone/>
            </a:pPr>
            <a:r>
              <a:rPr lang="en" sz="1100"/>
              <a:t>			</a:t>
            </a:r>
          </a:p>
          <a:p>
            <a:pPr lvl="0" rtl="0">
              <a:spcBef>
                <a:spcPts val="0"/>
              </a:spcBef>
              <a:buNone/>
            </a:pPr>
            <a:r>
              <a:rPr lang="en" sz="1100"/>
              <a:t>		</a:t>
            </a:r>
          </a:p>
          <a:p>
            <a:pPr lvl="0" rtl="0">
              <a:spcBef>
                <a:spcPts val="0"/>
              </a:spcBef>
              <a:buClr>
                <a:schemeClr val="dk1"/>
              </a:buClr>
              <a:buFont typeface="Arial"/>
              <a:buNone/>
            </a:pPr>
            <a:endParaRPr sz="1200"/>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a:spcBef>
                <a:spcPts val="0"/>
              </a:spcBef>
              <a:buNone/>
            </a:pPr>
            <a:endParaRPr/>
          </a:p>
        </p:txBody>
      </p:sp>
      <p:pic>
        <p:nvPicPr>
          <p:cNvPr id="56" name="Shape 56"/>
          <p:cNvPicPr preferRelativeResize="0"/>
          <p:nvPr/>
        </p:nvPicPr>
        <p:blipFill>
          <a:blip r:embed="rId3">
            <a:alphaModFix/>
          </a:blip>
          <a:stretch>
            <a:fillRect/>
          </a:stretch>
        </p:blipFill>
        <p:spPr>
          <a:xfrm>
            <a:off x="2085975" y="4267200"/>
            <a:ext cx="4848225" cy="1143000"/>
          </a:xfrm>
          <a:prstGeom prst="rect">
            <a:avLst/>
          </a:prstGeom>
          <a:noFill/>
          <a:ln>
            <a:noFill/>
          </a:ln>
        </p:spPr>
      </p:pic>
    </p:spTree>
    <p:extLst>
      <p:ext uri="{BB962C8B-B14F-4D97-AF65-F5344CB8AC3E}">
        <p14:creationId xmlns:p14="http://schemas.microsoft.com/office/powerpoint/2010/main" val="1263731893"/>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solidFill>
                  <a:srgbClr val="FF0000"/>
                </a:solidFill>
              </a:rPr>
              <a:t>R example</a:t>
            </a:r>
          </a:p>
        </p:txBody>
      </p:sp>
      <p:sp>
        <p:nvSpPr>
          <p:cNvPr id="62" name="Shape 62"/>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sz="1600" dirty="0"/>
              <a:t>In R to calculate the of sequence mean used “mean” command:</a:t>
            </a:r>
          </a:p>
          <a:p>
            <a:pPr lvl="0" rtl="0">
              <a:spcBef>
                <a:spcPts val="0"/>
              </a:spcBef>
              <a:buNone/>
            </a:pPr>
            <a:endParaRPr sz="1600" dirty="0"/>
          </a:p>
          <a:p>
            <a:pPr lvl="0" rtl="0">
              <a:spcBef>
                <a:spcPts val="0"/>
              </a:spcBef>
              <a:buClr>
                <a:schemeClr val="dk1"/>
              </a:buClr>
              <a:buSzPct val="78571"/>
              <a:buFont typeface="Arial"/>
              <a:buNone/>
            </a:pPr>
            <a:r>
              <a:rPr lang="en" sz="1600" dirty="0"/>
              <a:t>x &lt;- c(1,3,5,2,9)</a:t>
            </a:r>
            <a:br>
              <a:rPr lang="en" sz="1600" dirty="0"/>
            </a:br>
            <a:r>
              <a:rPr lang="en" sz="1600" dirty="0"/>
              <a:t>&gt; mean(x)</a:t>
            </a:r>
            <a:br>
              <a:rPr lang="en" sz="1600" dirty="0"/>
            </a:br>
            <a:r>
              <a:rPr lang="en" sz="1600" dirty="0"/>
              <a:t>&gt; [1] 4</a:t>
            </a:r>
          </a:p>
          <a:p>
            <a:pPr lvl="0" rtl="0">
              <a:spcBef>
                <a:spcPts val="0"/>
              </a:spcBef>
              <a:buNone/>
            </a:pPr>
            <a:endParaRPr sz="1600" dirty="0"/>
          </a:p>
          <a:p>
            <a:pPr lvl="0" rtl="0">
              <a:spcBef>
                <a:spcPts val="0"/>
              </a:spcBef>
              <a:buNone/>
            </a:pPr>
            <a:r>
              <a:rPr lang="en" sz="1600" dirty="0"/>
              <a:t>If there are missing values: </a:t>
            </a:r>
          </a:p>
          <a:p>
            <a:pPr lvl="0" rtl="0">
              <a:spcBef>
                <a:spcPts val="0"/>
              </a:spcBef>
              <a:buNone/>
            </a:pPr>
            <a:endParaRPr sz="1600" dirty="0"/>
          </a:p>
          <a:p>
            <a:pPr lvl="0">
              <a:spcBef>
                <a:spcPts val="0"/>
              </a:spcBef>
              <a:buClr>
                <a:schemeClr val="dk1"/>
              </a:buClr>
              <a:buSzPct val="78571"/>
              <a:buFont typeface="Arial"/>
              <a:buNone/>
            </a:pPr>
            <a:r>
              <a:rPr lang="en" sz="1600" dirty="0"/>
              <a:t>x &lt;- c(1,3,5,2,9,NA,7,10)</a:t>
            </a:r>
            <a:br>
              <a:rPr lang="en" sz="1600" dirty="0"/>
            </a:br>
            <a:r>
              <a:rPr lang="en" sz="1600" dirty="0"/>
              <a:t>&gt; mean(x)</a:t>
            </a:r>
            <a:br>
              <a:rPr lang="en" sz="1600" dirty="0"/>
            </a:br>
            <a:r>
              <a:rPr lang="en" sz="1600" dirty="0"/>
              <a:t>[1] NA</a:t>
            </a:r>
            <a:br>
              <a:rPr lang="en" sz="1600" dirty="0"/>
            </a:br>
            <a:r>
              <a:rPr lang="en" sz="1600" dirty="0"/>
              <a:t>&gt; mean(x, na.rm=T)</a:t>
            </a:r>
            <a:br>
              <a:rPr lang="en" sz="1600" dirty="0"/>
            </a:br>
            <a:r>
              <a:rPr lang="en" sz="1600" dirty="0"/>
              <a:t>[1] 5.285714 </a:t>
            </a:r>
          </a:p>
        </p:txBody>
      </p:sp>
    </p:spTree>
    <p:extLst>
      <p:ext uri="{BB962C8B-B14F-4D97-AF65-F5344CB8AC3E}">
        <p14:creationId xmlns:p14="http://schemas.microsoft.com/office/powerpoint/2010/main" val="2650576941"/>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b="0" dirty="0">
                <a:solidFill>
                  <a:srgbClr val="FF0000"/>
                </a:solidFill>
              </a:rPr>
              <a:t>Median</a:t>
            </a:r>
          </a:p>
        </p:txBody>
      </p:sp>
      <p:sp>
        <p:nvSpPr>
          <p:cNvPr id="68" name="Shape 68"/>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sz="1800">
                <a:solidFill>
                  <a:srgbClr val="000000"/>
                </a:solidFill>
              </a:rPr>
              <a:t>Sometimes it is of interest to sort values of a variable in ascending or descending order. </a:t>
            </a:r>
          </a:p>
          <a:p>
            <a:pPr rtl="0">
              <a:spcBef>
                <a:spcPts val="0"/>
              </a:spcBef>
              <a:buNone/>
            </a:pPr>
            <a:r>
              <a:rPr lang="en" sz="1800">
                <a:solidFill>
                  <a:srgbClr val="000000"/>
                </a:solidFill>
              </a:rPr>
              <a:t>					</a:t>
            </a:r>
          </a:p>
          <a:p>
            <a:pPr rtl="0">
              <a:spcBef>
                <a:spcPts val="0"/>
              </a:spcBef>
              <a:buNone/>
            </a:pPr>
            <a:r>
              <a:rPr lang="en" sz="1800">
                <a:solidFill>
                  <a:srgbClr val="000000"/>
                </a:solidFill>
              </a:rPr>
              <a:t>Median is the middle point of ordered data – either the middle observation (if the number of observations is odd) or the average of the two middle observations (if the number of observations is even).</a:t>
            </a:r>
          </a:p>
          <a:p>
            <a:pPr rtl="0">
              <a:spcBef>
                <a:spcPts val="0"/>
              </a:spcBef>
              <a:buNone/>
            </a:pPr>
            <a:r>
              <a:rPr lang="en" sz="1800">
                <a:solidFill>
                  <a:srgbClr val="000000"/>
                </a:solidFill>
              </a:rPr>
              <a:t>					</a:t>
            </a:r>
          </a:p>
          <a:p>
            <a:pPr rtl="0">
              <a:spcBef>
                <a:spcPts val="0"/>
              </a:spcBef>
              <a:buNone/>
            </a:pPr>
            <a:r>
              <a:rPr lang="en" sz="1800">
                <a:solidFill>
                  <a:srgbClr val="000000"/>
                </a:solidFill>
              </a:rPr>
              <a:t>Example:</a:t>
            </a:r>
          </a:p>
          <a:p>
            <a:pPr rtl="0">
              <a:spcBef>
                <a:spcPts val="0"/>
              </a:spcBef>
              <a:buNone/>
            </a:pPr>
            <a:r>
              <a:rPr lang="en" sz="1800">
                <a:solidFill>
                  <a:srgbClr val="000000"/>
                </a:solidFill>
              </a:rPr>
              <a:t>Body heights of 11 individuals (in cm):</a:t>
            </a:r>
          </a:p>
          <a:p>
            <a:pPr rtl="0">
              <a:spcBef>
                <a:spcPts val="0"/>
              </a:spcBef>
              <a:buNone/>
            </a:pPr>
            <a:r>
              <a:rPr lang="en" sz="1800">
                <a:solidFill>
                  <a:srgbClr val="000000"/>
                </a:solidFill>
              </a:rPr>
              <a:t>					</a:t>
            </a:r>
          </a:p>
          <a:p>
            <a:pPr rtl="0">
              <a:spcBef>
                <a:spcPts val="0"/>
              </a:spcBef>
              <a:buNone/>
            </a:pPr>
            <a:r>
              <a:rPr lang="en" sz="1800">
                <a:solidFill>
                  <a:srgbClr val="000000"/>
                </a:solidFill>
              </a:rPr>
              <a:t>155, 160, 171, 182, 162, 153, 190, 167, 168, 165, 191. Ordered data:</a:t>
            </a:r>
          </a:p>
          <a:p>
            <a:pPr rtl="0">
              <a:spcBef>
                <a:spcPts val="0"/>
              </a:spcBef>
              <a:buNone/>
            </a:pPr>
            <a:r>
              <a:rPr lang="en" sz="1800">
                <a:solidFill>
                  <a:srgbClr val="000000"/>
                </a:solidFill>
              </a:rPr>
              <a:t>median: 167 </a:t>
            </a:r>
          </a:p>
          <a:p>
            <a:pPr>
              <a:spcBef>
                <a:spcPts val="0"/>
              </a:spcBef>
              <a:buNone/>
            </a:pPr>
            <a:endParaRPr sz="1400"/>
          </a:p>
        </p:txBody>
      </p:sp>
    </p:spTree>
    <p:extLst>
      <p:ext uri="{BB962C8B-B14F-4D97-AF65-F5344CB8AC3E}">
        <p14:creationId xmlns:p14="http://schemas.microsoft.com/office/powerpoint/2010/main" val="242470281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solidFill>
                  <a:srgbClr val="FF0000"/>
                </a:solidFill>
              </a:rPr>
              <a:t>R example</a:t>
            </a:r>
          </a:p>
        </p:txBody>
      </p:sp>
      <p:sp>
        <p:nvSpPr>
          <p:cNvPr id="74" name="Shape 74"/>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sz="1800"/>
              <a:t>In R to calculate the of sequence median used “median” command:</a:t>
            </a:r>
          </a:p>
          <a:p>
            <a:pPr lvl="0" rtl="0">
              <a:spcBef>
                <a:spcPts val="0"/>
              </a:spcBef>
              <a:buNone/>
            </a:pPr>
            <a:endParaRPr sz="1800"/>
          </a:p>
          <a:p>
            <a:pPr lvl="0" rtl="0">
              <a:spcBef>
                <a:spcPts val="0"/>
              </a:spcBef>
              <a:buNone/>
            </a:pPr>
            <a:r>
              <a:rPr lang="en" sz="1800"/>
              <a:t>&gt; x&lt;-c(155, 160, 171, 182, 162, 153, 190, 167, 168, 165, 191)</a:t>
            </a:r>
            <a:br>
              <a:rPr lang="en" sz="1800"/>
            </a:br>
            <a:r>
              <a:rPr lang="en" sz="1800"/>
              <a:t>&gt; median(x)</a:t>
            </a:r>
            <a:br>
              <a:rPr lang="en" sz="1800"/>
            </a:br>
            <a:r>
              <a:rPr lang="en" sz="1800"/>
              <a:t>[1] 167</a:t>
            </a:r>
            <a:br>
              <a:rPr lang="en" sz="1800"/>
            </a:br>
            <a:endParaRPr lang="en" sz="1800"/>
          </a:p>
          <a:p>
            <a:pPr lvl="0" rtl="0">
              <a:spcBef>
                <a:spcPts val="0"/>
              </a:spcBef>
              <a:buClr>
                <a:schemeClr val="dk1"/>
              </a:buClr>
              <a:buSzPct val="61111"/>
              <a:buFont typeface="Arial"/>
              <a:buNone/>
            </a:pPr>
            <a:r>
              <a:rPr lang="en" sz="1800"/>
              <a:t>&gt; x&lt;-c(155, 160, 171, 182, 162, 153, 190, 167, 168, 165, 191, 175)</a:t>
            </a:r>
            <a:br>
              <a:rPr lang="en" sz="1800"/>
            </a:br>
            <a:r>
              <a:rPr lang="en" sz="1800"/>
              <a:t>&gt; # added 1 observation</a:t>
            </a:r>
            <a:br>
              <a:rPr lang="en" sz="1800"/>
            </a:br>
            <a:r>
              <a:rPr lang="en" sz="1800"/>
              <a:t>&gt; median(x)</a:t>
            </a:r>
            <a:br>
              <a:rPr lang="en" sz="1800"/>
            </a:br>
            <a:r>
              <a:rPr lang="en" sz="1800"/>
              <a:t>[1] 167.5</a:t>
            </a:r>
            <a:br>
              <a:rPr lang="en" sz="1800"/>
            </a:br>
            <a:endParaRPr lang="en" sz="1800"/>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a:spcBef>
                <a:spcPts val="0"/>
              </a:spcBef>
              <a:buNone/>
            </a:pPr>
            <a:endParaRPr/>
          </a:p>
        </p:txBody>
      </p:sp>
    </p:spTree>
    <p:extLst>
      <p:ext uri="{BB962C8B-B14F-4D97-AF65-F5344CB8AC3E}">
        <p14:creationId xmlns:p14="http://schemas.microsoft.com/office/powerpoint/2010/main" val="2896055425"/>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solidFill>
                  <a:srgbClr val="FF0000"/>
                </a:solidFill>
              </a:rPr>
              <a:t>Range</a:t>
            </a:r>
          </a:p>
        </p:txBody>
      </p:sp>
      <p:sp>
        <p:nvSpPr>
          <p:cNvPr id="80" name="Shape 80"/>
          <p:cNvSpPr txBox="1">
            <a:spLocks noGrp="1"/>
          </p:cNvSpPr>
          <p:nvPr>
            <p:ph type="body" idx="1"/>
          </p:nvPr>
        </p:nvSpPr>
        <p:spPr>
          <a:xfrm>
            <a:off x="457200" y="1600201"/>
            <a:ext cx="8229600" cy="2743200"/>
          </a:xfrm>
          <a:prstGeom prst="rect">
            <a:avLst/>
          </a:prstGeom>
        </p:spPr>
        <p:txBody>
          <a:bodyPr lIns="91425" tIns="91425" rIns="91425" bIns="91425" anchor="t" anchorCtr="0">
            <a:noAutofit/>
          </a:bodyPr>
          <a:lstStyle/>
          <a:p>
            <a:pPr lvl="0" rtl="0">
              <a:spcBef>
                <a:spcPts val="0"/>
              </a:spcBef>
              <a:buClr>
                <a:schemeClr val="dk1"/>
              </a:buClr>
              <a:buSzPct val="55000"/>
              <a:buFont typeface="Arial"/>
              <a:buNone/>
            </a:pPr>
            <a:r>
              <a:rPr lang="en" sz="2000" dirty="0"/>
              <a:t>The range is simply the highest value minus the lowest value.</a:t>
            </a:r>
          </a:p>
          <a:p>
            <a:pPr lvl="0" algn="ctr" rtl="0">
              <a:spcBef>
                <a:spcPts val="0"/>
              </a:spcBef>
              <a:buClr>
                <a:schemeClr val="dk1"/>
              </a:buClr>
              <a:buFont typeface="Arial"/>
              <a:buNone/>
            </a:pPr>
            <a:endParaRPr sz="1800" dirty="0"/>
          </a:p>
          <a:p>
            <a:pPr lvl="0" algn="ctr" rtl="0">
              <a:spcBef>
                <a:spcPts val="0"/>
              </a:spcBef>
              <a:buClr>
                <a:schemeClr val="dk1"/>
              </a:buClr>
              <a:buSzPct val="61111"/>
              <a:buFont typeface="Arial"/>
              <a:buNone/>
            </a:pPr>
            <a:r>
              <a:rPr lang="en" sz="1800" dirty="0"/>
              <a:t>Data: 1 1 5 2 9 8 7</a:t>
            </a:r>
          </a:p>
          <a:p>
            <a:pPr lvl="0" algn="ctr" rtl="0">
              <a:spcBef>
                <a:spcPts val="0"/>
              </a:spcBef>
              <a:buClr>
                <a:schemeClr val="dk1"/>
              </a:buClr>
              <a:buSzPct val="61111"/>
              <a:buFont typeface="Arial"/>
              <a:buNone/>
            </a:pPr>
            <a:r>
              <a:rPr lang="en" sz="1800" dirty="0"/>
              <a:t>Range: 9-1 = 8</a:t>
            </a:r>
          </a:p>
          <a:p>
            <a:pPr lvl="0" rtl="0">
              <a:spcBef>
                <a:spcPts val="0"/>
              </a:spcBef>
              <a:buClr>
                <a:schemeClr val="dk1"/>
              </a:buClr>
              <a:buFont typeface="Arial"/>
              <a:buNone/>
            </a:pPr>
            <a:endParaRPr sz="1800" dirty="0"/>
          </a:p>
          <a:p>
            <a:pPr lvl="0" rtl="0">
              <a:spcBef>
                <a:spcPts val="0"/>
              </a:spcBef>
              <a:buClr>
                <a:schemeClr val="dk1"/>
              </a:buClr>
              <a:buSzPct val="61111"/>
              <a:buFont typeface="Arial"/>
              <a:buNone/>
            </a:pPr>
            <a:r>
              <a:rPr lang="en" sz="1800" dirty="0"/>
              <a:t>R example</a:t>
            </a:r>
          </a:p>
          <a:p>
            <a:pPr lvl="0" rtl="0">
              <a:spcBef>
                <a:spcPts val="0"/>
              </a:spcBef>
              <a:buClr>
                <a:schemeClr val="dk1"/>
              </a:buClr>
              <a:buSzPct val="61111"/>
              <a:buFont typeface="Wingdings" panose="05000000000000000000" pitchFamily="2" charset="2"/>
              <a:buChar char="Ø"/>
            </a:pPr>
            <a:r>
              <a:rPr lang="en" sz="1800" dirty="0" smtClean="0"/>
              <a:t>x</a:t>
            </a:r>
            <a:r>
              <a:rPr lang="en" sz="1800" dirty="0"/>
              <a:t>&lt;-c(155, 155, 155, 182, 162, 153, 190, 167, 168, 165, 191)</a:t>
            </a:r>
            <a:br>
              <a:rPr lang="en" sz="1800" dirty="0"/>
            </a:br>
            <a:r>
              <a:rPr lang="en" sz="1800" dirty="0"/>
              <a:t>range(x</a:t>
            </a:r>
            <a:r>
              <a:rPr lang="en" sz="1800" dirty="0" smtClean="0"/>
              <a:t>)  </a:t>
            </a:r>
          </a:p>
          <a:p>
            <a:pPr marL="0" lvl="0" indent="0" rtl="0">
              <a:spcBef>
                <a:spcPts val="0"/>
              </a:spcBef>
              <a:buClr>
                <a:schemeClr val="dk1"/>
              </a:buClr>
              <a:buSzPct val="61111"/>
              <a:buNone/>
            </a:pPr>
            <a:endParaRPr lang="en" sz="1800" dirty="0" smtClean="0"/>
          </a:p>
          <a:p>
            <a:pPr marL="0" lvl="0" indent="0" rtl="0">
              <a:spcBef>
                <a:spcPts val="0"/>
              </a:spcBef>
              <a:buClr>
                <a:schemeClr val="dk1"/>
              </a:buClr>
              <a:buSzPct val="61111"/>
              <a:buNone/>
            </a:pPr>
            <a:endParaRPr lang="en" sz="1800" dirty="0"/>
          </a:p>
          <a:p>
            <a:pPr>
              <a:spcBef>
                <a:spcPts val="0"/>
              </a:spcBef>
              <a:buNone/>
            </a:pPr>
            <a:endParaRPr dirty="0"/>
          </a:p>
        </p:txBody>
      </p:sp>
      <p:sp>
        <p:nvSpPr>
          <p:cNvPr id="5" name="Rectangle 4"/>
          <p:cNvSpPr>
            <a:spLocks noChangeArrowheads="1"/>
          </p:cNvSpPr>
          <p:nvPr/>
        </p:nvSpPr>
        <p:spPr bwMode="auto">
          <a:xfrm>
            <a:off x="609600" y="3810000"/>
            <a:ext cx="55626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FF"/>
                </a:solidFill>
                <a:effectLst/>
                <a:latin typeface="+mn-lt"/>
              </a:rPr>
              <a:t>range(x)[2]-range(x)[1]</a:t>
            </a:r>
            <a:endParaRPr kumimoji="0" lang="en-US" altLang="en-US" sz="2000" b="0" i="0" u="none" strike="noStrike" cap="none" normalizeH="0" baseline="0" smtClean="0">
              <a:ln>
                <a:noFill/>
              </a:ln>
              <a:solidFill>
                <a:schemeClr val="tx1"/>
              </a:solidFill>
              <a:effectLst/>
              <a:latin typeface="+mn-lt"/>
            </a:endParaRPr>
          </a:p>
        </p:txBody>
      </p:sp>
    </p:spTree>
    <p:extLst>
      <p:ext uri="{BB962C8B-B14F-4D97-AF65-F5344CB8AC3E}">
        <p14:creationId xmlns:p14="http://schemas.microsoft.com/office/powerpoint/2010/main" val="199543275"/>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solidFill>
                  <a:srgbClr val="FF0000"/>
                </a:solidFill>
              </a:rPr>
              <a:t>Standard Deviation</a:t>
            </a:r>
          </a:p>
        </p:txBody>
      </p:sp>
      <p:sp>
        <p:nvSpPr>
          <p:cNvPr id="86" name="Shape 86"/>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sz="1800"/>
              <a:t>Standard deviation (SD, s) is a quantity that reflects the variability of the sample. One could interpret SD as the approximate mean distance from the mean. </a:t>
            </a:r>
          </a:p>
          <a:p>
            <a:pPr rtl="0">
              <a:spcBef>
                <a:spcPts val="0"/>
              </a:spcBef>
              <a:buNone/>
            </a:pPr>
            <a:r>
              <a:rPr lang="en" sz="1800"/>
              <a:t>The Standard Deviation shows the relation that set of scores has to the mean of the sample.</a:t>
            </a:r>
          </a:p>
          <a:p>
            <a:pPr lvl="0" rtl="0">
              <a:spcBef>
                <a:spcPts val="0"/>
              </a:spcBef>
              <a:buNone/>
            </a:pPr>
            <a:r>
              <a:rPr lang="en" sz="1800"/>
              <a:t>More precisely, SD is defined as the square root of the variance. ( sum of squared differences from the mean divided by sample size minus 1 (the latter called as the sample variance). </a:t>
            </a:r>
          </a:p>
          <a:p>
            <a:pPr lvl="0" rtl="0">
              <a:spcBef>
                <a:spcPts val="0"/>
              </a:spcBef>
              <a:buClr>
                <a:schemeClr val="dk1"/>
              </a:buClr>
              <a:buSzPct val="61111"/>
              <a:buFont typeface="Arial"/>
              <a:buNone/>
            </a:pPr>
            <a:r>
              <a:rPr lang="en" sz="1800"/>
              <a:t>				</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a:spcBef>
                <a:spcPts val="0"/>
              </a:spcBef>
              <a:buNone/>
            </a:pPr>
            <a:endParaRPr sz="1800"/>
          </a:p>
        </p:txBody>
      </p:sp>
      <p:pic>
        <p:nvPicPr>
          <p:cNvPr id="87" name="Shape 87"/>
          <p:cNvPicPr preferRelativeResize="0"/>
          <p:nvPr/>
        </p:nvPicPr>
        <p:blipFill>
          <a:blip r:embed="rId3">
            <a:alphaModFix/>
          </a:blip>
          <a:stretch>
            <a:fillRect/>
          </a:stretch>
        </p:blipFill>
        <p:spPr>
          <a:xfrm>
            <a:off x="1676400" y="4191000"/>
            <a:ext cx="4867275" cy="1460500"/>
          </a:xfrm>
          <a:prstGeom prst="rect">
            <a:avLst/>
          </a:prstGeom>
          <a:noFill/>
          <a:ln>
            <a:noFill/>
          </a:ln>
        </p:spPr>
      </p:pic>
    </p:spTree>
    <p:extLst>
      <p:ext uri="{BB962C8B-B14F-4D97-AF65-F5344CB8AC3E}">
        <p14:creationId xmlns:p14="http://schemas.microsoft.com/office/powerpoint/2010/main" val="1507421248"/>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defTabSz="914400" eaLnBrk="1" hangingPunct="1"/>
            <a:r>
              <a:rPr lang="en-US" dirty="0" smtClean="0"/>
              <a:t>Intro to R: Objects</a:t>
            </a:r>
          </a:p>
        </p:txBody>
      </p:sp>
      <p:sp>
        <p:nvSpPr>
          <p:cNvPr id="2" name="TextBox 1"/>
          <p:cNvSpPr txBox="1"/>
          <p:nvPr/>
        </p:nvSpPr>
        <p:spPr>
          <a:xfrm>
            <a:off x="457200" y="1600200"/>
            <a:ext cx="7696200" cy="3785652"/>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Just about everything named in R is an object</a:t>
            </a:r>
          </a:p>
          <a:p>
            <a:pPr marL="342900" indent="-342900">
              <a:spcBef>
                <a:spcPts val="1200"/>
              </a:spcBef>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An object is a </a:t>
            </a:r>
            <a:r>
              <a:rPr lang="en-US" sz="3000" b="1" dirty="0">
                <a:latin typeface="Open Sans" panose="020B0606030504020204" pitchFamily="34" charset="0"/>
                <a:ea typeface="Open Sans" panose="020B0606030504020204" pitchFamily="34" charset="0"/>
                <a:cs typeface="Open Sans" panose="020B0606030504020204" pitchFamily="34" charset="0"/>
              </a:rPr>
              <a:t>container that</a:t>
            </a:r>
          </a:p>
          <a:p>
            <a:pPr marL="1257300" lvl="2" indent="-342900">
              <a:spcBef>
                <a:spcPts val="1200"/>
              </a:spcBef>
              <a:buFont typeface="Arial" panose="020B0604020202020204" pitchFamily="34" charset="0"/>
              <a:buChar char="•"/>
            </a:pPr>
            <a:r>
              <a:rPr lang="en-US" sz="3000" dirty="0" smtClean="0">
                <a:latin typeface="Open Sans" panose="020B0606030504020204" pitchFamily="34" charset="0"/>
                <a:ea typeface="Open Sans" panose="020B0606030504020204" pitchFamily="34" charset="0"/>
                <a:cs typeface="Open Sans" panose="020B0606030504020204" pitchFamily="34" charset="0"/>
              </a:rPr>
              <a:t>knows </a:t>
            </a:r>
            <a:r>
              <a:rPr lang="en-US" sz="3000" dirty="0">
                <a:latin typeface="Open Sans" panose="020B0606030504020204" pitchFamily="34" charset="0"/>
                <a:ea typeface="Open Sans" panose="020B0606030504020204" pitchFamily="34" charset="0"/>
                <a:cs typeface="Open Sans" panose="020B0606030504020204" pitchFamily="34" charset="0"/>
              </a:rPr>
              <a:t>its </a:t>
            </a:r>
            <a:r>
              <a:rPr lang="en-US" sz="3000" b="1" dirty="0">
                <a:latin typeface="Open Sans" panose="020B0606030504020204" pitchFamily="34" charset="0"/>
                <a:ea typeface="Open Sans" panose="020B0606030504020204" pitchFamily="34" charset="0"/>
                <a:cs typeface="Open Sans" panose="020B0606030504020204" pitchFamily="34" charset="0"/>
              </a:rPr>
              <a:t>class (label for what’s inside).</a:t>
            </a:r>
          </a:p>
          <a:p>
            <a:pPr marL="1257300" lvl="2" indent="-342900">
              <a:spcBef>
                <a:spcPts val="1200"/>
              </a:spcBef>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has contents </a:t>
            </a:r>
            <a:r>
              <a:rPr lang="en-US" sz="3000">
                <a:latin typeface="Open Sans" panose="020B0606030504020204" pitchFamily="34" charset="0"/>
                <a:ea typeface="Open Sans" panose="020B0606030504020204" pitchFamily="34" charset="0"/>
                <a:cs typeface="Open Sans" panose="020B0606030504020204" pitchFamily="34" charset="0"/>
              </a:rPr>
              <a:t>(</a:t>
            </a:r>
            <a:r>
              <a:rPr lang="en-US" sz="3000" smtClean="0">
                <a:latin typeface="Open Sans" panose="020B0606030504020204" pitchFamily="34" charset="0"/>
                <a:ea typeface="Open Sans" panose="020B0606030504020204" pitchFamily="34" charset="0"/>
                <a:cs typeface="Open Sans" panose="020B0606030504020204" pitchFamily="34" charset="0"/>
              </a:rPr>
              <a:t>e.g., </a:t>
            </a:r>
            <a:r>
              <a:rPr lang="en-US" sz="3000" dirty="0">
                <a:latin typeface="Open Sans" panose="020B0606030504020204" pitchFamily="34" charset="0"/>
                <a:ea typeface="Open Sans" panose="020B0606030504020204" pitchFamily="34" charset="0"/>
                <a:cs typeface="Open Sans" panose="020B0606030504020204" pitchFamily="34" charset="0"/>
              </a:rPr>
              <a:t>Actual numbers).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solidFill>
                  <a:srgbClr val="FF0000"/>
                </a:solidFill>
              </a:rPr>
              <a:t>R example</a:t>
            </a:r>
          </a:p>
        </p:txBody>
      </p:sp>
      <p:sp>
        <p:nvSpPr>
          <p:cNvPr id="93" name="Shape 9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t>Similarly to the mean, standard deviation is sensitive to the extremes in the data. </a:t>
            </a:r>
          </a:p>
          <a:p>
            <a:pPr lvl="0" rtl="0">
              <a:spcBef>
                <a:spcPts val="0"/>
              </a:spcBef>
              <a:buClr>
                <a:schemeClr val="dk1"/>
              </a:buClr>
              <a:buSzPct val="91666"/>
              <a:buFont typeface="Arial"/>
              <a:buNone/>
            </a:pPr>
            <a:r>
              <a:rPr lang="en" sz="1200"/>
              <a:t>&gt; x&lt;-c(1,4,5,7,8,11)</a:t>
            </a:r>
            <a:br>
              <a:rPr lang="en" sz="1200"/>
            </a:br>
            <a:r>
              <a:rPr lang="en" sz="1200"/>
              <a:t>&gt; mean(x)</a:t>
            </a:r>
            <a:br>
              <a:rPr lang="en" sz="1200"/>
            </a:br>
            <a:r>
              <a:rPr lang="en" sz="1200"/>
              <a:t>[1] 6</a:t>
            </a:r>
            <a:br>
              <a:rPr lang="en" sz="1200"/>
            </a:br>
            <a:r>
              <a:rPr lang="en" sz="1200"/>
              <a:t>&gt; median(x)</a:t>
            </a:r>
            <a:br>
              <a:rPr lang="en" sz="1200"/>
            </a:br>
            <a:r>
              <a:rPr lang="en" sz="1200"/>
              <a:t>[1] 6</a:t>
            </a:r>
            <a:br>
              <a:rPr lang="en" sz="1200"/>
            </a:br>
            <a:r>
              <a:rPr lang="en" sz="1200"/>
              <a:t>&gt; var(x)   # variance</a:t>
            </a:r>
            <a:br>
              <a:rPr lang="en" sz="1200"/>
            </a:br>
            <a:r>
              <a:rPr lang="en" sz="1200"/>
              <a:t>[1] 12</a:t>
            </a:r>
            <a:br>
              <a:rPr lang="en" sz="1200"/>
            </a:br>
            <a:r>
              <a:rPr lang="en" sz="1200"/>
              <a:t>&gt; sd(x)  # standard deviation</a:t>
            </a:r>
            <a:br>
              <a:rPr lang="en" sz="1200"/>
            </a:br>
            <a:r>
              <a:rPr lang="en" sz="1200"/>
              <a:t>[1] 3.464102</a:t>
            </a:r>
            <a:br>
              <a:rPr lang="en" sz="1200"/>
            </a:br>
            <a:r>
              <a:rPr lang="en" sz="1200"/>
              <a:t>&gt; x&lt;-c(1,4,5,7,8,110)  # change the last observation  from 11 to 110</a:t>
            </a:r>
            <a:br>
              <a:rPr lang="en" sz="1200"/>
            </a:br>
            <a:r>
              <a:rPr lang="en" sz="1200"/>
              <a:t>&gt; mean(x)</a:t>
            </a:r>
            <a:br>
              <a:rPr lang="en" sz="1200"/>
            </a:br>
            <a:r>
              <a:rPr lang="en" sz="1200"/>
              <a:t>[1] 22.5</a:t>
            </a:r>
            <a:br>
              <a:rPr lang="en" sz="1200"/>
            </a:br>
            <a:r>
              <a:rPr lang="en" sz="1200"/>
              <a:t>&gt; median(x)</a:t>
            </a:r>
            <a:br>
              <a:rPr lang="en" sz="1200"/>
            </a:br>
            <a:r>
              <a:rPr lang="en" sz="1200"/>
              <a:t>[1] 6</a:t>
            </a:r>
            <a:br>
              <a:rPr lang="en" sz="1200"/>
            </a:br>
            <a:r>
              <a:rPr lang="en" sz="1200"/>
              <a:t>&gt; var(x)</a:t>
            </a:r>
            <a:br>
              <a:rPr lang="en" sz="1200"/>
            </a:br>
            <a:r>
              <a:rPr lang="en" sz="1200"/>
              <a:t>[1] 1843.5</a:t>
            </a:r>
            <a:br>
              <a:rPr lang="en" sz="1200"/>
            </a:br>
            <a:r>
              <a:rPr lang="en" sz="1200"/>
              <a:t>&gt; sd(x)</a:t>
            </a:r>
            <a:br>
              <a:rPr lang="en" sz="1200"/>
            </a:br>
            <a:r>
              <a:rPr lang="en" sz="1200"/>
              <a:t>[1] 42.936</a:t>
            </a:r>
            <a:br>
              <a:rPr lang="en" sz="1200"/>
            </a:br>
            <a:endParaRPr lang="en" sz="1200"/>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lvl="0" rtl="0">
              <a:spcBef>
                <a:spcPts val="0"/>
              </a:spcBef>
              <a:buClr>
                <a:schemeClr val="dk1"/>
              </a:buClr>
              <a:buSzPct val="100000"/>
              <a:buFont typeface="Arial"/>
              <a:buNone/>
            </a:pPr>
            <a:r>
              <a:rPr lang="en" sz="1100"/>
              <a:t>		</a:t>
            </a:r>
          </a:p>
          <a:p>
            <a:pPr>
              <a:spcBef>
                <a:spcPts val="0"/>
              </a:spcBef>
              <a:buNone/>
            </a:pPr>
            <a:endParaRPr/>
          </a:p>
        </p:txBody>
      </p:sp>
    </p:spTree>
    <p:extLst>
      <p:ext uri="{BB962C8B-B14F-4D97-AF65-F5344CB8AC3E}">
        <p14:creationId xmlns:p14="http://schemas.microsoft.com/office/powerpoint/2010/main" val="2748134425"/>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t>
            </a:r>
            <a:endParaRPr lang="en-US" dirty="0"/>
          </a:p>
        </p:txBody>
      </p:sp>
      <p:sp>
        <p:nvSpPr>
          <p:cNvPr id="4" name="Rectangle 3"/>
          <p:cNvSpPr/>
          <p:nvPr/>
        </p:nvSpPr>
        <p:spPr>
          <a:xfrm>
            <a:off x="381000" y="1219200"/>
            <a:ext cx="8118091" cy="39703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Lets</a:t>
            </a:r>
            <a:r>
              <a:rPr kumimoji="0" lang="en-US" sz="1400" b="0" i="0" u="none" strike="noStrike" kern="0" cap="none" spc="0" normalizeH="0" noProof="1" smtClean="0">
                <a:ln>
                  <a:noFill/>
                </a:ln>
                <a:solidFill>
                  <a:srgbClr val="92D050"/>
                </a:solidFill>
                <a:effectLst/>
                <a:uLnTx/>
                <a:uFillTx/>
                <a:ea typeface="Open Sans" panose="020B0606030504020204" pitchFamily="34" charset="0"/>
                <a:cs typeface="Open Sans" panose="020B0606030504020204" pitchFamily="34" charset="0"/>
              </a:rPr>
              <a:t> look at basic descriptive statistics for the variables in the dataset</a:t>
            </a:r>
            <a:endPar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summary(</a:t>
            </a:r>
            <a:r>
              <a:rPr kumimoji="0" lang="en-US"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We can look at the descriptive statistics for single</a:t>
            </a:r>
            <a:r>
              <a:rPr kumimoji="0" lang="en-US" sz="1400" b="0" i="0" u="none" strike="noStrike" kern="0" cap="none" spc="0" normalizeH="0" noProof="1" smtClean="0">
                <a:ln>
                  <a:noFill/>
                </a:ln>
                <a:solidFill>
                  <a:srgbClr val="92D050"/>
                </a:solidFill>
                <a:effectLst/>
                <a:uLnTx/>
                <a:uFillTx/>
                <a:ea typeface="Open Sans" panose="020B0606030504020204" pitchFamily="34" charset="0"/>
                <a:cs typeface="Open Sans" panose="020B0606030504020204" pitchFamily="34" charset="0"/>
              </a:rPr>
              <a:t> variable</a:t>
            </a:r>
            <a:endPar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	summary(</a:t>
            </a:r>
            <a:r>
              <a:rPr kumimoji="0" lang="en-US"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$age)</a:t>
            </a:r>
          </a:p>
          <a:p>
            <a:pPr marL="0" marR="0" lvl="0" indent="0" defTabSz="914400" eaLnBrk="1" fontAlgn="auto" latinLnBrk="0" hangingPunct="1">
              <a:lnSpc>
                <a:spcPct val="100000"/>
              </a:lnSpc>
              <a:spcBef>
                <a:spcPts val="0"/>
              </a:spcBef>
              <a:spcAft>
                <a:spcPts val="0"/>
              </a:spcAft>
              <a:buClrTx/>
              <a:buSzTx/>
              <a:buFontTx/>
              <a:buNone/>
              <a:tabLst/>
              <a:defRPr/>
            </a:pPr>
            <a:endPar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We</a:t>
            </a:r>
            <a:r>
              <a:rPr kumimoji="0" lang="en-US" sz="1400" b="0" i="0" u="none" strike="noStrike" kern="0" cap="none" spc="0" normalizeH="0" noProof="1" smtClean="0">
                <a:ln>
                  <a:noFill/>
                </a:ln>
                <a:solidFill>
                  <a:srgbClr val="92D050"/>
                </a:solidFill>
                <a:effectLst/>
                <a:uLnTx/>
                <a:uFillTx/>
                <a:ea typeface="Open Sans" panose="020B0606030504020204" pitchFamily="34" charset="0"/>
                <a:cs typeface="Open Sans" panose="020B0606030504020204" pitchFamily="34" charset="0"/>
              </a:rPr>
              <a:t> can calculate the mean for a single variable</a:t>
            </a:r>
            <a:endPar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mean(</a:t>
            </a:r>
            <a:r>
              <a:rPr kumimoji="0" lang="en-US"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$age)</a:t>
            </a:r>
          </a:p>
          <a:p>
            <a:pPr marL="0" marR="0" lvl="0" indent="0" defTabSz="914400" eaLnBrk="1" fontAlgn="auto" latinLnBrk="0" hangingPunct="1">
              <a:lnSpc>
                <a:spcPct val="100000"/>
              </a:lnSpc>
              <a:spcBef>
                <a:spcPts val="0"/>
              </a:spcBef>
              <a:spcAft>
                <a:spcPts val="0"/>
              </a:spcAft>
              <a:buClrTx/>
              <a:buSzTx/>
              <a:buFontTx/>
              <a:buNone/>
              <a:tabLst/>
              <a:defRPr/>
            </a:pPr>
            <a:endPar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The</a:t>
            </a:r>
            <a:r>
              <a:rPr kumimoji="0" lang="en-US" sz="1400" b="0" i="0" u="none" strike="noStrike" kern="0" cap="none" spc="0" normalizeH="0" noProof="1" smtClean="0">
                <a:ln>
                  <a:noFill/>
                </a:ln>
                <a:solidFill>
                  <a:srgbClr val="92D050"/>
                </a:solidFill>
                <a:effectLst/>
                <a:uLnTx/>
                <a:uFillTx/>
                <a:ea typeface="Open Sans" panose="020B0606030504020204" pitchFamily="34" charset="0"/>
                <a:cs typeface="Open Sans" panose="020B0606030504020204" pitchFamily="34" charset="0"/>
              </a:rPr>
              <a:t> command returns NA as there are NA values in the vector</a:t>
            </a:r>
            <a:endPar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The</a:t>
            </a:r>
            <a:r>
              <a:rPr kumimoji="0" lang="en-US" sz="1400" b="0" i="0" u="none" strike="noStrike" kern="0" cap="none" spc="0" normalizeH="0" noProof="1" smtClean="0">
                <a:ln>
                  <a:noFill/>
                </a:ln>
                <a:solidFill>
                  <a:srgbClr val="92D050"/>
                </a:solidFill>
                <a:effectLst/>
                <a:uLnTx/>
                <a:uFillTx/>
                <a:ea typeface="Open Sans" panose="020B0606030504020204" pitchFamily="34" charset="0"/>
                <a:cs typeface="Open Sans" panose="020B0606030504020204" pitchFamily="34" charset="0"/>
              </a:rPr>
              <a:t> following commands returns statistics by removing missing values</a:t>
            </a:r>
            <a:endPar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mean(</a:t>
            </a:r>
            <a:r>
              <a:rPr kumimoji="0" lang="en-US"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$age, na.rm=TRUE)</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	median(</a:t>
            </a:r>
            <a:r>
              <a:rPr kumimoji="0" lang="en-US"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$age, na.rm=TRUE)</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	sd(</a:t>
            </a:r>
            <a:r>
              <a:rPr kumimoji="0" lang="en-US"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$age, na.rm=TRUE)</a:t>
            </a:r>
          </a:p>
          <a:p>
            <a:pPr marL="0" marR="0" lvl="0" indent="0" defTabSz="914400" eaLnBrk="1" fontAlgn="auto" latinLnBrk="0" hangingPunct="1">
              <a:lnSpc>
                <a:spcPct val="100000"/>
              </a:lnSpc>
              <a:spcBef>
                <a:spcPts val="0"/>
              </a:spcBef>
              <a:spcAft>
                <a:spcPts val="0"/>
              </a:spcAft>
              <a:buClrTx/>
              <a:buSzTx/>
              <a:buFontTx/>
              <a:buNone/>
              <a:tabLst/>
              <a:defRPr/>
            </a:pPr>
            <a:endPar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lang="en-US" sz="1400" kern="0" noProof="1" smtClean="0">
                <a:solidFill>
                  <a:srgbClr val="92D050"/>
                </a:solidFill>
                <a:ea typeface="Open Sans" panose="020B0606030504020204" pitchFamily="34" charset="0"/>
                <a:cs typeface="Open Sans" panose="020B0606030504020204" pitchFamily="34" charset="0"/>
              </a:rPr>
              <a:t>C</a:t>
            </a:r>
            <a:r>
              <a:rPr kumimoji="0" lang="en-US"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alculate average by group</a:t>
            </a:r>
            <a:r>
              <a:rPr kumimoji="0" lang="en-US" sz="1400" b="0" i="0" u="none" strike="noStrike" kern="0" cap="none" spc="0" normalizeH="0" noProof="1" smtClean="0">
                <a:ln>
                  <a:noFill/>
                </a:ln>
                <a:solidFill>
                  <a:srgbClr val="92D050"/>
                </a:solidFill>
                <a:effectLst/>
                <a:uLnTx/>
                <a:uFillTx/>
                <a:ea typeface="Open Sans" panose="020B0606030504020204" pitchFamily="34" charset="0"/>
                <a:cs typeface="Open Sans" panose="020B0606030504020204" pitchFamily="34" charset="0"/>
              </a:rPr>
              <a:t> </a:t>
            </a:r>
            <a:endParaRPr kumimoji="0" lang="hy-AM" sz="14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aggregate(</a:t>
            </a:r>
            <a:r>
              <a:rPr kumimoji="0" lang="en-US"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$age, by=list(</a:t>
            </a:r>
            <a:r>
              <a:rPr kumimoji="0" lang="en-US"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4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$sex), FUN="mean", na.rm=TRUE)</a:t>
            </a:r>
            <a:endPar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hy-AM" sz="14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27682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t>
            </a:r>
            <a:endParaRPr lang="en-US" dirty="0"/>
          </a:p>
        </p:txBody>
      </p:sp>
      <p:sp>
        <p:nvSpPr>
          <p:cNvPr id="3" name="Rectangle 2"/>
          <p:cNvSpPr/>
          <p:nvPr/>
        </p:nvSpPr>
        <p:spPr>
          <a:xfrm>
            <a:off x="213360" y="1295400"/>
            <a:ext cx="8416788" cy="480131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smtClean="0">
              <a:ln>
                <a:noFill/>
              </a:ln>
              <a:solidFill>
                <a:prstClr val="black"/>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smtClean="0">
                <a:ln>
                  <a:noFill/>
                </a:ln>
                <a:solidFill>
                  <a:srgbClr val="92D050"/>
                </a:solidFill>
                <a:effectLst/>
                <a:uLnTx/>
                <a:uFillTx/>
                <a:latin typeface="Calibri" panose="020F0502020204030204"/>
              </a:rPr>
              <a:t>#</a:t>
            </a:r>
            <a:r>
              <a:rPr kumimoji="0" lang="en-US" sz="1800" b="0" i="0" u="none" strike="noStrike" kern="0" cap="none" spc="0" normalizeH="0" baseline="0" noProof="1" smtClean="0">
                <a:ln>
                  <a:noFill/>
                </a:ln>
                <a:solidFill>
                  <a:srgbClr val="92D050"/>
                </a:solidFill>
                <a:effectLst/>
                <a:uLnTx/>
                <a:uFillTx/>
              </a:rPr>
              <a:t>Average</a:t>
            </a:r>
            <a:r>
              <a:rPr kumimoji="0" lang="en-US" sz="1800" b="0" i="0" u="none" strike="noStrike" kern="0" cap="none" spc="0" normalizeH="0" noProof="1" smtClean="0">
                <a:ln>
                  <a:noFill/>
                </a:ln>
                <a:solidFill>
                  <a:srgbClr val="92D050"/>
                </a:solidFill>
                <a:effectLst/>
                <a:uLnTx/>
                <a:uFillTx/>
              </a:rPr>
              <a:t> for the groups for several variables</a:t>
            </a:r>
            <a:endParaRPr kumimoji="0" lang="en-US" sz="18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smtClean="0">
              <a:ln>
                <a:noFill/>
              </a:ln>
              <a:solidFill>
                <a:prstClr val="black"/>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smtClean="0">
                <a:ln>
                  <a:noFill/>
                </a:ln>
                <a:solidFill>
                  <a:prstClr val="black"/>
                </a:solidFill>
                <a:effectLst/>
                <a:uLnTx/>
                <a:uFillTx/>
                <a:latin typeface="Calibri" panose="020F0502020204030204"/>
              </a:rPr>
              <a:t>	</a:t>
            </a: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aggregate(census_csv[,c("age", "sibs")], by=list(census_csv$sex), 	FUN="mean", na.rm=TRUE)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smtClean="0">
              <a:ln>
                <a:noFill/>
              </a:ln>
              <a:solidFill>
                <a:srgbClr val="5B9BD5">
                  <a:lumMod val="75000"/>
                </a:srgbClr>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	aggregate(census_csv[,c("age", "sibs")], by=list(census_csv$sex, 	census_csv$region), FUN="mean", na.rm=TRUE)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smtClean="0">
              <a:ln>
                <a:noFill/>
              </a:ln>
              <a:solidFill>
                <a:prstClr val="black"/>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smtClean="0">
                <a:ln>
                  <a:noFill/>
                </a:ln>
                <a:solidFill>
                  <a:srgbClr val="92D050"/>
                </a:solidFill>
                <a:effectLst/>
                <a:uLnTx/>
                <a:uFillTx/>
                <a:latin typeface="Calibri" panose="020F0502020204030204"/>
              </a:rPr>
              <a:t>#Group means using tapply function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smtClean="0">
              <a:ln>
                <a:noFill/>
              </a:ln>
              <a:solidFill>
                <a:prstClr val="black"/>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smtClean="0">
              <a:ln>
                <a:noFill/>
              </a:ln>
              <a:solidFill>
                <a:prstClr val="black"/>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smtClean="0">
                <a:ln>
                  <a:noFill/>
                </a:ln>
                <a:solidFill>
                  <a:prstClr val="black"/>
                </a:solidFill>
                <a:effectLst/>
                <a:uLnTx/>
                <a:uFillTx/>
                <a:latin typeface="Calibri" panose="020F0502020204030204"/>
              </a:rPr>
              <a:t>	</a:t>
            </a: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tapply(X=census_csv$age, INDEX=list(census_csv$region), FUN=mean, 	na.rm=TRUE)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smtClean="0">
              <a:ln>
                <a:noFill/>
              </a:ln>
              <a:solidFill>
                <a:srgbClr val="5B9BD5">
                  <a:lumMod val="75000"/>
                </a:srgbClr>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	tapply(X=census_csv$age, INDEX=list(census_csv$region, 	census_csv$sex), FUN=sd, na.rm=TRUE)</a:t>
            </a:r>
          </a:p>
        </p:txBody>
      </p:sp>
    </p:spTree>
    <p:extLst>
      <p:ext uri="{BB962C8B-B14F-4D97-AF65-F5344CB8AC3E}">
        <p14:creationId xmlns:p14="http://schemas.microsoft.com/office/powerpoint/2010/main" val="4117284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t>
            </a:r>
            <a:endParaRPr lang="en-US" dirty="0"/>
          </a:p>
        </p:txBody>
      </p:sp>
      <p:sp>
        <p:nvSpPr>
          <p:cNvPr id="4" name="Rectangle 3"/>
          <p:cNvSpPr/>
          <p:nvPr/>
        </p:nvSpPr>
        <p:spPr>
          <a:xfrm>
            <a:off x="457200" y="1219200"/>
            <a:ext cx="7858539" cy="3816429"/>
          </a:xfrm>
          <a:prstGeom prst="rect">
            <a:avLst/>
          </a:prstGeom>
        </p:spPr>
        <p:txBody>
          <a:bodyPr wrap="square">
            <a:spAutoFit/>
          </a:bodyPr>
          <a:lstStyle/>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Creates frequency table for categorical variable</a:t>
            </a:r>
            <a:endPar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table(</a:t>
            </a:r>
            <a:r>
              <a:rPr kumimoji="0" lang="en-US"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$sex)</a:t>
            </a: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Creates</a:t>
            </a:r>
            <a:r>
              <a:rPr kumimoji="0" lang="en-US" sz="1600" b="0" i="0" u="none" strike="noStrike" kern="0" cap="none" spc="0" normalizeH="0" noProof="1" smtClean="0">
                <a:ln>
                  <a:noFill/>
                </a:ln>
                <a:solidFill>
                  <a:srgbClr val="92D050"/>
                </a:solidFill>
                <a:effectLst/>
                <a:uLnTx/>
                <a:uFillTx/>
                <a:ea typeface="Open Sans" panose="020B0606030504020204" pitchFamily="34" charset="0"/>
                <a:cs typeface="Open Sans" panose="020B0606030504020204" pitchFamily="34" charset="0"/>
              </a:rPr>
              <a:t> </a:t>
            </a:r>
            <a:r>
              <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contingency table</a:t>
            </a:r>
            <a:r>
              <a:rPr kumimoji="0" lang="en-US"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 for two variables</a:t>
            </a:r>
            <a:endPar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table(</a:t>
            </a:r>
            <a:r>
              <a:rPr kumimoji="0" lang="en-US"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$sex, </a:t>
            </a:r>
            <a:r>
              <a:rPr kumimoji="0" lang="en-US"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$region)</a:t>
            </a: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Contingency table for 3 variables</a:t>
            </a:r>
            <a:endPar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lang="hy-AM" sz="1600" kern="0" noProof="1">
                <a:solidFill>
                  <a:srgbClr val="5B9BD5">
                    <a:lumMod val="75000"/>
                  </a:srgbClr>
                </a:solidFill>
                <a:ea typeface="Open Sans" panose="020B0606030504020204" pitchFamily="34" charset="0"/>
                <a:cs typeface="Open Sans" panose="020B0606030504020204" pitchFamily="34" charset="0"/>
              </a:rPr>
              <a:t>table(</a:t>
            </a:r>
            <a:r>
              <a:rPr lang="en-US" sz="1600" kern="0" noProof="1">
                <a:solidFill>
                  <a:srgbClr val="5B9BD5">
                    <a:lumMod val="75000"/>
                  </a:srgbClr>
                </a:solidFill>
                <a:ea typeface="Open Sans" panose="020B0606030504020204" pitchFamily="34" charset="0"/>
                <a:cs typeface="Open Sans" panose="020B0606030504020204" pitchFamily="34" charset="0"/>
              </a:rPr>
              <a:t>census_csv</a:t>
            </a:r>
            <a:r>
              <a:rPr lang="hy-AM" sz="1600" kern="0" noProof="1">
                <a:solidFill>
                  <a:srgbClr val="5B9BD5">
                    <a:lumMod val="75000"/>
                  </a:srgbClr>
                </a:solidFill>
                <a:ea typeface="Open Sans" panose="020B0606030504020204" pitchFamily="34" charset="0"/>
                <a:cs typeface="Open Sans" panose="020B0606030504020204" pitchFamily="34" charset="0"/>
              </a:rPr>
              <a:t>$sex, </a:t>
            </a:r>
            <a:r>
              <a:rPr lang="en-US" sz="1600" kern="0" noProof="1">
                <a:solidFill>
                  <a:srgbClr val="5B9BD5">
                    <a:lumMod val="75000"/>
                  </a:srgbClr>
                </a:solidFill>
                <a:ea typeface="Open Sans" panose="020B0606030504020204" pitchFamily="34" charset="0"/>
                <a:cs typeface="Open Sans" panose="020B0606030504020204" pitchFamily="34" charset="0"/>
              </a:rPr>
              <a:t>census_csv</a:t>
            </a:r>
            <a:r>
              <a:rPr lang="hy-AM" sz="1600" kern="0" noProof="1">
                <a:solidFill>
                  <a:srgbClr val="5B9BD5">
                    <a:lumMod val="75000"/>
                  </a:srgbClr>
                </a:solidFill>
                <a:ea typeface="Open Sans" panose="020B0606030504020204" pitchFamily="34" charset="0"/>
                <a:cs typeface="Open Sans" panose="020B0606030504020204" pitchFamily="34" charset="0"/>
              </a:rPr>
              <a:t>$region, </a:t>
            </a:r>
            <a:r>
              <a:rPr lang="en-US" sz="1600" kern="0" noProof="1">
                <a:solidFill>
                  <a:srgbClr val="5B9BD5">
                    <a:lumMod val="75000"/>
                  </a:srgbClr>
                </a:solidFill>
                <a:ea typeface="Open Sans" panose="020B0606030504020204" pitchFamily="34" charset="0"/>
                <a:cs typeface="Open Sans" panose="020B0606030504020204" pitchFamily="34" charset="0"/>
              </a:rPr>
              <a:t>census_csv</a:t>
            </a:r>
            <a:r>
              <a:rPr lang="hy-AM" sz="1600" kern="0" noProof="1">
                <a:solidFill>
                  <a:srgbClr val="5B9BD5">
                    <a:lumMod val="75000"/>
                  </a:srgbClr>
                </a:solidFill>
                <a:ea typeface="Open Sans" panose="020B0606030504020204" pitchFamily="34" charset="0"/>
                <a:cs typeface="Open Sans" panose="020B0606030504020204" pitchFamily="34" charset="0"/>
              </a:rPr>
              <a:t>$wrkstat)</a:t>
            </a: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Calculates</a:t>
            </a:r>
            <a:r>
              <a:rPr kumimoji="0" lang="en-US" sz="1600" b="0" i="0" u="none" strike="noStrike" kern="0" cap="none" spc="0" normalizeH="0" noProof="1" smtClean="0">
                <a:ln>
                  <a:noFill/>
                </a:ln>
                <a:solidFill>
                  <a:srgbClr val="92D050"/>
                </a:solidFill>
                <a:effectLst/>
                <a:uLnTx/>
                <a:uFillTx/>
                <a:ea typeface="Open Sans" panose="020B0606030504020204" pitchFamily="34" charset="0"/>
                <a:cs typeface="Open Sans" panose="020B0606030504020204" pitchFamily="34" charset="0"/>
              </a:rPr>
              <a:t> proportions of each cell in the table</a:t>
            </a:r>
            <a:endPar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my.table&lt;-table(</a:t>
            </a:r>
            <a:r>
              <a:rPr kumimoji="0" lang="en-US"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$sex, </a:t>
            </a:r>
            <a:r>
              <a:rPr kumimoji="0" lang="en-US"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census_csv</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$region)</a:t>
            </a:r>
            <a:r>
              <a:rPr kumimoji="0" lang="hy-AM" sz="16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a:t>
            </a:r>
            <a:r>
              <a:rPr kumimoji="0" lang="en-US"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creates table object</a:t>
            </a:r>
            <a:endPar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prop.table(my.table</a:t>
            </a:r>
            <a:r>
              <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 # %</a:t>
            </a:r>
            <a:r>
              <a:rPr kumimoji="0" lang="en-US"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 of each cell in total</a:t>
            </a:r>
            <a:endPar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prop.table(my.table, 1) </a:t>
            </a:r>
            <a:r>
              <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  %</a:t>
            </a:r>
            <a:r>
              <a:rPr kumimoji="0" lang="en-US"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 of each cell in row total</a:t>
            </a:r>
            <a:endPar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hy-AM" sz="16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hy-AM" sz="16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rPr>
              <a:t>prop.table(my.table, 2) </a:t>
            </a:r>
            <a:r>
              <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  %</a:t>
            </a:r>
            <a:r>
              <a:rPr kumimoji="0" lang="en-US" sz="1600" b="0" i="0" u="none" strike="noStrike" kern="0" cap="none" spc="0" normalizeH="0" noProof="1" smtClean="0">
                <a:ln>
                  <a:noFill/>
                </a:ln>
                <a:solidFill>
                  <a:srgbClr val="92D050"/>
                </a:solidFill>
                <a:effectLst/>
                <a:uLnTx/>
                <a:uFillTx/>
                <a:ea typeface="Open Sans" panose="020B0606030504020204" pitchFamily="34" charset="0"/>
                <a:cs typeface="Open Sans" panose="020B0606030504020204" pitchFamily="34" charset="0"/>
              </a:rPr>
              <a:t> of each cell in column total</a:t>
            </a:r>
            <a:endParaRPr kumimoji="0" lang="hy-AM" sz="16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29691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 basic graphs</a:t>
            </a:r>
            <a:endParaRPr lang="en-US" dirty="0"/>
          </a:p>
        </p:txBody>
      </p:sp>
      <p:sp>
        <p:nvSpPr>
          <p:cNvPr id="4" name="Rectangle 3"/>
          <p:cNvSpPr/>
          <p:nvPr/>
        </p:nvSpPr>
        <p:spPr>
          <a:xfrm>
            <a:off x="515177" y="1163679"/>
            <a:ext cx="7210839" cy="3831818"/>
          </a:xfrm>
          <a:prstGeom prst="rect">
            <a:avLst/>
          </a:prstGeom>
        </p:spPr>
        <p:txBody>
          <a:bodyPr wrap="square">
            <a:spAutoFit/>
          </a:body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1" smtClean="0">
                <a:ln>
                  <a:noFill/>
                </a:ln>
                <a:solidFill>
                  <a:srgbClr val="92D050"/>
                </a:solidFill>
                <a:effectLst/>
                <a:uLnTx/>
                <a:uFillTx/>
                <a:latin typeface="Calibri" panose="020F0502020204030204"/>
              </a:rPr>
              <a:t>#Creates bar chart for the given categorical variable</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1" smtClean="0">
                <a:ln>
                  <a:noFill/>
                </a:ln>
                <a:solidFill>
                  <a:srgbClr val="92D050"/>
                </a:solidFill>
                <a:effectLst/>
                <a:uLnTx/>
                <a:uFillTx/>
                <a:latin typeface="Calibri" panose="020F0502020204030204"/>
              </a:rPr>
              <a:t># first we create frequency</a:t>
            </a:r>
            <a:r>
              <a:rPr kumimoji="0" lang="en-US" sz="1800" b="0" i="0" u="none" strike="noStrike" kern="0" cap="none" spc="0" normalizeH="0" noProof="1" smtClean="0">
                <a:ln>
                  <a:noFill/>
                </a:ln>
                <a:solidFill>
                  <a:srgbClr val="92D050"/>
                </a:solidFill>
                <a:effectLst/>
                <a:uLnTx/>
                <a:uFillTx/>
                <a:latin typeface="Calibri" panose="020F0502020204030204"/>
              </a:rPr>
              <a:t> table as object</a:t>
            </a:r>
            <a:endParaRPr kumimoji="0" lang="en-US" sz="18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1" smtClean="0">
                <a:ln>
                  <a:noFill/>
                </a:ln>
                <a:solidFill>
                  <a:prstClr val="black"/>
                </a:solidFill>
                <a:effectLst/>
                <a:uLnTx/>
                <a:uFillTx/>
                <a:latin typeface="Calibri" panose="020F0502020204030204"/>
              </a:rPr>
              <a:t>	</a:t>
            </a: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gender.distr&lt;-table(census_csv$sex)</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1" smtClean="0">
                <a:ln>
                  <a:noFill/>
                </a:ln>
                <a:solidFill>
                  <a:srgbClr val="92D050"/>
                </a:solidFill>
                <a:effectLst/>
                <a:uLnTx/>
                <a:uFillTx/>
                <a:latin typeface="Calibri" panose="020F0502020204030204"/>
              </a:rPr>
              <a:t>#Use</a:t>
            </a:r>
            <a:r>
              <a:rPr kumimoji="0" lang="en-US" sz="1800" b="0" i="0" u="none" strike="noStrike" kern="0" cap="none" spc="0" normalizeH="0" noProof="1" smtClean="0">
                <a:ln>
                  <a:noFill/>
                </a:ln>
                <a:solidFill>
                  <a:srgbClr val="92D050"/>
                </a:solidFill>
                <a:effectLst/>
                <a:uLnTx/>
                <a:uFillTx/>
                <a:latin typeface="Calibri" panose="020F0502020204030204"/>
              </a:rPr>
              <a:t> barplot command</a:t>
            </a:r>
            <a:endParaRPr kumimoji="0" lang="en-US" sz="18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1" smtClean="0">
                <a:ln>
                  <a:noFill/>
                </a:ln>
                <a:solidFill>
                  <a:prstClr val="black"/>
                </a:solidFill>
                <a:effectLst/>
                <a:uLnTx/>
                <a:uFillTx/>
                <a:latin typeface="Calibri" panose="020F0502020204030204"/>
              </a:rPr>
              <a:t>	</a:t>
            </a: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barplot(gender.distr)</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1" smtClean="0">
                <a:ln>
                  <a:noFill/>
                </a:ln>
                <a:solidFill>
                  <a:srgbClr val="92D050"/>
                </a:solidFill>
                <a:effectLst/>
                <a:uLnTx/>
                <a:uFillTx/>
                <a:latin typeface="Calibri" panose="020F0502020204030204"/>
              </a:rPr>
              <a:t>#Lets</a:t>
            </a:r>
            <a:r>
              <a:rPr kumimoji="0" lang="en-US" sz="1800" b="0" i="0" u="none" strike="noStrike" kern="0" cap="none" spc="0" normalizeH="0" noProof="1" smtClean="0">
                <a:ln>
                  <a:noFill/>
                </a:ln>
                <a:solidFill>
                  <a:srgbClr val="92D050"/>
                </a:solidFill>
                <a:effectLst/>
                <a:uLnTx/>
                <a:uFillTx/>
                <a:latin typeface="Calibri" panose="020F0502020204030204"/>
              </a:rPr>
              <a:t> add some attributes</a:t>
            </a:r>
            <a:endParaRPr kumimoji="0" lang="en-US" sz="18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1" smtClean="0">
                <a:ln>
                  <a:noFill/>
                </a:ln>
                <a:solidFill>
                  <a:prstClr val="black"/>
                </a:solidFill>
                <a:effectLst/>
                <a:uLnTx/>
                <a:uFillTx/>
                <a:latin typeface="Calibri" panose="020F0502020204030204"/>
              </a:rPr>
              <a:t>	</a:t>
            </a: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barplot(gender.distr, legend.text=c(“Male", “Female"))</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	barplot(gender.distr, ylab="Frequency", xlab="Gender")</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	barplot(gender.distr, ylab="Frequency", xlab="Gender", </a:t>
            </a:r>
            <a:r>
              <a:rPr kumimoji="0" lang="hy-AM" sz="1800" b="0" i="0" u="none" strike="noStrike" kern="0" cap="none" spc="0" normalizeH="0" baseline="0" noProof="1" smtClean="0">
                <a:ln>
                  <a:noFill/>
                </a:ln>
                <a:solidFill>
                  <a:srgbClr val="5B9BD5">
                    <a:lumMod val="75000"/>
                  </a:srgbClr>
                </a:solidFill>
                <a:effectLst/>
                <a:uLnTx/>
                <a:uFillTx/>
              </a:rPr>
              <a:t>	</a:t>
            </a:r>
            <a:r>
              <a:rPr kumimoji="0" lang="en-US" sz="1800" b="0" i="0" u="none" strike="noStrike" kern="0" cap="none" spc="0" normalizeH="0" baseline="0" noProof="1" smtClean="0">
                <a:ln>
                  <a:noFill/>
                </a:ln>
                <a:solidFill>
                  <a:srgbClr val="5B9BD5">
                    <a:lumMod val="75000"/>
                  </a:srgbClr>
                </a:solidFill>
                <a:effectLst/>
                <a:uLnTx/>
                <a:uFillTx/>
                <a:latin typeface="Calibri" panose="020F0502020204030204"/>
              </a:rPr>
              <a:t>main="Gender Frequency distribution")</a:t>
            </a:r>
          </a:p>
          <a:p>
            <a:pPr marL="0" marR="0" lvl="0" indent="0" defTabSz="914400" eaLnBrk="1" fontAlgn="auto" latinLnBrk="0" hangingPunct="1">
              <a:lnSpc>
                <a:spcPct val="100000"/>
              </a:lnSpc>
              <a:spcBef>
                <a:spcPts val="600"/>
              </a:spcBef>
              <a:spcAft>
                <a:spcPts val="0"/>
              </a:spcAft>
              <a:buClrTx/>
              <a:buSzTx/>
              <a:buFontTx/>
              <a:buNone/>
              <a:tabLst/>
              <a:defRPr/>
            </a:pPr>
            <a:endParaRPr kumimoji="0" lang="en-US" sz="1800" b="0" i="0" u="none" strike="noStrike" kern="0" cap="none" spc="0" normalizeH="0" baseline="0" noProof="1" smtClean="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295731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t>
            </a:r>
            <a:endParaRPr lang="en-US" dirty="0"/>
          </a:p>
        </p:txBody>
      </p:sp>
      <p:sp>
        <p:nvSpPr>
          <p:cNvPr id="4" name="Rectangle 3"/>
          <p:cNvSpPr/>
          <p:nvPr/>
        </p:nvSpPr>
        <p:spPr>
          <a:xfrm>
            <a:off x="685800" y="1371600"/>
            <a:ext cx="7860195" cy="4862870"/>
          </a:xfrm>
          <a:prstGeom prst="rect">
            <a:avLst/>
          </a:prstGeom>
        </p:spPr>
        <p:txBody>
          <a:bodyPr wrap="square">
            <a:spAutoFit/>
          </a:body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srgbClr val="92D050"/>
                </a:solidFill>
                <a:effectLst/>
                <a:uLnTx/>
                <a:uFillTx/>
                <a:latin typeface="Calibri" panose="020F0502020204030204"/>
              </a:rPr>
              <a:t>#Lest use mtcars</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prstClr val="black"/>
                </a:solidFill>
                <a:effectLst/>
                <a:uLnTx/>
                <a:uFillTx/>
                <a:latin typeface="Calibri" panose="020F0502020204030204"/>
              </a:rPr>
              <a:t>	</a:t>
            </a:r>
            <a:r>
              <a:rPr kumimoji="0" lang="en-US" sz="1600" b="0" i="0" u="none" strike="noStrike" kern="0" cap="none" spc="0" normalizeH="0" baseline="0" noProof="1" smtClean="0">
                <a:ln>
                  <a:noFill/>
                </a:ln>
                <a:solidFill>
                  <a:srgbClr val="5B9BD5">
                    <a:lumMod val="75000"/>
                  </a:srgbClr>
                </a:solidFill>
                <a:effectLst/>
                <a:uLnTx/>
                <a:uFillTx/>
                <a:latin typeface="Calibri" panose="020F0502020204030204"/>
              </a:rPr>
              <a:t>str(mtcars)</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srgbClr val="92D050"/>
                </a:solidFill>
                <a:effectLst/>
                <a:uLnTx/>
                <a:uFillTx/>
                <a:latin typeface="Calibri" panose="020F0502020204030204"/>
              </a:rPr>
              <a:t>#Lets create scatterplot for two variables- mpg և wt</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prstClr val="black"/>
                </a:solidFill>
                <a:effectLst/>
                <a:uLnTx/>
                <a:uFillTx/>
                <a:latin typeface="Calibri" panose="020F0502020204030204"/>
              </a:rPr>
              <a:t>	</a:t>
            </a:r>
            <a:r>
              <a:rPr kumimoji="0" lang="en-US" sz="1600" b="0" i="0" u="none" strike="noStrike" kern="0" cap="none" spc="0" normalizeH="0" baseline="0" noProof="1" smtClean="0">
                <a:ln>
                  <a:noFill/>
                </a:ln>
                <a:solidFill>
                  <a:srgbClr val="5B9BD5">
                    <a:lumMod val="75000"/>
                  </a:srgbClr>
                </a:solidFill>
                <a:effectLst/>
                <a:uLnTx/>
                <a:uFillTx/>
                <a:latin typeface="Calibri" panose="020F0502020204030204"/>
              </a:rPr>
              <a:t>plot(mtcars$mpg, mtcars$wt)</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srgbClr val="92D050"/>
                </a:solidFill>
                <a:effectLst/>
                <a:uLnTx/>
                <a:uFillTx/>
                <a:latin typeface="Calibri" panose="020F0502020204030204"/>
              </a:rPr>
              <a:t>#Add</a:t>
            </a:r>
            <a:r>
              <a:rPr kumimoji="0" lang="en-US" sz="1600" b="0" i="0" u="none" strike="noStrike" kern="0" cap="none" spc="0" normalizeH="0" noProof="1" smtClean="0">
                <a:ln>
                  <a:noFill/>
                </a:ln>
                <a:solidFill>
                  <a:srgbClr val="92D050"/>
                </a:solidFill>
                <a:effectLst/>
                <a:uLnTx/>
                <a:uFillTx/>
                <a:latin typeface="Calibri" panose="020F0502020204030204"/>
              </a:rPr>
              <a:t> lables to X and Y axes</a:t>
            </a:r>
            <a:endParaRPr kumimoji="0" lang="en-US" sz="16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prstClr val="black"/>
                </a:solidFill>
                <a:effectLst/>
                <a:uLnTx/>
                <a:uFillTx/>
                <a:latin typeface="Calibri" panose="020F0502020204030204"/>
              </a:rPr>
              <a:t>	</a:t>
            </a:r>
            <a:r>
              <a:rPr kumimoji="0" lang="en-US" sz="1600" b="0" i="0" u="none" strike="noStrike" kern="0" cap="none" spc="0" normalizeH="0" baseline="0" noProof="1" smtClean="0">
                <a:ln>
                  <a:noFill/>
                </a:ln>
                <a:solidFill>
                  <a:srgbClr val="5B9BD5">
                    <a:lumMod val="75000"/>
                  </a:srgbClr>
                </a:solidFill>
                <a:effectLst/>
                <a:uLnTx/>
                <a:uFillTx/>
                <a:latin typeface="Calibri" panose="020F0502020204030204"/>
              </a:rPr>
              <a:t>plot(mtcars$mpg, mtcars$wt, xlab="Miles per gallon", ylab="Weight")</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srgbClr val="92D050"/>
                </a:solidFill>
                <a:effectLst/>
                <a:uLnTx/>
                <a:uFillTx/>
                <a:latin typeface="Calibri" panose="020F0502020204030204"/>
              </a:rPr>
              <a:t>#Add</a:t>
            </a:r>
            <a:r>
              <a:rPr kumimoji="0" lang="en-US" sz="1600" b="0" i="0" u="none" strike="noStrike" kern="0" cap="none" spc="0" normalizeH="0" noProof="1" smtClean="0">
                <a:ln>
                  <a:noFill/>
                </a:ln>
                <a:solidFill>
                  <a:srgbClr val="92D050"/>
                </a:solidFill>
                <a:effectLst/>
                <a:uLnTx/>
                <a:uFillTx/>
                <a:latin typeface="Calibri" panose="020F0502020204030204"/>
              </a:rPr>
              <a:t> title to graph</a:t>
            </a:r>
            <a:endParaRPr kumimoji="0" lang="en-US" sz="16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prstClr val="black"/>
                </a:solidFill>
                <a:effectLst/>
                <a:uLnTx/>
                <a:uFillTx/>
                <a:latin typeface="Calibri" panose="020F0502020204030204"/>
              </a:rPr>
              <a:t>	</a:t>
            </a:r>
            <a:r>
              <a:rPr kumimoji="0" lang="en-US" sz="1600" b="0" i="0" u="none" strike="noStrike" kern="0" cap="none" spc="0" normalizeH="0" baseline="0" noProof="1" smtClean="0">
                <a:ln>
                  <a:noFill/>
                </a:ln>
                <a:solidFill>
                  <a:srgbClr val="5B9BD5">
                    <a:lumMod val="75000"/>
                  </a:srgbClr>
                </a:solidFill>
                <a:effectLst/>
                <a:uLnTx/>
                <a:uFillTx/>
                <a:latin typeface="Calibri" panose="020F0502020204030204"/>
              </a:rPr>
              <a:t>plot(mtcars$mpg, mtcars$wt, xlab="Miles per gallon", ylab="Weight", </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srgbClr val="5B9BD5">
                    <a:lumMod val="75000"/>
                  </a:srgbClr>
                </a:solidFill>
                <a:effectLst/>
                <a:uLnTx/>
                <a:uFillTx/>
                <a:latin typeface="Calibri" panose="020F0502020204030204"/>
              </a:rPr>
              <a:t> 		main="Correllation between weight and miles per gallon")</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srgbClr val="92D050"/>
                </a:solidFill>
                <a:effectLst/>
                <a:uLnTx/>
                <a:uFillTx/>
                <a:latin typeface="Calibri" panose="020F0502020204030204"/>
              </a:rPr>
              <a:t>#Create</a:t>
            </a:r>
            <a:r>
              <a:rPr kumimoji="0" lang="en-US" sz="1600" b="0" i="0" u="none" strike="noStrike" kern="0" cap="none" spc="0" normalizeH="0" noProof="1" smtClean="0">
                <a:ln>
                  <a:noFill/>
                </a:ln>
                <a:solidFill>
                  <a:srgbClr val="92D050"/>
                </a:solidFill>
                <a:effectLst/>
                <a:uLnTx/>
                <a:uFillTx/>
                <a:latin typeface="Calibri" panose="020F0502020204030204"/>
              </a:rPr>
              <a:t> histogram for continuous variable</a:t>
            </a:r>
            <a:endParaRPr kumimoji="0" lang="en-US" sz="16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prstClr val="black"/>
                </a:solidFill>
                <a:effectLst/>
                <a:uLnTx/>
                <a:uFillTx/>
                <a:latin typeface="Calibri" panose="020F0502020204030204"/>
              </a:rPr>
              <a:t>	</a:t>
            </a:r>
            <a:r>
              <a:rPr kumimoji="0" lang="en-US" sz="1600" b="0" i="0" u="none" strike="noStrike" kern="0" cap="none" spc="0" normalizeH="0" baseline="0" noProof="1" smtClean="0">
                <a:ln>
                  <a:noFill/>
                </a:ln>
                <a:solidFill>
                  <a:srgbClr val="5B9BD5">
                    <a:lumMod val="75000"/>
                  </a:srgbClr>
                </a:solidFill>
                <a:effectLst/>
                <a:uLnTx/>
                <a:uFillTx/>
                <a:latin typeface="Calibri" panose="020F0502020204030204"/>
              </a:rPr>
              <a:t>hist(census_csv$age)</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srgbClr val="5B9BD5">
                    <a:lumMod val="75000"/>
                  </a:srgbClr>
                </a:solidFill>
                <a:effectLst/>
                <a:uLnTx/>
                <a:uFillTx/>
                <a:latin typeface="Calibri" panose="020F0502020204030204"/>
              </a:rPr>
              <a:t>	hist(census_csv$age, main="Histogram of Age")</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srgbClr val="5B9BD5">
                    <a:lumMod val="75000"/>
                  </a:srgbClr>
                </a:solidFill>
                <a:effectLst/>
                <a:uLnTx/>
                <a:uFillTx/>
                <a:latin typeface="Calibri" panose="020F0502020204030204"/>
              </a:rPr>
              <a:t>	hist(census_csv$age, main="Histogram of Age", xlab="Age")</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srgbClr val="92D050"/>
                </a:solidFill>
                <a:effectLst/>
                <a:uLnTx/>
                <a:uFillTx/>
                <a:latin typeface="Calibri" panose="020F0502020204030204"/>
              </a:rPr>
              <a:t>#Shows</a:t>
            </a:r>
            <a:r>
              <a:rPr kumimoji="0" lang="en-US" sz="1600" b="0" i="0" u="none" strike="noStrike" kern="0" cap="none" spc="0" normalizeH="0" noProof="1" smtClean="0">
                <a:ln>
                  <a:noFill/>
                </a:ln>
                <a:solidFill>
                  <a:srgbClr val="92D050"/>
                </a:solidFill>
                <a:effectLst/>
                <a:uLnTx/>
                <a:uFillTx/>
                <a:latin typeface="Calibri" panose="020F0502020204030204"/>
              </a:rPr>
              <a:t> probability instead of frequency</a:t>
            </a:r>
            <a:endParaRPr kumimoji="0" lang="en-US" sz="16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600"/>
              </a:spcBef>
              <a:spcAft>
                <a:spcPts val="0"/>
              </a:spcAft>
              <a:buClrTx/>
              <a:buSzTx/>
              <a:buFontTx/>
              <a:buNone/>
              <a:tabLst/>
              <a:defRPr/>
            </a:pPr>
            <a:r>
              <a:rPr kumimoji="0" lang="en-US" sz="1600" b="0" i="0" u="none" strike="noStrike" kern="0" cap="none" spc="0" normalizeH="0" baseline="0" noProof="1" smtClean="0">
                <a:ln>
                  <a:noFill/>
                </a:ln>
                <a:solidFill>
                  <a:prstClr val="black"/>
                </a:solidFill>
                <a:effectLst/>
                <a:uLnTx/>
                <a:uFillTx/>
                <a:latin typeface="Calibri" panose="020F0502020204030204"/>
              </a:rPr>
              <a:t>	</a:t>
            </a:r>
            <a:r>
              <a:rPr kumimoji="0" lang="en-US" sz="1600" b="0" i="0" u="none" strike="noStrike" kern="0" cap="none" spc="0" normalizeH="0" baseline="0" noProof="1" smtClean="0">
                <a:ln>
                  <a:noFill/>
                </a:ln>
                <a:solidFill>
                  <a:srgbClr val="5B9BD5">
                    <a:lumMod val="75000"/>
                  </a:srgbClr>
                </a:solidFill>
                <a:effectLst/>
                <a:uLnTx/>
                <a:uFillTx/>
                <a:latin typeface="Calibri" panose="020F0502020204030204"/>
              </a:rPr>
              <a:t>hist(census_csv$age, main="Histogram of Age", xlab="Age", freq=FALSE)</a:t>
            </a:r>
          </a:p>
        </p:txBody>
      </p:sp>
    </p:spTree>
    <p:extLst>
      <p:ext uri="{BB962C8B-B14F-4D97-AF65-F5344CB8AC3E}">
        <p14:creationId xmlns:p14="http://schemas.microsoft.com/office/powerpoint/2010/main" val="134491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 Graphs</a:t>
            </a:r>
            <a:endParaRPr lang="en-US" dirty="0"/>
          </a:p>
        </p:txBody>
      </p:sp>
      <p:sp>
        <p:nvSpPr>
          <p:cNvPr id="4" name="Rectangle 3"/>
          <p:cNvSpPr/>
          <p:nvPr/>
        </p:nvSpPr>
        <p:spPr>
          <a:xfrm>
            <a:off x="533400" y="1295400"/>
            <a:ext cx="7848600" cy="415498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 GGplot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1200" b="0" i="0" u="none" strike="noStrike" kern="0" cap="none" spc="0" normalizeH="0" baseline="0" noProof="1" smtClean="0">
                <a:ln>
                  <a:noFill/>
                </a:ln>
                <a:solidFill>
                  <a:srgbClr val="92D050"/>
                </a:solidFill>
                <a:effectLst/>
                <a:uLnTx/>
                <a:uFillTx/>
                <a:ea typeface="Open Sans" panose="020B0606030504020204" pitchFamily="34" charset="0"/>
                <a:cs typeface="Open Sans" panose="020B0606030504020204" pitchFamily="34" charset="0"/>
              </a:rPr>
              <a:t>install and load the package ggplot</a:t>
            </a:r>
            <a:endPar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install.packages("ggplot2")</a:t>
            </a:r>
            <a:endParaRPr kumimoji="0" lang="hy-AM" sz="1200" b="0" i="0" u="none" strike="noStrike" kern="0" cap="none" spc="0" normalizeH="0" baseline="0" noProof="1" smtClean="0">
              <a:ln>
                <a:noFill/>
              </a:ln>
              <a:solidFill>
                <a:srgbClr val="5B9BD5">
                  <a:lumMod val="75000"/>
                </a:srgbClr>
              </a:solidFill>
              <a:effectLst/>
              <a:uLnTx/>
              <a:uFillTx/>
              <a:ea typeface="Open Sans" panose="020B0606030504020204" pitchFamily="34" charset="0"/>
              <a:cs typeface="Open Sans" panose="020B0606030504020204" pitchFamily="34" charset="0"/>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library(ggplot2)</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#str of diamonds</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str(diamonds)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a:t>
            </a:r>
            <a:r>
              <a:rPr lang="en-US" sz="1200" kern="0" noProof="1" smtClean="0">
                <a:solidFill>
                  <a:srgbClr val="92D050"/>
                </a:solidFill>
                <a:ea typeface="Open Sans" panose="020B0606030504020204" pitchFamily="34" charset="0"/>
                <a:cs typeface="Open Sans" panose="020B0606030504020204" pitchFamily="34" charset="0"/>
              </a:rPr>
              <a:t>Lets do a random sample from the dataset</a:t>
            </a:r>
            <a:endPar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set.seed(1982)</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dsmall &lt;- diamonds[sample(nrow(diamonds), 200),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str(dsmall)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#create</a:t>
            </a:r>
            <a:r>
              <a:rPr kumimoji="0" lang="en-US" sz="1200" b="0" i="0" u="none" strike="noStrike" kern="0" cap="none" spc="0" normalizeH="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 scatterplot</a:t>
            </a:r>
            <a:endPar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200" b="0" i="0" u="none" strike="noStrike" kern="0" cap="none" spc="0" normalizeH="0" baseline="0" noProof="1" smtClean="0">
                <a:ln>
                  <a:noFill/>
                </a:ln>
                <a:solidFill>
                  <a:prstClr val="black"/>
                </a:solidFill>
                <a:effectLst/>
                <a:uLnTx/>
                <a:uFillTx/>
                <a:ea typeface="Open Sans" panose="020B0606030504020204" pitchFamily="34" charset="0"/>
                <a:cs typeface="Open Sans" panose="020B0606030504020204" pitchFamily="34" charset="0"/>
              </a:rPr>
              <a:t>           </a:t>
            </a: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qplot(carat, price, data=dsmall)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a:t>
            </a:r>
            <a:r>
              <a:rPr lang="en-US" sz="1200" kern="0" noProof="1" smtClean="0">
                <a:solidFill>
                  <a:srgbClr val="92D050"/>
                </a:solidFill>
                <a:ea typeface="Open Sans" panose="020B0606030504020204" pitchFamily="34" charset="0"/>
                <a:cs typeface="Open Sans" panose="020B0606030504020204" pitchFamily="34" charset="0"/>
              </a:rPr>
              <a:t>Can do logarithmic transformation of the variable carat</a:t>
            </a:r>
            <a:endPar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qplot(log(carat), log(price), data=dsmall) </a:t>
            </a:r>
            <a:endPar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#Can separate diamonds</a:t>
            </a:r>
            <a:r>
              <a:rPr kumimoji="0" lang="en-US" sz="1200" b="0" i="0" u="none" strike="noStrike" kern="0" cap="none" spc="0" normalizeH="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 by the coloring on the graph</a:t>
            </a:r>
            <a:endPar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qplot(carat, price, data=dsmall, colour=color)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#separate points using shapes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qplot(carat, price, data=dsmall, shape=cut)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92D050"/>
                </a:solidFill>
                <a:effectLst/>
                <a:uLnTx/>
                <a:uFillTx/>
                <a:latin typeface="Open Sans" panose="020B0606030504020204" pitchFamily="34" charset="0"/>
                <a:ea typeface="Open Sans" panose="020B0606030504020204" pitchFamily="34" charset="0"/>
                <a:cs typeface="Open Sans" panose="020B0606030504020204" pitchFamily="34" charset="0"/>
              </a:rPr>
              <a:t># Using geom can get almost any kind of graph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qplot(carat, price, data=dsmall, geom="smooth")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           qplot(carat, price, data=dsmall, geom=c("point","smooth"))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srgbClr val="5B9BD5">
                    <a:lumMod val="75000"/>
                  </a:srgbClr>
                </a:solidFill>
                <a:effectLst/>
                <a:uLnTx/>
                <a:uFillTx/>
                <a:latin typeface="Open Sans" panose="020B0606030504020204" pitchFamily="34" charset="0"/>
                <a:ea typeface="Open Sans" panose="020B0606030504020204" pitchFamily="34" charset="0"/>
                <a:cs typeface="Open Sans" panose="020B0606030504020204" pitchFamily="34" charset="0"/>
              </a:rPr>
              <a:t>           qplot(log(carat), log(price), data=dsmall, geom=c("point","smooth"))</a:t>
            </a:r>
          </a:p>
        </p:txBody>
      </p:sp>
    </p:spTree>
    <p:extLst>
      <p:ext uri="{BB962C8B-B14F-4D97-AF65-F5344CB8AC3E}">
        <p14:creationId xmlns:p14="http://schemas.microsoft.com/office/powerpoint/2010/main" val="3562982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t>
            </a:r>
            <a:endParaRPr lang="en-US" dirty="0"/>
          </a:p>
        </p:txBody>
      </p:sp>
      <p:sp>
        <p:nvSpPr>
          <p:cNvPr id="3" name="Rectangle 2"/>
          <p:cNvSpPr/>
          <p:nvPr/>
        </p:nvSpPr>
        <p:spPr>
          <a:xfrm>
            <a:off x="255563" y="1066800"/>
            <a:ext cx="8496300" cy="569386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#Other types of graphs using geom attribute</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qplot(color, price/carat, data=diamonds, geom="jitter")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#Adding</a:t>
            </a:r>
            <a:r>
              <a:rPr kumimoji="0" lang="en-US" sz="1400" b="0" i="0" u="none" strike="noStrike" kern="0" cap="none" spc="0" normalizeH="0" noProof="1" smtClean="0">
                <a:ln>
                  <a:noFill/>
                </a:ln>
                <a:solidFill>
                  <a:srgbClr val="92D050"/>
                </a:solidFill>
                <a:effectLst/>
                <a:uLnTx/>
                <a:uFillTx/>
                <a:latin typeface="Calibri" panose="020F0502020204030204"/>
              </a:rPr>
              <a:t> graph elements</a:t>
            </a:r>
            <a:endParaRPr kumimoji="0" lang="en-US" sz="14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qplot(color, price/carat, data=diamonds, geom="jitter", main="Price per carat for colors", ylab="Price </a:t>
            </a:r>
            <a:r>
              <a:rPr kumimoji="0" lang="hy-AM" sz="1400" b="0" i="0" u="none" strike="noStrike" kern="0" cap="none" spc="0" normalizeH="0" baseline="0" noProof="1" smtClean="0">
                <a:ln>
                  <a:noFill/>
                </a:ln>
                <a:solidFill>
                  <a:srgbClr val="5B9BD5">
                    <a:lumMod val="75000"/>
                  </a:srgbClr>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per Carat")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#Creates boxplot</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qplot(color, price/carat, data=diamonds, geom="boxplot")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#Creates</a:t>
            </a:r>
            <a:r>
              <a:rPr kumimoji="0" lang="en-US" sz="1400" b="0" i="0" u="none" strike="noStrike" kern="0" cap="none" spc="0" normalizeH="0" noProof="1" smtClean="0">
                <a:ln>
                  <a:noFill/>
                </a:ln>
                <a:solidFill>
                  <a:srgbClr val="92D050"/>
                </a:solidFill>
                <a:effectLst/>
                <a:uLnTx/>
                <a:uFillTx/>
                <a:latin typeface="Calibri" panose="020F0502020204030204"/>
              </a:rPr>
              <a:t> histogram</a:t>
            </a:r>
            <a:endParaRPr kumimoji="0" lang="en-US" sz="14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qplot(price, data=diamonds, geom="histogram")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#Can</a:t>
            </a:r>
            <a:r>
              <a:rPr kumimoji="0" lang="en-US" sz="1400" b="0" i="0" u="none" strike="noStrike" kern="0" cap="none" spc="0" normalizeH="0" noProof="1" smtClean="0">
                <a:ln>
                  <a:noFill/>
                </a:ln>
                <a:solidFill>
                  <a:srgbClr val="92D050"/>
                </a:solidFill>
                <a:effectLst/>
                <a:uLnTx/>
                <a:uFillTx/>
                <a:latin typeface="Calibri" panose="020F0502020204030204"/>
              </a:rPr>
              <a:t> control the length of the bins</a:t>
            </a:r>
            <a:r>
              <a:rPr kumimoji="0" lang="en-US" sz="1400" b="0" i="0" u="none" strike="noStrike" kern="0" cap="none" spc="0" normalizeH="0" baseline="0" noProof="1" smtClean="0">
                <a:ln>
                  <a:noFill/>
                </a:ln>
                <a:solidFill>
                  <a:srgbClr val="92D050"/>
                </a:solidFill>
                <a:effectLst/>
                <a:uLnTx/>
                <a:uFillTx/>
                <a:latin typeface="Calibri" panose="020F0502020204030204"/>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qplot(carat, data=diamonds, geom="histogram", binwidth=0.1)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#Limits the length of</a:t>
            </a:r>
            <a:r>
              <a:rPr kumimoji="0" lang="en-US" sz="1400" b="0" i="0" u="none" strike="noStrike" kern="0" cap="none" spc="0" normalizeH="0" noProof="1" smtClean="0">
                <a:ln>
                  <a:noFill/>
                </a:ln>
                <a:solidFill>
                  <a:srgbClr val="92D050"/>
                </a:solidFill>
                <a:effectLst/>
                <a:uLnTx/>
                <a:uFillTx/>
                <a:latin typeface="Calibri" panose="020F0502020204030204"/>
              </a:rPr>
              <a:t> the x axis</a:t>
            </a:r>
            <a:endParaRPr kumimoji="0" lang="en-US" sz="14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qplot(carat, data=diamonds, geom="histogram", binwidth=0.2, xlim=c(0,3))</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srgbClr val="5B9BD5">
                    <a:lumMod val="75000"/>
                  </a:srgbClr>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qplot(price, data=diamonds, geom="density")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#Creates</a:t>
            </a:r>
            <a:r>
              <a:rPr kumimoji="0" lang="en-US" sz="1400" b="0" i="0" u="none" strike="noStrike" kern="0" cap="none" spc="0" normalizeH="0" noProof="1" smtClean="0">
                <a:ln>
                  <a:noFill/>
                </a:ln>
                <a:solidFill>
                  <a:srgbClr val="92D050"/>
                </a:solidFill>
                <a:effectLst/>
                <a:uLnTx/>
                <a:uFillTx/>
                <a:latin typeface="Calibri" panose="020F0502020204030204"/>
              </a:rPr>
              <a:t> density function</a:t>
            </a:r>
            <a:endParaRPr kumimoji="0" lang="en-US" sz="14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qplot(carat,data=diamonds, geom="density")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#Density</a:t>
            </a:r>
            <a:r>
              <a:rPr kumimoji="0" lang="en-US" sz="1400" b="0" i="0" u="none" strike="noStrike" kern="0" cap="none" spc="0" normalizeH="0" noProof="1" smtClean="0">
                <a:ln>
                  <a:noFill/>
                </a:ln>
                <a:solidFill>
                  <a:srgbClr val="92D050"/>
                </a:solidFill>
                <a:effectLst/>
                <a:uLnTx/>
                <a:uFillTx/>
                <a:latin typeface="Calibri" panose="020F0502020204030204"/>
              </a:rPr>
              <a:t> function by diamond’s color</a:t>
            </a:r>
            <a:endParaRPr kumimoji="0" lang="en-US" sz="14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qplot(carat,data=diamonds, geom="density", colour=color)</a:t>
            </a:r>
          </a:p>
          <a:p>
            <a:pPr marL="0" marR="0" lvl="0" indent="0" defTabSz="914400" eaLnBrk="1" fontAlgn="auto" latinLnBrk="0" hangingPunct="1">
              <a:lnSpc>
                <a:spcPct val="100000"/>
              </a:lnSpc>
              <a:spcBef>
                <a:spcPts val="0"/>
              </a:spcBef>
              <a:spcAft>
                <a:spcPts val="0"/>
              </a:spcAft>
              <a:buClrTx/>
              <a:buSzTx/>
              <a:buFontTx/>
              <a:buNone/>
              <a:tabLst/>
              <a:defRPr/>
            </a:pPr>
            <a:r>
              <a:rPr lang="en-US" sz="1400" kern="0" noProof="1" smtClean="0">
                <a:solidFill>
                  <a:srgbClr val="92D050"/>
                </a:solidFill>
                <a:latin typeface="Calibri" panose="020F0502020204030204"/>
              </a:rPr>
              <a:t>#Histogram by color</a:t>
            </a:r>
            <a:endParaRPr kumimoji="0" lang="en-US" sz="14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qplot(carat, data=diamonds, geom="histogram", fill=color, binwidth=0.2)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#Barchart</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qplot(color, data=diamonds, geom="bar")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#faceting</a:t>
            </a: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qplot(carat, data=diamonds, geom="histogram", facets=color~.)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1" smtClean="0">
                <a:ln>
                  <a:noFill/>
                </a:ln>
                <a:solidFill>
                  <a:srgbClr val="92D050"/>
                </a:solidFill>
                <a:effectLst/>
                <a:uLnTx/>
                <a:uFillTx/>
                <a:latin typeface="Calibri" panose="020F0502020204030204"/>
              </a:rPr>
              <a:t>#Make</a:t>
            </a:r>
            <a:r>
              <a:rPr kumimoji="0" lang="en-US" sz="1400" b="0" i="0" u="none" strike="noStrike" kern="0" cap="none" spc="0" normalizeH="0" noProof="1" smtClean="0">
                <a:ln>
                  <a:noFill/>
                </a:ln>
                <a:solidFill>
                  <a:srgbClr val="92D050"/>
                </a:solidFill>
                <a:effectLst/>
                <a:uLnTx/>
                <a:uFillTx/>
                <a:latin typeface="Calibri" panose="020F0502020204030204"/>
              </a:rPr>
              <a:t> it better looking</a:t>
            </a:r>
            <a:endParaRPr kumimoji="0" lang="en-US" sz="1400" b="0" i="0" u="none" strike="noStrike" kern="0" cap="none" spc="0" normalizeH="0" baseline="0" noProof="1" smtClean="0">
              <a:ln>
                <a:noFill/>
              </a:ln>
              <a:solidFill>
                <a:srgbClr val="92D050"/>
              </a:solidFill>
              <a:effectLst/>
              <a:uLnTx/>
              <a:uFillTx/>
              <a:latin typeface="Calibri" panose="020F050202020403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y-AM" sz="1400" b="0" i="0" u="none" strike="noStrike" kern="0" cap="none" spc="0" normalizeH="0" baseline="0" noProof="1" smtClean="0">
                <a:ln>
                  <a:noFill/>
                </a:ln>
                <a:solidFill>
                  <a:prstClr val="black"/>
                </a:solidFill>
                <a:effectLst/>
                <a:uLnTx/>
                <a:uFillTx/>
              </a:rPr>
              <a:t>	</a:t>
            </a:r>
            <a:r>
              <a:rPr kumimoji="0" lang="en-US" sz="1400" b="0" i="0" u="none" strike="noStrike" kern="0" cap="none" spc="0" normalizeH="0" baseline="0" noProof="1" smtClean="0">
                <a:ln>
                  <a:noFill/>
                </a:ln>
                <a:solidFill>
                  <a:srgbClr val="5B9BD5">
                    <a:lumMod val="75000"/>
                  </a:srgbClr>
                </a:solidFill>
                <a:effectLst/>
                <a:uLnTx/>
                <a:uFillTx/>
                <a:latin typeface="Calibri" panose="020F0502020204030204"/>
              </a:rPr>
              <a:t>qplot(carat, data=diamonds, geom="histogram", facets=color~.,binwidth=0.1, xlim=c(0,2))</a:t>
            </a:r>
          </a:p>
        </p:txBody>
      </p:sp>
    </p:spTree>
    <p:extLst>
      <p:ext uri="{BB962C8B-B14F-4D97-AF65-F5344CB8AC3E}">
        <p14:creationId xmlns:p14="http://schemas.microsoft.com/office/powerpoint/2010/main" val="247165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defTabSz="914400" eaLnBrk="1" hangingPunct="1"/>
            <a:r>
              <a:rPr lang="en-US" dirty="0" smtClean="0"/>
              <a:t>Intro to R: Examples of objects</a:t>
            </a:r>
          </a:p>
        </p:txBody>
      </p:sp>
      <p:sp>
        <p:nvSpPr>
          <p:cNvPr id="2" name="TextBox 1"/>
          <p:cNvSpPr txBox="1"/>
          <p:nvPr/>
        </p:nvSpPr>
        <p:spPr>
          <a:xfrm>
            <a:off x="381000" y="1752600"/>
            <a:ext cx="7620000" cy="4124206"/>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b="1" dirty="0"/>
              <a:t>dataset, </a:t>
            </a:r>
            <a:r>
              <a:rPr lang="en-US" dirty="0"/>
              <a:t>which you use for analysis (various</a:t>
            </a:r>
          </a:p>
          <a:p>
            <a:pPr>
              <a:spcBef>
                <a:spcPts val="1200"/>
              </a:spcBef>
            </a:pPr>
            <a:r>
              <a:rPr lang="en-US" dirty="0"/>
              <a:t>classes)</a:t>
            </a:r>
          </a:p>
          <a:p>
            <a:pPr marL="342900" indent="-342900">
              <a:spcBef>
                <a:spcPts val="1200"/>
              </a:spcBef>
              <a:buFont typeface="Arial" panose="020B0604020202020204" pitchFamily="34" charset="0"/>
              <a:buChar char="•"/>
            </a:pPr>
            <a:r>
              <a:rPr lang="en-US" b="1" dirty="0"/>
              <a:t>functions, </a:t>
            </a:r>
            <a:r>
              <a:rPr lang="en-US" dirty="0"/>
              <a:t>which perform analysis (function class)</a:t>
            </a:r>
          </a:p>
          <a:p>
            <a:pPr marL="342900" indent="-342900">
              <a:spcBef>
                <a:spcPts val="1200"/>
              </a:spcBef>
              <a:buFont typeface="Arial" panose="020B0604020202020204" pitchFamily="34" charset="0"/>
              <a:buChar char="•"/>
            </a:pPr>
            <a:r>
              <a:rPr lang="en-US" b="1" dirty="0"/>
              <a:t>results, </a:t>
            </a:r>
            <a:r>
              <a:rPr lang="en-US" dirty="0"/>
              <a:t>which come out of analysis (various</a:t>
            </a:r>
          </a:p>
          <a:p>
            <a:pPr>
              <a:spcBef>
                <a:spcPts val="1200"/>
              </a:spcBef>
            </a:pPr>
            <a:r>
              <a:rPr lang="en-US" dirty="0"/>
              <a:t>classes)</a:t>
            </a:r>
          </a:p>
          <a:p>
            <a:pPr>
              <a:spcBef>
                <a:spcPts val="1200"/>
              </a:spcBef>
            </a:pPr>
            <a:endParaRPr lang="en-US" dirty="0"/>
          </a:p>
          <a:p>
            <a:pPr>
              <a:spcBef>
                <a:spcPts val="1200"/>
              </a:spcBef>
            </a:pPr>
            <a:r>
              <a:rPr lang="en-US" dirty="0"/>
              <a:t>In effect, you always get a new dataset ﬁlled</a:t>
            </a:r>
          </a:p>
          <a:p>
            <a:pPr>
              <a:spcBef>
                <a:spcPts val="1200"/>
              </a:spcBef>
            </a:pPr>
            <a:r>
              <a:rPr lang="en-US" dirty="0"/>
              <a:t>with results when you analyze data.</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6662661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t>
            </a:r>
            <a:endParaRPr lang="en-US" dirty="0"/>
          </a:p>
        </p:txBody>
      </p:sp>
      <p:sp>
        <p:nvSpPr>
          <p:cNvPr id="3" name="Rectangle 2"/>
          <p:cNvSpPr/>
          <p:nvPr/>
        </p:nvSpPr>
        <p:spPr>
          <a:xfrm>
            <a:off x="239151" y="1143000"/>
            <a:ext cx="7010400" cy="400110"/>
          </a:xfrm>
          <a:prstGeom prst="rect">
            <a:avLst/>
          </a:prstGeom>
        </p:spPr>
        <p:txBody>
          <a:bodyPr wrap="square">
            <a:spAutoFit/>
          </a:bodyPr>
          <a:lstStyle/>
          <a:p>
            <a:r>
              <a:rPr lang="en-US" sz="2000" dirty="0">
                <a:solidFill>
                  <a:srgbClr val="505050"/>
                </a:solidFill>
                <a:latin typeface="Open Sans" panose="020B0606030504020204" pitchFamily="34" charset="0"/>
                <a:ea typeface="Open Sans" panose="020B0606030504020204" pitchFamily="34" charset="0"/>
                <a:cs typeface="Open Sans" panose="020B0606030504020204" pitchFamily="34" charset="0"/>
              </a:rPr>
              <a:t>Classes of data </a:t>
            </a:r>
            <a:r>
              <a:rPr lang="en-US" sz="2000" dirty="0" smtClean="0">
                <a:solidFill>
                  <a:srgbClr val="505050"/>
                </a:solidFill>
                <a:latin typeface="Open Sans" panose="020B0606030504020204" pitchFamily="34" charset="0"/>
                <a:ea typeface="Open Sans" panose="020B0606030504020204" pitchFamily="34" charset="0"/>
                <a:cs typeface="Open Sans" panose="020B0606030504020204" pitchFamily="34" charset="0"/>
              </a:rPr>
              <a:t>values inside </a:t>
            </a:r>
            <a:r>
              <a:rPr lang="en-US" sz="2000" dirty="0">
                <a:solidFill>
                  <a:srgbClr val="505050"/>
                </a:solidFill>
                <a:latin typeface="Open Sans" panose="020B0606030504020204" pitchFamily="34" charset="0"/>
                <a:ea typeface="Open Sans" panose="020B0606030504020204" pitchFamily="34" charset="0"/>
                <a:cs typeface="Open Sans" panose="020B0606030504020204" pitchFamily="34" charset="0"/>
              </a:rPr>
              <a:t>data objects</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703384" y="2057400"/>
            <a:ext cx="6639951" cy="2400657"/>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Numeric: </a:t>
            </a:r>
            <a:r>
              <a:rPr lang="en-US" dirty="0" smtClean="0">
                <a:latin typeface="Open Sans" panose="020B0606030504020204" pitchFamily="34" charset="0"/>
                <a:ea typeface="Open Sans" panose="020B0606030504020204" pitchFamily="34" charset="0"/>
                <a:cs typeface="Open Sans" panose="020B0606030504020204" pitchFamily="34" charset="0"/>
              </a:rPr>
              <a:t>Continuous/discrete numeric </a:t>
            </a:r>
            <a:r>
              <a:rPr lang="en-US" dirty="0">
                <a:latin typeface="Open Sans" panose="020B0606030504020204" pitchFamily="34" charset="0"/>
                <a:ea typeface="Open Sans" panose="020B0606030504020204" pitchFamily="34" charset="0"/>
                <a:cs typeface="Open Sans" panose="020B0606030504020204" pitchFamily="34" charset="0"/>
              </a:rPr>
              <a:t>variables</a:t>
            </a:r>
          </a:p>
          <a:p>
            <a:pPr marL="342900" indent="-342900">
              <a:spcBef>
                <a:spcPts val="1200"/>
              </a:spcBef>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Factor: </a:t>
            </a:r>
            <a:r>
              <a:rPr lang="en-US" dirty="0">
                <a:latin typeface="Open Sans" panose="020B0606030504020204" pitchFamily="34" charset="0"/>
                <a:ea typeface="Open Sans" panose="020B0606030504020204" pitchFamily="34" charset="0"/>
                <a:cs typeface="Open Sans" panose="020B0606030504020204" pitchFamily="34" charset="0"/>
              </a:rPr>
              <a:t>Categorical variables</a:t>
            </a:r>
          </a:p>
          <a:p>
            <a:pPr marL="342900" indent="-342900">
              <a:spcBef>
                <a:spcPts val="1200"/>
              </a:spcBef>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Logical: </a:t>
            </a:r>
            <a:r>
              <a:rPr lang="en-US" dirty="0">
                <a:latin typeface="Open Sans" panose="020B0606030504020204" pitchFamily="34" charset="0"/>
                <a:ea typeface="Open Sans" panose="020B0606030504020204" pitchFamily="34" charset="0"/>
                <a:cs typeface="Open Sans" panose="020B0606030504020204" pitchFamily="34" charset="0"/>
              </a:rPr>
              <a:t>TRUE/FALSE binary variables</a:t>
            </a:r>
          </a:p>
          <a:p>
            <a:pPr marL="342900" indent="-342900">
              <a:spcBef>
                <a:spcPts val="1200"/>
              </a:spcBef>
              <a:buFont typeface="Arial" panose="020B0604020202020204" pitchFamily="34" charset="0"/>
              <a:buChar char="•"/>
            </a:pPr>
            <a:r>
              <a:rPr lang="en-US" b="1" dirty="0" smtClean="0">
                <a:latin typeface="Open Sans" panose="020B0606030504020204" pitchFamily="34" charset="0"/>
                <a:ea typeface="Open Sans" panose="020B0606030504020204" pitchFamily="34" charset="0"/>
                <a:cs typeface="Open Sans" panose="020B0606030504020204" pitchFamily="34" charset="0"/>
              </a:rPr>
              <a:t>Character: </a:t>
            </a:r>
            <a:r>
              <a:rPr lang="en-US" dirty="0" smtClean="0">
                <a:latin typeface="Open Sans" panose="020B0606030504020204" pitchFamily="34" charset="0"/>
                <a:ea typeface="Open Sans" panose="020B0606030504020204" pitchFamily="34" charset="0"/>
                <a:cs typeface="Open Sans" panose="020B0606030504020204" pitchFamily="34" charset="0"/>
              </a:rPr>
              <a:t>Text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2499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 Class</a:t>
            </a:r>
            <a:endParaRPr lang="en-US" dirty="0"/>
          </a:p>
        </p:txBody>
      </p:sp>
      <p:sp>
        <p:nvSpPr>
          <p:cNvPr id="3" name="Rectangle 2"/>
          <p:cNvSpPr/>
          <p:nvPr/>
        </p:nvSpPr>
        <p:spPr>
          <a:xfrm>
            <a:off x="457200" y="1447800"/>
            <a:ext cx="7924800" cy="1169551"/>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dirty="0">
                <a:solidFill>
                  <a:srgbClr val="505050"/>
                </a:solidFill>
                <a:latin typeface="Open Sans" panose="020B0606030504020204" pitchFamily="34" charset="0"/>
                <a:ea typeface="Open Sans" panose="020B0606030504020204" pitchFamily="34" charset="0"/>
                <a:cs typeface="Open Sans" panose="020B0606030504020204" pitchFamily="34" charset="0"/>
              </a:rPr>
              <a:t>An object’s class tells R how the object should </a:t>
            </a:r>
            <a:r>
              <a:rPr lang="en-US" sz="2000" dirty="0" smtClean="0">
                <a:solidFill>
                  <a:srgbClr val="505050"/>
                </a:solidFill>
                <a:latin typeface="Open Sans" panose="020B0606030504020204" pitchFamily="34" charset="0"/>
                <a:ea typeface="Open Sans" panose="020B0606030504020204" pitchFamily="34" charset="0"/>
                <a:cs typeface="Open Sans" panose="020B0606030504020204" pitchFamily="34" charset="0"/>
              </a:rPr>
              <a:t>be handled</a:t>
            </a:r>
            <a:r>
              <a:rPr lang="en-US" sz="2000" dirty="0">
                <a:solidFill>
                  <a:srgbClr val="505050"/>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spcBef>
                <a:spcPts val="1200"/>
              </a:spcBef>
              <a:buFont typeface="Arial" panose="020B0604020202020204" pitchFamily="34" charset="0"/>
              <a:buChar char="•"/>
            </a:pPr>
            <a:r>
              <a:rPr lang="en-US" sz="2000" dirty="0">
                <a:solidFill>
                  <a:srgbClr val="505050"/>
                </a:solidFill>
                <a:latin typeface="Open Sans" panose="020B0606030504020204" pitchFamily="34" charset="0"/>
                <a:ea typeface="Open Sans" panose="020B0606030504020204" pitchFamily="34" charset="0"/>
                <a:cs typeface="Open Sans" panose="020B0606030504020204" pitchFamily="34" charset="0"/>
              </a:rPr>
              <a:t>For example, summarizing data should </a:t>
            </a:r>
            <a:r>
              <a:rPr lang="en-US" sz="2000" dirty="0" smtClean="0">
                <a:solidFill>
                  <a:srgbClr val="505050"/>
                </a:solidFill>
                <a:latin typeface="Open Sans" panose="020B0606030504020204" pitchFamily="34" charset="0"/>
                <a:ea typeface="Open Sans" panose="020B0606030504020204" pitchFamily="34" charset="0"/>
                <a:cs typeface="Open Sans" panose="020B0606030504020204" pitchFamily="34" charset="0"/>
              </a:rPr>
              <a:t>work differently </a:t>
            </a:r>
            <a:r>
              <a:rPr lang="en-US" sz="2000" dirty="0">
                <a:solidFill>
                  <a:srgbClr val="505050"/>
                </a:solidFill>
                <a:latin typeface="Open Sans" panose="020B0606030504020204" pitchFamily="34" charset="0"/>
                <a:ea typeface="Open Sans" panose="020B0606030504020204" pitchFamily="34" charset="0"/>
                <a:cs typeface="Open Sans" panose="020B0606030504020204" pitchFamily="34" charset="0"/>
              </a:rPr>
              <a:t>for numbers and categories!</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8955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 Types of objects/data in R</a:t>
            </a:r>
            <a:endParaRPr lang="en-US" dirty="0"/>
          </a:p>
        </p:txBody>
      </p:sp>
      <p:sp>
        <p:nvSpPr>
          <p:cNvPr id="3" name="TextBox 2"/>
          <p:cNvSpPr txBox="1"/>
          <p:nvPr/>
        </p:nvSpPr>
        <p:spPr>
          <a:xfrm>
            <a:off x="213360" y="1371600"/>
            <a:ext cx="7482840" cy="3139321"/>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b="1" dirty="0" smtClean="0">
                <a:latin typeface="Open Sans" panose="020B0606030504020204" pitchFamily="34" charset="0"/>
                <a:ea typeface="Open Sans" panose="020B0606030504020204" pitchFamily="34" charset="0"/>
                <a:cs typeface="Open Sans" panose="020B0606030504020204" pitchFamily="34" charset="0"/>
              </a:rPr>
              <a:t>Vector,</a:t>
            </a:r>
          </a:p>
          <a:p>
            <a:pPr marL="342900" indent="-342900">
              <a:spcBef>
                <a:spcPts val="1200"/>
              </a:spcBef>
              <a:buFont typeface="Arial" panose="020B0604020202020204" pitchFamily="34" charset="0"/>
              <a:buChar char="•"/>
            </a:pPr>
            <a:r>
              <a:rPr lang="en-US" b="1" dirty="0" smtClean="0">
                <a:latin typeface="Open Sans" panose="020B0606030504020204" pitchFamily="34" charset="0"/>
                <a:ea typeface="Open Sans" panose="020B0606030504020204" pitchFamily="34" charset="0"/>
                <a:cs typeface="Open Sans" panose="020B0606030504020204" pitchFamily="34" charset="0"/>
              </a:rPr>
              <a:t>Matrix: </a:t>
            </a:r>
            <a:r>
              <a:rPr lang="en-US" dirty="0" smtClean="0">
                <a:latin typeface="Open Sans" panose="020B0606030504020204" pitchFamily="34" charset="0"/>
                <a:ea typeface="Open Sans" panose="020B0606030504020204" pitchFamily="34" charset="0"/>
                <a:cs typeface="Open Sans" panose="020B0606030504020204" pitchFamily="34" charset="0"/>
              </a:rPr>
              <a:t>is a set of vectors with the same length and same type,</a:t>
            </a:r>
          </a:p>
          <a:p>
            <a:pPr marL="342900" indent="-342900">
              <a:spcBef>
                <a:spcPts val="1200"/>
              </a:spcBef>
              <a:buFont typeface="Arial" panose="020B0604020202020204" pitchFamily="34" charset="0"/>
              <a:buChar char="•"/>
            </a:pPr>
            <a:r>
              <a:rPr lang="en-US" b="1" dirty="0" smtClean="0">
                <a:latin typeface="Open Sans" panose="020B0606030504020204" pitchFamily="34" charset="0"/>
                <a:ea typeface="Open Sans" panose="020B0606030504020204" pitchFamily="34" charset="0"/>
                <a:cs typeface="Open Sans" panose="020B0606030504020204" pitchFamily="34" charset="0"/>
              </a:rPr>
              <a:t>Data frame: </a:t>
            </a:r>
            <a:r>
              <a:rPr lang="en-US" dirty="0" smtClean="0">
                <a:latin typeface="Open Sans" panose="020B0606030504020204" pitchFamily="34" charset="0"/>
                <a:ea typeface="Open Sans" panose="020B0606030504020204" pitchFamily="34" charset="0"/>
                <a:cs typeface="Open Sans" panose="020B0606030504020204" pitchFamily="34" charset="0"/>
              </a:rPr>
              <a:t>is a set of vectors with the same length but can be in different types,</a:t>
            </a:r>
          </a:p>
          <a:p>
            <a:pPr marL="342900" indent="-342900">
              <a:spcBef>
                <a:spcPts val="1200"/>
              </a:spcBef>
              <a:buFont typeface="Arial" panose="020B0604020202020204" pitchFamily="34" charset="0"/>
              <a:buChar char="•"/>
            </a:pPr>
            <a:r>
              <a:rPr lang="en-US" b="1" dirty="0" smtClean="0">
                <a:latin typeface="Open Sans" panose="020B0606030504020204" pitchFamily="34" charset="0"/>
                <a:ea typeface="Open Sans" panose="020B0606030504020204" pitchFamily="34" charset="0"/>
                <a:cs typeface="Open Sans" panose="020B0606030504020204" pitchFamily="34" charset="0"/>
              </a:rPr>
              <a:t>List: </a:t>
            </a:r>
            <a:r>
              <a:rPr lang="en-US" dirty="0" smtClean="0">
                <a:latin typeface="Open Sans" panose="020B0606030504020204" pitchFamily="34" charset="0"/>
                <a:ea typeface="Open Sans" panose="020B0606030504020204" pitchFamily="34" charset="0"/>
                <a:cs typeface="Open Sans" panose="020B0606030504020204" pitchFamily="34" charset="0"/>
              </a:rPr>
              <a:t>a set of objects with any type and any length.  </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6407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81000"/>
            <a:ext cx="4434840" cy="457200"/>
          </a:xfrm>
        </p:spPr>
        <p:txBody>
          <a:bodyPr>
            <a:normAutofit fontScale="90000"/>
          </a:bodyPr>
          <a:lstStyle/>
          <a:p>
            <a:r>
              <a:rPr lang="en-US" dirty="0" smtClean="0"/>
              <a:t>Intro to R: Access vectors and objects from the list</a:t>
            </a:r>
            <a:endParaRPr lang="en-US" dirty="0"/>
          </a:p>
        </p:txBody>
      </p:sp>
      <p:sp>
        <p:nvSpPr>
          <p:cNvPr id="3" name="TextBox 2"/>
          <p:cNvSpPr txBox="1"/>
          <p:nvPr/>
        </p:nvSpPr>
        <p:spPr>
          <a:xfrm>
            <a:off x="533400" y="3474184"/>
            <a:ext cx="7391400" cy="1631216"/>
          </a:xfrm>
          <a:prstGeom prst="rect">
            <a:avLst/>
          </a:prstGeom>
          <a:noFill/>
        </p:spPr>
        <p:txBody>
          <a:bodyPr wrap="square" rtlCol="0">
            <a:spAutoFit/>
          </a:bodyPr>
          <a:lstStyle/>
          <a:p>
            <a:pPr algn="ctr"/>
            <a:r>
              <a:rPr lang="en-US" sz="10000" dirty="0" err="1" smtClean="0">
                <a:latin typeface="Open Sans" panose="020B0606030504020204" pitchFamily="34" charset="0"/>
                <a:ea typeface="Open Sans" panose="020B0606030504020204" pitchFamily="34" charset="0"/>
                <a:cs typeface="Open Sans" panose="020B0606030504020204" pitchFamily="34" charset="0"/>
              </a:rPr>
              <a:t>Data$Age</a:t>
            </a:r>
            <a:endParaRPr lang="en-US" sz="10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Arrow Connector 4"/>
          <p:cNvCxnSpPr>
            <a:stCxn id="7" idx="2"/>
          </p:cNvCxnSpPr>
          <p:nvPr/>
        </p:nvCxnSpPr>
        <p:spPr bwMode="auto">
          <a:xfrm>
            <a:off x="1738533" y="2253914"/>
            <a:ext cx="1233267" cy="1448870"/>
          </a:xfrm>
          <a:prstGeom prst="straightConnector1">
            <a:avLst/>
          </a:prstGeom>
          <a:solidFill>
            <a:schemeClr val="accent1"/>
          </a:solidFill>
          <a:ln w="57150" cap="flat" cmpd="sng" algn="ctr">
            <a:solidFill>
              <a:srgbClr val="C00000"/>
            </a:solidFill>
            <a:prstDash val="solid"/>
            <a:miter lim="800000"/>
            <a:headEnd type="none" w="med" len="med"/>
            <a:tailEnd type="triangle"/>
          </a:ln>
          <a:effectLst/>
        </p:spPr>
      </p:cxnSp>
      <p:sp>
        <p:nvSpPr>
          <p:cNvPr id="7" name="TextBox 6"/>
          <p:cNvSpPr txBox="1"/>
          <p:nvPr/>
        </p:nvSpPr>
        <p:spPr>
          <a:xfrm>
            <a:off x="238565" y="1669139"/>
            <a:ext cx="2999935" cy="584775"/>
          </a:xfrm>
          <a:prstGeom prst="rect">
            <a:avLst/>
          </a:prstGeom>
          <a:noFill/>
        </p:spPr>
        <p:txBody>
          <a:bodyPr wrap="square" rtlCol="0">
            <a:spAutoFit/>
          </a:bodyPr>
          <a:lstStyle/>
          <a:p>
            <a:pPr algn="ctr"/>
            <a:r>
              <a:rPr lang="en-US" sz="1600" b="1" dirty="0" smtClean="0">
                <a:latin typeface="Open Sans" panose="020B0606030504020204" pitchFamily="34" charset="0"/>
                <a:ea typeface="Open Sans" panose="020B0606030504020204" pitchFamily="34" charset="0"/>
                <a:cs typeface="Open Sans" panose="020B0606030504020204" pitchFamily="34" charset="0"/>
              </a:rPr>
              <a:t>The name of the data frame or list</a:t>
            </a:r>
            <a:endParaRPr lang="en-US" sz="16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9" name="Straight Arrow Connector 8"/>
          <p:cNvCxnSpPr>
            <a:stCxn id="10" idx="2"/>
          </p:cNvCxnSpPr>
          <p:nvPr/>
        </p:nvCxnSpPr>
        <p:spPr bwMode="auto">
          <a:xfrm flipH="1">
            <a:off x="6019800" y="2337375"/>
            <a:ext cx="737968" cy="1472625"/>
          </a:xfrm>
          <a:prstGeom prst="straightConnector1">
            <a:avLst/>
          </a:prstGeom>
          <a:solidFill>
            <a:schemeClr val="accent1"/>
          </a:solidFill>
          <a:ln w="57150" cap="flat" cmpd="sng" algn="ctr">
            <a:solidFill>
              <a:srgbClr val="C00000"/>
            </a:solidFill>
            <a:prstDash val="solid"/>
            <a:miter lim="800000"/>
            <a:headEnd type="none" w="med" len="med"/>
            <a:tailEnd type="triangle"/>
          </a:ln>
          <a:effectLst/>
        </p:spPr>
      </p:cxnSp>
      <p:sp>
        <p:nvSpPr>
          <p:cNvPr id="10" name="TextBox 9"/>
          <p:cNvSpPr txBox="1"/>
          <p:nvPr/>
        </p:nvSpPr>
        <p:spPr>
          <a:xfrm>
            <a:off x="5257800" y="1752600"/>
            <a:ext cx="2999935" cy="584775"/>
          </a:xfrm>
          <a:prstGeom prst="rect">
            <a:avLst/>
          </a:prstGeom>
          <a:noFill/>
        </p:spPr>
        <p:txBody>
          <a:bodyPr wrap="square" rtlCol="0">
            <a:spAutoFit/>
          </a:bodyPr>
          <a:lstStyle/>
          <a:p>
            <a:pPr algn="ctr"/>
            <a:r>
              <a:rPr lang="en-US" sz="1600" b="1" dirty="0" smtClean="0">
                <a:latin typeface="Open Sans" panose="020B0606030504020204" pitchFamily="34" charset="0"/>
                <a:ea typeface="Open Sans" panose="020B0606030504020204" pitchFamily="34" charset="0"/>
                <a:cs typeface="Open Sans" panose="020B0606030504020204" pitchFamily="34" charset="0"/>
              </a:rPr>
              <a:t>The name of the variable or object from the list</a:t>
            </a:r>
            <a:endParaRPr lang="en-US" sz="1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39502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381000"/>
            <a:ext cx="4358640" cy="457200"/>
          </a:xfrm>
        </p:spPr>
        <p:txBody>
          <a:bodyPr>
            <a:normAutofit fontScale="90000"/>
          </a:bodyPr>
          <a:lstStyle/>
          <a:p>
            <a:r>
              <a:rPr lang="en-US" dirty="0" smtClean="0"/>
              <a:t>Intro to R: Accessing subset of the data frame</a:t>
            </a:r>
            <a:endParaRPr lang="en-US" dirty="0"/>
          </a:p>
        </p:txBody>
      </p:sp>
      <p:sp>
        <p:nvSpPr>
          <p:cNvPr id="3" name="TextBox 2"/>
          <p:cNvSpPr txBox="1"/>
          <p:nvPr/>
        </p:nvSpPr>
        <p:spPr>
          <a:xfrm>
            <a:off x="723900" y="3657600"/>
            <a:ext cx="7696200" cy="1323439"/>
          </a:xfrm>
          <a:prstGeom prst="rect">
            <a:avLst/>
          </a:prstGeom>
          <a:noFill/>
        </p:spPr>
        <p:txBody>
          <a:bodyPr wrap="square" rtlCol="0">
            <a:spAutoFit/>
          </a:bodyPr>
          <a:lstStyle/>
          <a:p>
            <a:r>
              <a:rPr lang="en-US" sz="8000" dirty="0" smtClean="0">
                <a:latin typeface="Open Sans" panose="020B0606030504020204" pitchFamily="34" charset="0"/>
                <a:ea typeface="Open Sans" panose="020B0606030504020204" pitchFamily="34" charset="0"/>
                <a:cs typeface="Open Sans" panose="020B0606030504020204" pitchFamily="34" charset="0"/>
              </a:rPr>
              <a:t>Data[1:500, 2:5]</a:t>
            </a:r>
            <a:endParaRPr lang="en-US" sz="8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533400" y="1416902"/>
            <a:ext cx="3124200" cy="830997"/>
          </a:xfrm>
          <a:prstGeom prst="rect">
            <a:avLst/>
          </a:prstGeom>
          <a:noFill/>
        </p:spPr>
        <p:txBody>
          <a:bodyPr wrap="square" rtlCol="0">
            <a:spAutoFit/>
          </a:bodyPr>
          <a:lstStyle/>
          <a:p>
            <a:r>
              <a:rPr lang="en-US" dirty="0" smtClean="0">
                <a:latin typeface="Open Sans" panose="020B0606030504020204" pitchFamily="34" charset="0"/>
                <a:ea typeface="Open Sans" panose="020B0606030504020204" pitchFamily="34" charset="0"/>
                <a:cs typeface="Open Sans" panose="020B0606030504020204" pitchFamily="34" charset="0"/>
              </a:rPr>
              <a:t>Extract cases (rows) from 1 to 500</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p:cNvCxnSpPr/>
          <p:nvPr/>
        </p:nvCxnSpPr>
        <p:spPr bwMode="auto">
          <a:xfrm>
            <a:off x="1738533" y="2253914"/>
            <a:ext cx="2528667" cy="1403686"/>
          </a:xfrm>
          <a:prstGeom prst="straightConnector1">
            <a:avLst/>
          </a:prstGeom>
          <a:solidFill>
            <a:schemeClr val="accent1"/>
          </a:solidFill>
          <a:ln w="57150" cap="flat" cmpd="sng" algn="ctr">
            <a:solidFill>
              <a:srgbClr val="C00000"/>
            </a:solidFill>
            <a:prstDash val="solid"/>
            <a:miter lim="800000"/>
            <a:headEnd type="none" w="med" len="med"/>
            <a:tailEnd type="triangle"/>
          </a:ln>
          <a:effectLst/>
        </p:spPr>
      </p:cxnSp>
      <p:sp>
        <p:nvSpPr>
          <p:cNvPr id="9" name="TextBox 8"/>
          <p:cNvSpPr txBox="1"/>
          <p:nvPr/>
        </p:nvSpPr>
        <p:spPr>
          <a:xfrm>
            <a:off x="4938933" y="1225215"/>
            <a:ext cx="3352800" cy="830997"/>
          </a:xfrm>
          <a:prstGeom prst="rect">
            <a:avLst/>
          </a:prstGeom>
          <a:noFill/>
        </p:spPr>
        <p:txBody>
          <a:bodyPr wrap="square" rtlCol="0">
            <a:spAutoFit/>
          </a:bodyPr>
          <a:lstStyle/>
          <a:p>
            <a:r>
              <a:rPr lang="en-US" dirty="0" smtClean="0">
                <a:latin typeface="Open Sans" panose="020B0606030504020204" pitchFamily="34" charset="0"/>
                <a:ea typeface="Open Sans" panose="020B0606030504020204" pitchFamily="34" charset="0"/>
                <a:cs typeface="Open Sans" panose="020B0606030504020204" pitchFamily="34" charset="0"/>
              </a:rPr>
              <a:t>Extract variables (columns) from 2 to 5</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10" name="Straight Arrow Connector 9"/>
          <p:cNvCxnSpPr/>
          <p:nvPr/>
        </p:nvCxnSpPr>
        <p:spPr bwMode="auto">
          <a:xfrm>
            <a:off x="6615333" y="2056212"/>
            <a:ext cx="242667" cy="1753788"/>
          </a:xfrm>
          <a:prstGeom prst="straightConnector1">
            <a:avLst/>
          </a:prstGeom>
          <a:solidFill>
            <a:schemeClr val="accent1"/>
          </a:solidFill>
          <a:ln w="57150" cap="flat" cmpd="sng" algn="ctr">
            <a:solidFill>
              <a:srgbClr val="C00000"/>
            </a:solidFill>
            <a:prstDash val="solid"/>
            <a:miter lim="800000"/>
            <a:headEnd type="none" w="med" len="med"/>
            <a:tailEnd type="triangle"/>
          </a:ln>
          <a:effectLst/>
        </p:spPr>
      </p:cxnSp>
    </p:spTree>
    <p:extLst>
      <p:ext uri="{BB962C8B-B14F-4D97-AF65-F5344CB8AC3E}">
        <p14:creationId xmlns:p14="http://schemas.microsoft.com/office/powerpoint/2010/main" val="230774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487363"/>
          </a:xfrm>
          <a:prstGeom prst="rect">
            <a:avLst/>
          </a:prstGeom>
        </p:spPr>
        <p:txBody>
          <a:bodyPr lIns="91425" tIns="91425" rIns="91425" bIns="91425" anchor="b" anchorCtr="0">
            <a:noAutofit/>
          </a:bodyPr>
          <a:lstStyle/>
          <a:p>
            <a:pPr>
              <a:spcBef>
                <a:spcPts val="0"/>
              </a:spcBef>
              <a:buNone/>
            </a:pPr>
            <a:r>
              <a:rPr lang="en" sz="1600" dirty="0">
                <a:solidFill>
                  <a:srgbClr val="FF0000"/>
                </a:solidFill>
              </a:rPr>
              <a:t>Definition</a:t>
            </a:r>
          </a:p>
        </p:txBody>
      </p:sp>
      <p:sp>
        <p:nvSpPr>
          <p:cNvPr id="37" name="Shape 37"/>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r>
              <a:rPr lang="en" sz="2400" dirty="0">
                <a:solidFill>
                  <a:srgbClr val="252525"/>
                </a:solidFill>
              </a:rPr>
              <a:t>Descriptive statistics is the discipline of quantitatively describing the main features of a collection of data.</a:t>
            </a:r>
          </a:p>
          <a:p>
            <a:pPr rtl="0">
              <a:spcBef>
                <a:spcPts val="0"/>
              </a:spcBef>
              <a:buNone/>
            </a:pPr>
            <a:endParaRPr sz="2400" dirty="0">
              <a:solidFill>
                <a:srgbClr val="252525"/>
              </a:solidFill>
            </a:endParaRPr>
          </a:p>
          <a:p>
            <a:pPr lvl="0" rtl="0">
              <a:spcBef>
                <a:spcPts val="0"/>
              </a:spcBef>
              <a:buNone/>
            </a:pPr>
            <a:r>
              <a:rPr lang="en" sz="2400" dirty="0">
                <a:solidFill>
                  <a:srgbClr val="252525"/>
                </a:solidFill>
              </a:rPr>
              <a:t>Descriptive statistics is typically distinguished from inferential statistics. With descriptive statistics you are simply describing what is or what the data shows. With inferential statistics, you are trying to reach conclusions that extend beyond the immediate data alone.</a:t>
            </a:r>
          </a:p>
          <a:p>
            <a:pPr>
              <a:spcBef>
                <a:spcPts val="0"/>
              </a:spcBef>
              <a:buNone/>
            </a:pPr>
            <a:endParaRPr sz="1050" dirty="0">
              <a:solidFill>
                <a:srgbClr val="252525"/>
              </a:solidFill>
            </a:endParaRPr>
          </a:p>
        </p:txBody>
      </p:sp>
    </p:spTree>
    <p:extLst>
      <p:ext uri="{BB962C8B-B14F-4D97-AF65-F5344CB8AC3E}">
        <p14:creationId xmlns:p14="http://schemas.microsoft.com/office/powerpoint/2010/main" val="2270770590"/>
      </p:ext>
    </p:extLst>
  </p:cSld>
  <p:clrMapOvr>
    <a:masterClrMapping/>
  </p:clrMapOvr>
  <p:transition spd="slow">
    <p:cut/>
  </p:transition>
</p:sld>
</file>

<file path=ppt/theme/theme1.xml><?xml version="1.0" encoding="utf-8"?>
<a:theme xmlns:a="http://schemas.openxmlformats.org/drawingml/2006/main" name="PrenHall1">
  <a:themeElements>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PrenHall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marL="342900" indent="-342900">
          <a:buFont typeface="Arial" panose="020B0604020202020204" pitchFamily="34" charset="0"/>
          <a:buChar char="•"/>
          <a:defRPr dirty="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raClrScheme>
      <a:clrScheme name="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4533</TotalTime>
  <Pages>20</Pages>
  <Words>1061</Words>
  <Application>Microsoft Office PowerPoint</Application>
  <PresentationFormat>On-screen Show (4:3)</PresentationFormat>
  <Paragraphs>290</Paragraphs>
  <Slides>27</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Calibri</vt:lpstr>
      <vt:lpstr>Wingdings</vt:lpstr>
      <vt:lpstr>Arial</vt:lpstr>
      <vt:lpstr>Calibri Light</vt:lpstr>
      <vt:lpstr>Open Sans</vt:lpstr>
      <vt:lpstr>PrenHall1</vt:lpstr>
      <vt:lpstr>Office Theme</vt:lpstr>
      <vt:lpstr>Intro to R</vt:lpstr>
      <vt:lpstr>Intro to R: Objects</vt:lpstr>
      <vt:lpstr>Intro to R: Examples of objects</vt:lpstr>
      <vt:lpstr>Intro to R</vt:lpstr>
      <vt:lpstr>Intro to R: Class</vt:lpstr>
      <vt:lpstr>Intro to R: Types of objects/data in R</vt:lpstr>
      <vt:lpstr>Intro to R: Access vectors and objects from the list</vt:lpstr>
      <vt:lpstr>Intro to R: Accessing subset of the data frame</vt:lpstr>
      <vt:lpstr>Definition</vt:lpstr>
      <vt:lpstr>Intro to R</vt:lpstr>
      <vt:lpstr>Intro to R</vt:lpstr>
      <vt:lpstr>Intro to R</vt:lpstr>
      <vt:lpstr>Min and Max</vt:lpstr>
      <vt:lpstr>Mean</vt:lpstr>
      <vt:lpstr>R example</vt:lpstr>
      <vt:lpstr>Median</vt:lpstr>
      <vt:lpstr>R example</vt:lpstr>
      <vt:lpstr>Range</vt:lpstr>
      <vt:lpstr>Standard Deviation</vt:lpstr>
      <vt:lpstr>R example</vt:lpstr>
      <vt:lpstr>Intro to R</vt:lpstr>
      <vt:lpstr>Intro to R</vt:lpstr>
      <vt:lpstr>Intro to R</vt:lpstr>
      <vt:lpstr>Intro to R: basic graphs</vt:lpstr>
      <vt:lpstr>Intro to R</vt:lpstr>
      <vt:lpstr>Intro to R: Graphs</vt:lpstr>
      <vt:lpstr>Intro to R</vt:lpstr>
    </vt:vector>
  </TitlesOfParts>
  <Company>University of San Diego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Business Statistics, 10/e</dc:title>
  <dc:subject>Chapter 4</dc:subject>
  <dc:creator>Dirk Yandell</dc:creator>
  <cp:lastModifiedBy>Microsoft account</cp:lastModifiedBy>
  <cp:revision>270</cp:revision>
  <cp:lastPrinted>2016-08-31T07:47:46Z</cp:lastPrinted>
  <dcterms:created xsi:type="dcterms:W3CDTF">2001-01-23T16:24:06Z</dcterms:created>
  <dcterms:modified xsi:type="dcterms:W3CDTF">2016-08-31T08:15:44Z</dcterms:modified>
</cp:coreProperties>
</file>