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57" r:id="rId4"/>
    <p:sldId id="259" r:id="rId5"/>
    <p:sldId id="262" r:id="rId6"/>
    <p:sldId id="263" r:id="rId7"/>
    <p:sldId id="264" r:id="rId8"/>
    <p:sldId id="260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ACC"/>
    <a:srgbClr val="5EEC3C"/>
    <a:srgbClr val="1D3A00"/>
    <a:srgbClr val="6C1A00"/>
    <a:srgbClr val="003296"/>
    <a:srgbClr val="E39A39"/>
    <a:srgbClr val="FFC901"/>
    <a:srgbClr val="FE9202"/>
    <a:srgbClr val="FEA402"/>
    <a:srgbClr val="D68B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9" autoAdjust="0"/>
    <p:restoredTop sz="85037" autoAdjust="0"/>
  </p:normalViewPr>
  <p:slideViewPr>
    <p:cSldViewPr>
      <p:cViewPr>
        <p:scale>
          <a:sx n="70" d="100"/>
          <a:sy n="70" d="100"/>
        </p:scale>
        <p:origin x="716" y="9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443D0-8AA5-4ECE-B11F-CCA957CC3EF1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E1938-E26E-462B-9484-11E30E175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52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E1938-E26E-462B-9484-11E30E1751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15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02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0360" y="1808226"/>
            <a:ext cx="5650085" cy="91623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0360" y="2724455"/>
            <a:ext cx="5650085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940925C7-1BBB-4F3B-9E27-8B03ADDD033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610821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1"/>
            <a:ext cx="8246070" cy="3512214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281175"/>
            <a:ext cx="610820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AAC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044701"/>
            <a:ext cx="6108200" cy="366376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433880"/>
            <a:ext cx="8093365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80" y="164123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80" y="211363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64123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11363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3C0485-325E-470B-BBAE-7BB8B3E1FB7D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Wealth Management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Rahul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D67E9A1-27BD-4A1B-B593-07F8350214C8}"/>
              </a:ext>
            </a:extLst>
          </p:cNvPr>
          <p:cNvSpPr txBox="1">
            <a:spLocks/>
          </p:cNvSpPr>
          <p:nvPr/>
        </p:nvSpPr>
        <p:spPr>
          <a:xfrm>
            <a:off x="296260" y="4098800"/>
            <a:ext cx="5650085" cy="61082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Using wealth management and core banking data to better understand customer portfolios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FFAAE45-612B-4D1A-9D78-5EF4EBFD0CFC}"/>
              </a:ext>
            </a:extLst>
          </p:cNvPr>
          <p:cNvSpPr/>
          <p:nvPr/>
        </p:nvSpPr>
        <p:spPr>
          <a:xfrm>
            <a:off x="4724705" y="884552"/>
            <a:ext cx="3817625" cy="76352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25E7848-DA23-4EA1-9923-B0C4AE1C6A4B}"/>
              </a:ext>
            </a:extLst>
          </p:cNvPr>
          <p:cNvSpPr/>
          <p:nvPr/>
        </p:nvSpPr>
        <p:spPr>
          <a:xfrm>
            <a:off x="3503067" y="1905066"/>
            <a:ext cx="3817625" cy="76352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9EB6A3E-CD68-401F-9C7A-069885083753}"/>
              </a:ext>
            </a:extLst>
          </p:cNvPr>
          <p:cNvSpPr/>
          <p:nvPr/>
        </p:nvSpPr>
        <p:spPr>
          <a:xfrm>
            <a:off x="4739859" y="2953513"/>
            <a:ext cx="3817625" cy="76352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647AACB-AB7E-4616-82C7-0911A989622D}"/>
              </a:ext>
            </a:extLst>
          </p:cNvPr>
          <p:cNvSpPr/>
          <p:nvPr/>
        </p:nvSpPr>
        <p:spPr>
          <a:xfrm>
            <a:off x="3501369" y="3946095"/>
            <a:ext cx="3817625" cy="76352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E26007-DEA2-4E49-BF52-8BFDEC041B98}"/>
              </a:ext>
            </a:extLst>
          </p:cNvPr>
          <p:cNvSpPr txBox="1"/>
          <p:nvPr/>
        </p:nvSpPr>
        <p:spPr>
          <a:xfrm>
            <a:off x="4739858" y="891995"/>
            <a:ext cx="38024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Customer:</a:t>
            </a:r>
            <a:r>
              <a:rPr lang="en-US" sz="1100" dirty="0"/>
              <a:t> Generate real-time Customer Portfolio, Next Best Product, Fund Performance, Portfolio Alerts (external and internal triggers), Debt-Asset ratio, recommended portfolio breakup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123C88-ADF1-4960-B5C4-BF5FE6571523}"/>
              </a:ext>
            </a:extLst>
          </p:cNvPr>
          <p:cNvSpPr txBox="1"/>
          <p:nvPr/>
        </p:nvSpPr>
        <p:spPr>
          <a:xfrm>
            <a:off x="3501369" y="1925419"/>
            <a:ext cx="3802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Relationship Managers: </a:t>
            </a:r>
            <a:r>
              <a:rPr lang="en-US" sz="1200" dirty="0"/>
              <a:t>Extracts of top/ bottom customers by portfolio size, revenue, attrition probability, transaction activity, Next Best Product.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410B6A-6894-48F9-862C-62C32EAA75DA}"/>
              </a:ext>
            </a:extLst>
          </p:cNvPr>
          <p:cNvSpPr txBox="1"/>
          <p:nvPr/>
        </p:nvSpPr>
        <p:spPr>
          <a:xfrm>
            <a:off x="4724705" y="2986334"/>
            <a:ext cx="3802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Management Dashboards: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A0B350-A9A7-44AF-8BEB-B9BD73A82FCA}"/>
              </a:ext>
            </a:extLst>
          </p:cNvPr>
          <p:cNvSpPr txBox="1"/>
          <p:nvPr/>
        </p:nvSpPr>
        <p:spPr>
          <a:xfrm>
            <a:off x="3503065" y="4001960"/>
            <a:ext cx="3802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Extracts to Regulator: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1555772"/>
            <a:ext cx="2064265" cy="2031956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1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Wealth Management Analytics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B9A886-4488-4F48-A0F6-781F3E227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124" y="721359"/>
            <a:ext cx="4622800" cy="369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722907"/>
            <a:ext cx="2620771" cy="3697685"/>
          </a:xfrm>
        </p:spPr>
        <p:txBody>
          <a:bodyPr>
            <a:normAutofit/>
          </a:bodyPr>
          <a:lstStyle/>
          <a:p>
            <a:pPr algn="r"/>
            <a:r>
              <a:rPr lang="en-US" sz="3300">
                <a:solidFill>
                  <a:schemeClr val="accent1"/>
                </a:solidFill>
              </a:rPr>
              <a:t>Visualizations and interface for Customer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32023" y="722907"/>
            <a:ext cx="4783327" cy="3697685"/>
          </a:xfrm>
        </p:spPr>
        <p:txBody>
          <a:bodyPr anchor="ctr">
            <a:normAutofit/>
          </a:bodyPr>
          <a:lstStyle/>
          <a:p>
            <a:r>
              <a:rPr lang="en-US" sz="1800" dirty="0"/>
              <a:t>Portfolio with Amount Invested, Current Market Value, Redemptions/ Payouts, IRR, Absolute Return, Future Value, Standard Deviation of portfolio and by fund.</a:t>
            </a:r>
          </a:p>
          <a:p>
            <a:r>
              <a:rPr lang="en-US" sz="1800" dirty="0"/>
              <a:t>Break-up by Fund, Instrument Type, Suggested break-up based on risk profile.</a:t>
            </a:r>
          </a:p>
          <a:p>
            <a:r>
              <a:rPr lang="en-US" sz="1800" dirty="0"/>
              <a:t>Suggested instruments – Cluster Analysis, Recommendation Engine Results.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722907"/>
            <a:ext cx="2620771" cy="3697685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2400" dirty="0">
                <a:solidFill>
                  <a:schemeClr val="accent1"/>
                </a:solidFill>
              </a:rPr>
              <a:t>Visualizations and interface for Relationship Manager/ Customer Service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32023" y="722907"/>
            <a:ext cx="4783327" cy="3697685"/>
          </a:xfrm>
        </p:spPr>
        <p:txBody>
          <a:bodyPr anchor="ctr">
            <a:normAutofit/>
          </a:bodyPr>
          <a:lstStyle/>
          <a:p>
            <a:r>
              <a:rPr lang="en-US" sz="1800" dirty="0"/>
              <a:t>Number and value of Buy and Sell Transactions, by instrument type and instrument.</a:t>
            </a:r>
          </a:p>
          <a:p>
            <a:r>
              <a:rPr lang="en-US" sz="1800" dirty="0"/>
              <a:t>Concentration Risk – By customer and by transaction.</a:t>
            </a:r>
          </a:p>
          <a:p>
            <a:r>
              <a:rPr lang="en-US" sz="1800" dirty="0"/>
              <a:t>Customer Insights</a:t>
            </a:r>
          </a:p>
          <a:p>
            <a:pPr marL="0" indent="0">
              <a:buNone/>
            </a:pPr>
            <a:r>
              <a:rPr lang="en-US" sz="1800" dirty="0"/>
              <a:t> - Attrition Score</a:t>
            </a:r>
          </a:p>
          <a:p>
            <a:pPr marL="0" indent="0">
              <a:buNone/>
            </a:pPr>
            <a:r>
              <a:rPr lang="en-US" sz="1800" dirty="0"/>
              <a:t> - Recommendation Engine Score</a:t>
            </a:r>
          </a:p>
        </p:txBody>
      </p:sp>
    </p:spTree>
    <p:extLst>
      <p:ext uri="{BB962C8B-B14F-4D97-AF65-F5344CB8AC3E}">
        <p14:creationId xmlns:p14="http://schemas.microsoft.com/office/powerpoint/2010/main" val="3442300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240030"/>
            <a:ext cx="8661654" cy="466344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722907"/>
            <a:ext cx="2620771" cy="3697685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300" dirty="0">
                <a:solidFill>
                  <a:schemeClr val="accent1"/>
                </a:solidFill>
              </a:rPr>
              <a:t>Management Dashboards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543050"/>
            <a:ext cx="0" cy="20574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32023" y="722907"/>
            <a:ext cx="4783327" cy="3697685"/>
          </a:xfrm>
        </p:spPr>
        <p:txBody>
          <a:bodyPr anchor="ctr">
            <a:normAutofit/>
          </a:bodyPr>
          <a:lstStyle/>
          <a:p>
            <a:r>
              <a:rPr lang="en-US" sz="1800" dirty="0"/>
              <a:t>Performance by RM, Branch, Region – Revenue, Assets Managed, %Growth in Assets.</a:t>
            </a:r>
          </a:p>
          <a:p>
            <a:r>
              <a:rPr lang="en-US" sz="1800" dirty="0"/>
              <a:t>Concentration Risk</a:t>
            </a:r>
          </a:p>
        </p:txBody>
      </p:sp>
    </p:spTree>
    <p:extLst>
      <p:ext uri="{BB962C8B-B14F-4D97-AF65-F5344CB8AC3E}">
        <p14:creationId xmlns:p14="http://schemas.microsoft.com/office/powerpoint/2010/main" val="733329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240030"/>
            <a:ext cx="8661654" cy="466344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722907"/>
            <a:ext cx="2620771" cy="3697685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300" dirty="0">
                <a:solidFill>
                  <a:schemeClr val="accent1"/>
                </a:solidFill>
              </a:rPr>
              <a:t>Extracts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543050"/>
            <a:ext cx="0" cy="20574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32023" y="722907"/>
            <a:ext cx="4783327" cy="3697685"/>
          </a:xfrm>
        </p:spPr>
        <p:txBody>
          <a:bodyPr anchor="ctr">
            <a:normAutofit/>
          </a:bodyPr>
          <a:lstStyle/>
          <a:p>
            <a:r>
              <a:rPr lang="en-US" sz="1800" dirty="0"/>
              <a:t>By instrument, Assets, Attrition Score</a:t>
            </a:r>
          </a:p>
        </p:txBody>
      </p:sp>
    </p:spTree>
    <p:extLst>
      <p:ext uri="{BB962C8B-B14F-4D97-AF65-F5344CB8AC3E}">
        <p14:creationId xmlns:p14="http://schemas.microsoft.com/office/powerpoint/2010/main" val="3122547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</Words>
  <Application>Microsoft Office PowerPoint</Application>
  <PresentationFormat>On-screen Show (16:9)</PresentationFormat>
  <Paragraphs>25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Wealth Management Analytics</vt:lpstr>
      <vt:lpstr>PowerPoint Presentation</vt:lpstr>
      <vt:lpstr>Wealth Management Analytics</vt:lpstr>
      <vt:lpstr>Visualizations and interface for Customer</vt:lpstr>
      <vt:lpstr>Visualizations and interface for Relationship Manager/ Customer Service</vt:lpstr>
      <vt:lpstr>Management Dashboards</vt:lpstr>
      <vt:lpstr>Extracts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2019-08-13T18:00:36Z</dcterms:created>
  <dcterms:modified xsi:type="dcterms:W3CDTF">2019-08-13T18:12:46Z</dcterms:modified>
</cp:coreProperties>
</file>