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</p:sldMasterIdLst>
  <p:notesMasterIdLst>
    <p:notesMasterId r:id="rId14"/>
  </p:notesMasterIdLst>
  <p:sldIdLst>
    <p:sldId id="256" r:id="rId2"/>
    <p:sldId id="261" r:id="rId3"/>
    <p:sldId id="257" r:id="rId4"/>
    <p:sldId id="259" r:id="rId5"/>
    <p:sldId id="265" r:id="rId6"/>
    <p:sldId id="266" r:id="rId7"/>
    <p:sldId id="262" r:id="rId8"/>
    <p:sldId id="267" r:id="rId9"/>
    <p:sldId id="268" r:id="rId10"/>
    <p:sldId id="263" r:id="rId11"/>
    <p:sldId id="264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5037" autoAdjust="0"/>
  </p:normalViewPr>
  <p:slideViewPr>
    <p:cSldViewPr>
      <p:cViewPr>
        <p:scale>
          <a:sx n="94" d="100"/>
          <a:sy n="94" d="100"/>
        </p:scale>
        <p:origin x="696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443D0-8AA5-4ECE-B11F-CCA957CC3EF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1938-E26E-462B-9484-11E30E17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E1938-E26E-462B-9484-11E30E175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1EF4-AB4B-4D1C-BC3B-98DCE85D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808E1-5043-4057-B774-09986B514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65959-7CAD-442D-A7F8-1C44BAB7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9140-C082-4F9B-B203-0D8F29C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2721-FFD8-4E2D-A65C-3225DFF5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5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DB33-F555-45D5-92D7-C93A97D3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C08D5-D468-4A3E-8856-D984981D9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CCAF4-1897-4569-8EEB-0834F8B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FC85-E086-432E-89AD-3FFCD79F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6854-1B4F-47E6-AF43-CA2FA463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B3259-1B60-4E0E-9ACA-84F2EAAD6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C6A99-D7B6-4096-ABA2-3D30FE56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2B5B6-7539-4B01-8D1B-FC82A482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94B9-D501-434F-AF67-B14AD8AE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FF95-1717-47E7-8E23-81992B13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26D64F2-1866-4009-AA1A-CD7CF858E7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7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7B65-9A91-4E0E-814C-C5AC25D4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F894-9AD9-4D28-8E30-61E2AB1A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B3AE-E43B-4C9E-8A1F-D55194B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C834-4705-45B5-B1F2-79F45A98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0DAA-BEFA-48BA-BFE4-5AAFED16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DB90-08B9-48D0-A059-8C67EED3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F2E90-F708-4CD4-ACE3-9EC977BB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67F9-C033-47F4-9A66-E477C997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A1A0-537C-48F9-BE62-981991FB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A156-8192-4E72-964D-56230967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9854-F6EB-471A-B6B2-03ADCD43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B5F7-66B4-42DE-AFCC-7C4A4EABE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53B9E-CF34-4FB4-964A-1A766B50B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75F5E-7D62-4A7B-A792-3698B0D4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8B950-640A-47FE-BB3F-2136EB90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589C-E45A-4ADE-8C66-5D4305D3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C671-993F-4AD5-B572-AA065104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72438-2C94-4C3D-BFC4-6D4CBD1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1724A-AA1A-4E72-AD01-785E9CBA5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AC1DD-5CB3-4D27-AEEB-EAD14A6D7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C13BC-BF8E-4A3D-BE34-CB7BBE515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58B77-82C9-4EF2-ADC4-6F5EDB5F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B41FF-EE81-480D-945C-DB2877D3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D0B7F-6842-48F9-B3CF-91C8C4AF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E741-FCB0-4BED-A7F6-1FDA8E1D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29972-BA4B-4A13-9F3E-A2302482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06FFA-E936-42A8-95A1-ACD99660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FCF93-1B19-4A60-9AAA-4EEFD121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06B26-8C21-4EFE-940A-6EBCBDEC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DC9A5-C3D2-43A9-9AF2-4B426340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7B2EC-4E99-4CF5-B908-316910F5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D78E-B5BD-4263-A2A3-19A27C78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3CF8-CFD3-497C-B41B-D22B44A7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E9D02-0CA4-4447-B211-09B2B32A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940BB-0701-4173-B6DA-D4DCA4D5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FDDAC-1D4A-4842-9B96-04B7CDCF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06ECD-BC21-4BC7-B7A2-05D77922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AEE3-01F8-43B8-8D34-DA1FE259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F9CFA-4DF3-4710-AFF6-AB8FEAC93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5152D-B6FF-4414-B2E8-656C79F83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04FA4-1B83-401B-BC4D-321BB840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3365-180D-4896-AE85-C4395FFE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5328F-A6CD-4517-8E56-031BB68A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7B828-DE69-4824-9BAD-FBB0BEB2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0C346-2A7F-4BC4-AABB-720C2174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4C65-8DB3-4A71-A027-8087578F8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5FCF-2CB5-4972-9B96-BD5B634B5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72EC-461F-4C17-BC54-069C97AD2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88B9D-9758-4231-8B5B-30B7D6FB9711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8975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Wealth Management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Rahul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67E9A1-27BD-4A1B-B593-07F8350214C8}"/>
              </a:ext>
            </a:extLst>
          </p:cNvPr>
          <p:cNvSpPr txBox="1">
            <a:spLocks/>
          </p:cNvSpPr>
          <p:nvPr/>
        </p:nvSpPr>
        <p:spPr>
          <a:xfrm>
            <a:off x="296260" y="4098800"/>
            <a:ext cx="5650085" cy="610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Using wealth management and core banking data to better understand customer portfolios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300" dirty="0">
                <a:solidFill>
                  <a:schemeClr val="accent1"/>
                </a:solidFill>
              </a:rPr>
              <a:t>Management Dashboards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Performance by RM, Branch, Region – Revenue, Assets Managed, %Growth </a:t>
            </a:r>
            <a:r>
              <a:rPr lang="en-US" sz="1800"/>
              <a:t>in Assets.</a:t>
            </a:r>
            <a:endParaRPr lang="en-US" sz="1800" dirty="0"/>
          </a:p>
          <a:p>
            <a:r>
              <a:rPr lang="en-US" sz="1800" dirty="0"/>
              <a:t>Concentration Risk</a:t>
            </a:r>
          </a:p>
        </p:txBody>
      </p:sp>
    </p:spTree>
    <p:extLst>
      <p:ext uri="{BB962C8B-B14F-4D97-AF65-F5344CB8AC3E}">
        <p14:creationId xmlns:p14="http://schemas.microsoft.com/office/powerpoint/2010/main" val="73332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300" dirty="0">
                <a:solidFill>
                  <a:schemeClr val="accent1"/>
                </a:solidFill>
              </a:rPr>
              <a:t>Extracts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By instrument, Assets, Attrition Score</a:t>
            </a:r>
          </a:p>
        </p:txBody>
      </p:sp>
    </p:spTree>
    <p:extLst>
      <p:ext uri="{BB962C8B-B14F-4D97-AF65-F5344CB8AC3E}">
        <p14:creationId xmlns:p14="http://schemas.microsoft.com/office/powerpoint/2010/main" val="312254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FAAE45-612B-4D1A-9D78-5EF4EBFD0CFC}"/>
              </a:ext>
            </a:extLst>
          </p:cNvPr>
          <p:cNvSpPr/>
          <p:nvPr/>
        </p:nvSpPr>
        <p:spPr>
          <a:xfrm>
            <a:off x="4724705" y="884552"/>
            <a:ext cx="3817625" cy="7635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5E7848-DA23-4EA1-9923-B0C4AE1C6A4B}"/>
              </a:ext>
            </a:extLst>
          </p:cNvPr>
          <p:cNvSpPr/>
          <p:nvPr/>
        </p:nvSpPr>
        <p:spPr>
          <a:xfrm>
            <a:off x="3503067" y="1905066"/>
            <a:ext cx="3817625" cy="7635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EB6A3E-CD68-401F-9C7A-069885083753}"/>
              </a:ext>
            </a:extLst>
          </p:cNvPr>
          <p:cNvSpPr/>
          <p:nvPr/>
        </p:nvSpPr>
        <p:spPr>
          <a:xfrm>
            <a:off x="4739859" y="2953513"/>
            <a:ext cx="3817625" cy="7635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7AACB-AB7E-4616-82C7-0911A989622D}"/>
              </a:ext>
            </a:extLst>
          </p:cNvPr>
          <p:cNvSpPr/>
          <p:nvPr/>
        </p:nvSpPr>
        <p:spPr>
          <a:xfrm>
            <a:off x="3501369" y="3946095"/>
            <a:ext cx="3817625" cy="7635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26007-DEA2-4E49-BF52-8BFDEC041B98}"/>
              </a:ext>
            </a:extLst>
          </p:cNvPr>
          <p:cNvSpPr txBox="1"/>
          <p:nvPr/>
        </p:nvSpPr>
        <p:spPr>
          <a:xfrm>
            <a:off x="4739858" y="891995"/>
            <a:ext cx="3802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Customer:</a:t>
            </a:r>
            <a:r>
              <a:rPr lang="en-US" sz="1100" dirty="0"/>
              <a:t> Generate real-time Customer Portfolio, Next Best Product, Fund Performance, Portfolio Alerts (external and internal triggers), Debt-Asset ratio, recommended portfolio breakup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23C88-ADF1-4960-B5C4-BF5FE6571523}"/>
              </a:ext>
            </a:extLst>
          </p:cNvPr>
          <p:cNvSpPr txBox="1"/>
          <p:nvPr/>
        </p:nvSpPr>
        <p:spPr>
          <a:xfrm>
            <a:off x="3501369" y="1925419"/>
            <a:ext cx="380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Relationship Managers: </a:t>
            </a:r>
            <a:r>
              <a:rPr lang="en-US" sz="1200" dirty="0"/>
              <a:t>Extracts of top/ bottom customers by portfolio size, revenue, attrition probability, transaction activity, Next Best Product.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10B6A-6894-48F9-862C-62C32EAA75DA}"/>
              </a:ext>
            </a:extLst>
          </p:cNvPr>
          <p:cNvSpPr txBox="1"/>
          <p:nvPr/>
        </p:nvSpPr>
        <p:spPr>
          <a:xfrm>
            <a:off x="4724705" y="2986334"/>
            <a:ext cx="380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Management Dashboards: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0B350-A9A7-44AF-8BEB-B9BD73A82FCA}"/>
              </a:ext>
            </a:extLst>
          </p:cNvPr>
          <p:cNvSpPr txBox="1"/>
          <p:nvPr/>
        </p:nvSpPr>
        <p:spPr>
          <a:xfrm>
            <a:off x="3503065" y="4001960"/>
            <a:ext cx="380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Extracts to Regulator: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Wealth Management Analytics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B9A886-4488-4F48-A0F6-781F3E22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4" y="721359"/>
            <a:ext cx="4622800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/>
            <a:r>
              <a:rPr lang="en-US" sz="3300">
                <a:solidFill>
                  <a:schemeClr val="accent1"/>
                </a:solidFill>
              </a:rPr>
              <a:t>Visualizations and interface for Customer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Portfolio with Amount Invested, Current Market Value, Redemptions/ Payouts, IRR, Absolute Return, Future Value, Standard Deviation or Risk Adjusted Return of portfolio and by fund. With benchmark return.</a:t>
            </a:r>
          </a:p>
          <a:p>
            <a:r>
              <a:rPr lang="en-US" sz="1800" dirty="0"/>
              <a:t>Weighted Risk break-up</a:t>
            </a:r>
          </a:p>
          <a:p>
            <a:r>
              <a:rPr lang="en-US" sz="1800" dirty="0"/>
              <a:t>Break-up by Fund, Instrument Type, Suggested break-up based on risk profile.</a:t>
            </a:r>
          </a:p>
          <a:p>
            <a:r>
              <a:rPr lang="en-US" sz="1800" dirty="0"/>
              <a:t>Suggested instruments – Cluster Analysis, Recommendation Engine Results.</a:t>
            </a:r>
          </a:p>
          <a:p>
            <a:r>
              <a:rPr lang="en-US" sz="1800" dirty="0"/>
              <a:t>Transaction frequency, expenses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00D7-3296-4EE9-97A1-F17AD8C1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65446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Visualizations for Investor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26AEF-354B-4E1C-92F0-94C4A1E9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7" y="739290"/>
            <a:ext cx="8827646" cy="2595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0D0AD-DFE8-49F3-A23E-4A1B54E5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423" y="3397142"/>
            <a:ext cx="1422400" cy="86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CC6812-F51E-40BD-AC4C-D4ADCA108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77" y="3487980"/>
            <a:ext cx="2108200" cy="68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C5619-C0D7-43F9-ACAD-5FF01842E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822" y="3408368"/>
            <a:ext cx="2258178" cy="1360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B5E0E-01A7-4C62-8961-AB0F514F1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2575" y="3397142"/>
            <a:ext cx="2276813" cy="1371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1DEAF1-C0ED-4599-A4EF-BF4F4738E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3121" y="4830547"/>
            <a:ext cx="1456267" cy="130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916963-34EE-462F-8F9D-79FB7F0C2A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177" y="4325135"/>
            <a:ext cx="1456267" cy="2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8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5CBF9-C4C3-41D6-A06F-19AF2FC5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05" y="1175645"/>
            <a:ext cx="4584589" cy="27922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54EDB74-46AA-4941-927A-F027EFB1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65446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Visualizations for Investor</a:t>
            </a:r>
          </a:p>
        </p:txBody>
      </p:sp>
    </p:spTree>
    <p:extLst>
      <p:ext uri="{BB962C8B-B14F-4D97-AF65-F5344CB8AC3E}">
        <p14:creationId xmlns:p14="http://schemas.microsoft.com/office/powerpoint/2010/main" val="157739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Visualizations and interface for Relationship Manager/ Customer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Number and value of Buy and Sell Transactions, by instrument type and instrument.</a:t>
            </a:r>
          </a:p>
          <a:p>
            <a:r>
              <a:rPr lang="en-US" sz="1800" dirty="0"/>
              <a:t>Concentration Risk – By customer and by transaction.</a:t>
            </a:r>
          </a:p>
          <a:p>
            <a:r>
              <a:rPr lang="en-US" sz="1800" dirty="0"/>
              <a:t>Customer Insights</a:t>
            </a:r>
          </a:p>
          <a:p>
            <a:pPr marL="0" indent="0">
              <a:buNone/>
            </a:pPr>
            <a:r>
              <a:rPr lang="en-US" sz="1800" dirty="0"/>
              <a:t> - Attrition Score</a:t>
            </a:r>
          </a:p>
          <a:p>
            <a:pPr marL="0" indent="0">
              <a:buNone/>
            </a:pPr>
            <a:r>
              <a:rPr lang="en-US" sz="1800" dirty="0"/>
              <a:t> - Recommendation Engine Score</a:t>
            </a:r>
          </a:p>
        </p:txBody>
      </p:sp>
    </p:spTree>
    <p:extLst>
      <p:ext uri="{BB962C8B-B14F-4D97-AF65-F5344CB8AC3E}">
        <p14:creationId xmlns:p14="http://schemas.microsoft.com/office/powerpoint/2010/main" val="344230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713D27-6AE3-40A9-9C12-8513CE6E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07" y="259625"/>
            <a:ext cx="1984420" cy="11917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F3603-5FDF-4A23-B901-FA262D76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156" y="266079"/>
            <a:ext cx="2438274" cy="114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27C48E-7D35-4D44-9DD4-E3CBAEF33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29" y="548545"/>
            <a:ext cx="2465163" cy="58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BE34D-2ED4-4DCE-A969-E3C0FD760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13" y="1979283"/>
            <a:ext cx="1984407" cy="1191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7942B-31EE-48C1-9BFA-973C6A981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24" y="3697902"/>
            <a:ext cx="2148411" cy="11869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6345" y="1725480"/>
            <a:ext cx="3177655" cy="34180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4EDB74-46AA-4941-927A-F027EFB1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14" y="2187390"/>
            <a:ext cx="2130293" cy="17320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Visualizations for Relationship Managers and Customer 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714330"/>
            <a:ext cx="9141714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428661"/>
            <a:ext cx="304824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8239" y="-510"/>
            <a:ext cx="0" cy="5143502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15556" y="-510"/>
            <a:ext cx="0" cy="168021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24A505-A256-4CC8-B30B-8589408FA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371" y="2528102"/>
            <a:ext cx="2384556" cy="180499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55477" y="4002186"/>
            <a:ext cx="1419521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7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accent1"/>
                </a:solidFill>
              </a:rPr>
              <a:t>Visualizations and interface for Relationship Manager/ Customer Service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Extracts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Number and value of Buy and Sell Transactions, by instrument type and instrument.</a:t>
            </a:r>
          </a:p>
          <a:p>
            <a:r>
              <a:rPr lang="en-US" sz="1800" dirty="0"/>
              <a:t>Concentration Risk – By customer and by transaction.</a:t>
            </a:r>
          </a:p>
          <a:p>
            <a:r>
              <a:rPr lang="en-US" sz="1800" dirty="0"/>
              <a:t>Customer Insights</a:t>
            </a:r>
          </a:p>
          <a:p>
            <a:pPr marL="0" indent="0">
              <a:buNone/>
            </a:pPr>
            <a:r>
              <a:rPr lang="en-US" sz="1800" dirty="0"/>
              <a:t> - Attrition Score</a:t>
            </a:r>
          </a:p>
          <a:p>
            <a:pPr marL="0" indent="0">
              <a:buNone/>
            </a:pPr>
            <a:r>
              <a:rPr lang="en-US" sz="1800" dirty="0"/>
              <a:t> - Recommendation Engine Score</a:t>
            </a:r>
          </a:p>
        </p:txBody>
      </p:sp>
    </p:spTree>
    <p:extLst>
      <p:ext uri="{BB962C8B-B14F-4D97-AF65-F5344CB8AC3E}">
        <p14:creationId xmlns:p14="http://schemas.microsoft.com/office/powerpoint/2010/main" val="158152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On-screen Show (16:9)</PresentationFormat>
  <Paragraphs>36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Wealth Management Analytics</vt:lpstr>
      <vt:lpstr>PowerPoint Presentation</vt:lpstr>
      <vt:lpstr>Wealth Management Analytics</vt:lpstr>
      <vt:lpstr>Visualizations and interface for Customer</vt:lpstr>
      <vt:lpstr>Visualizations for Investor</vt:lpstr>
      <vt:lpstr>Visualizations for Investor</vt:lpstr>
      <vt:lpstr>Visualizations and interface for Relationship Manager/ Customer Service</vt:lpstr>
      <vt:lpstr>Visualizations for Relationship Managers and Customer Service</vt:lpstr>
      <vt:lpstr>Visualizations and interface for Relationship Manager/ Customer Service Extracts</vt:lpstr>
      <vt:lpstr>Management Dashboards</vt:lpstr>
      <vt:lpstr>Extracts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2019-08-23T00:54:10Z</dcterms:created>
  <dcterms:modified xsi:type="dcterms:W3CDTF">2019-08-23T01:11:04Z</dcterms:modified>
</cp:coreProperties>
</file>