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83" r:id="rId5"/>
    <p:sldId id="261"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7B70205C-86F6-4453-A193-E7F04DBF5A88}">
          <p14:sldIdLst>
            <p14:sldId id="256"/>
            <p14:sldId id="257"/>
            <p14:sldId id="258"/>
            <p14:sldId id="283"/>
            <p14:sldId id="261"/>
            <p14:sldId id="259"/>
            <p14:sldId id="260"/>
            <p14:sldId id="262"/>
            <p14:sldId id="263"/>
            <p14:sldId id="264"/>
            <p14:sldId id="265"/>
          </p14:sldIdLst>
        </p14:section>
        <p14:section name="Splitting the Dataset" id="{978E6171-F1EE-4F29-AD6A-69F0F14A50E5}">
          <p14:sldIdLst>
            <p14:sldId id="266"/>
          </p14:sldIdLst>
        </p14:section>
        <p14:section name="Gini Index" id="{1AC98DE5-2127-4682-B4C9-B446F70553AA}">
          <p14:sldIdLst>
            <p14:sldId id="267"/>
            <p14:sldId id="268"/>
            <p14:sldId id="269"/>
            <p14:sldId id="270"/>
          </p14:sldIdLst>
        </p14:section>
        <p14:section name="Chi-Square" id="{3FDC81C5-6CE8-4ABF-97C9-0F7EEB123C05}">
          <p14:sldIdLst>
            <p14:sldId id="271"/>
            <p14:sldId id="272"/>
            <p14:sldId id="273"/>
            <p14:sldId id="274"/>
          </p14:sldIdLst>
        </p14:section>
        <p14:section name="Information Gain" id="{5214365E-829A-4319-9E00-A28C5F46CAAF}">
          <p14:sldIdLst>
            <p14:sldId id="275"/>
            <p14:sldId id="276"/>
            <p14:sldId id="277"/>
          </p14:sldIdLst>
        </p14:section>
        <p14:section name="Reduction in Variance" id="{A0E75B3A-4B4E-4FFA-BFE1-5E385150318C}">
          <p14:sldIdLst>
            <p14:sldId id="278"/>
          </p14:sldIdLst>
        </p14:section>
        <p14:section name="Overcoming the Challenges" id="{C2E39E70-419E-4087-B762-79F5472B3214}">
          <p14:sldIdLst>
            <p14:sldId id="279"/>
          </p14:sldIdLst>
        </p14:section>
        <p14:section name="Setting up Constraints" id="{F2761334-AE0C-4E6A-B6C2-90DE29E328BF}">
          <p14:sldIdLst>
            <p14:sldId id="280"/>
            <p14:sldId id="281"/>
          </p14:sldIdLst>
        </p14:section>
        <p14:section name="Tree Pruning" id="{B50A3A60-0C1C-4D7C-89F6-F14D22D18652}">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varScale="1">
        <p:scale>
          <a:sx n="90" d="100"/>
          <a:sy n="90" d="100"/>
        </p:scale>
        <p:origin x="355" y="67"/>
      </p:cViewPr>
      <p:guideLst>
        <p:guide orient="horz" pos="2160"/>
        <p:guide pos="3840"/>
      </p:guideLst>
    </p:cSldViewPr>
  </p:slideViewPr>
  <p:outlineViewPr>
    <p:cViewPr>
      <p:scale>
        <a:sx n="33" d="100"/>
        <a:sy n="33" d="100"/>
      </p:scale>
      <p:origin x="0" y="-10186"/>
    </p:cViewPr>
  </p:outlineViewPr>
  <p:notesTextViewPr>
    <p:cViewPr>
      <p:scale>
        <a:sx n="1" d="1"/>
        <a:sy n="1" d="1"/>
      </p:scale>
      <p:origin x="0" y="0"/>
    </p:cViewPr>
  </p:notesTextViewPr>
  <p:sorterViewPr>
    <p:cViewPr>
      <p:scale>
        <a:sx n="100" d="100"/>
        <a:sy n="100" d="100"/>
      </p:scale>
      <p:origin x="0" y="-3581"/>
    </p:cViewPr>
  </p:sorterViewPr>
  <p:notesViewPr>
    <p:cSldViewPr snapToGrid="0">
      <p:cViewPr varScale="1">
        <p:scale>
          <a:sx n="68" d="100"/>
          <a:sy n="68"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1C0FD-A3C0-4EE3-9D9C-EEF0688C73FE}" type="datetimeFigureOut">
              <a:rPr lang="en-IN" smtClean="0"/>
              <a:t>Sat 30 Jun 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F43D8-3F36-410A-A124-D7F3AEE2FB12}" type="slidenum">
              <a:rPr lang="en-IN" smtClean="0"/>
              <a:t>‹#›</a:t>
            </a:fld>
            <a:endParaRPr lang="en-IN"/>
          </a:p>
        </p:txBody>
      </p:sp>
    </p:spTree>
    <p:extLst>
      <p:ext uri="{BB962C8B-B14F-4D97-AF65-F5344CB8AC3E}">
        <p14:creationId xmlns:p14="http://schemas.microsoft.com/office/powerpoint/2010/main" val="209484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79F43D8-3F36-410A-A124-D7F3AEE2FB12}" type="slidenum">
              <a:rPr lang="en-IN" smtClean="0"/>
              <a:t>15</a:t>
            </a:fld>
            <a:endParaRPr lang="en-IN"/>
          </a:p>
        </p:txBody>
      </p:sp>
    </p:spTree>
    <p:extLst>
      <p:ext uri="{BB962C8B-B14F-4D97-AF65-F5344CB8AC3E}">
        <p14:creationId xmlns:p14="http://schemas.microsoft.com/office/powerpoint/2010/main" val="375096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4186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36189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227385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13420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4742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27547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312199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385616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249349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105140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49DD71-E077-42AA-A99E-A3EA3A64A1AF}" type="datetimeFigureOut">
              <a:rPr lang="en-IN" smtClean="0"/>
              <a:t>Fri 29 Jun 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0C782B-C0EC-4EEE-8341-BF9738E4F0D0}" type="slidenum">
              <a:rPr lang="en-IN" smtClean="0"/>
              <a:t>‹#›</a:t>
            </a:fld>
            <a:endParaRPr lang="en-IN"/>
          </a:p>
        </p:txBody>
      </p:sp>
    </p:spTree>
    <p:extLst>
      <p:ext uri="{BB962C8B-B14F-4D97-AF65-F5344CB8AC3E}">
        <p14:creationId xmlns:p14="http://schemas.microsoft.com/office/powerpoint/2010/main" val="97818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9DD71-E077-42AA-A99E-A3EA3A64A1AF}" type="datetimeFigureOut">
              <a:rPr lang="en-IN" smtClean="0"/>
              <a:t>Fri 29 Jun 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C782B-C0EC-4EEE-8341-BF9738E4F0D0}" type="slidenum">
              <a:rPr lang="en-IN" smtClean="0"/>
              <a:t>‹#›</a:t>
            </a:fld>
            <a:endParaRPr lang="en-IN"/>
          </a:p>
        </p:txBody>
      </p:sp>
    </p:spTree>
    <p:extLst>
      <p:ext uri="{BB962C8B-B14F-4D97-AF65-F5344CB8AC3E}">
        <p14:creationId xmlns:p14="http://schemas.microsoft.com/office/powerpoint/2010/main" val="1191035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analyticsvidhya.com/blog/wp-content/uploads/2015/01/Varince.p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nalyticsvidhya.com/blog/wp-content/uploads/2015/01/Decision_Tree_2.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lyticsvidhya.com/blog/wp-content/uploads/2015/01/Decision_Tree_2.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Decision Trees</a:t>
            </a:r>
            <a:endParaRPr lang="en-IN" dirty="0"/>
          </a:p>
        </p:txBody>
      </p:sp>
      <p:sp>
        <p:nvSpPr>
          <p:cNvPr id="3" name="Subtitle 2"/>
          <p:cNvSpPr>
            <a:spLocks noGrp="1"/>
          </p:cNvSpPr>
          <p:nvPr>
            <p:ph type="subTitle" idx="1"/>
          </p:nvPr>
        </p:nvSpPr>
        <p:spPr/>
        <p:txBody>
          <a:bodyPr/>
          <a:lstStyle/>
          <a:p>
            <a:r>
              <a:rPr lang="en-IN" dirty="0" smtClean="0"/>
              <a:t>Classification</a:t>
            </a:r>
            <a:endParaRPr lang="en-IN" dirty="0"/>
          </a:p>
        </p:txBody>
      </p:sp>
    </p:spTree>
    <p:extLst>
      <p:ext uri="{BB962C8B-B14F-4D97-AF65-F5344CB8AC3E}">
        <p14:creationId xmlns:p14="http://schemas.microsoft.com/office/powerpoint/2010/main" val="413894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a:t>
            </a:r>
            <a:endParaRPr lang="en-IN" dirty="0"/>
          </a:p>
        </p:txBody>
      </p:sp>
      <p:sp>
        <p:nvSpPr>
          <p:cNvPr id="3" name="Content Placeholder 2"/>
          <p:cNvSpPr>
            <a:spLocks noGrp="1"/>
          </p:cNvSpPr>
          <p:nvPr>
            <p:ph idx="1"/>
          </p:nvPr>
        </p:nvSpPr>
        <p:spPr/>
        <p:txBody>
          <a:bodyPr vert="horz" lIns="91440" tIns="45720" rIns="91440" bIns="45720" rtlCol="0">
            <a:normAutofit/>
          </a:bodyPr>
          <a:lstStyle/>
          <a:p>
            <a:pPr marL="0" indent="0" eaLnBrk="0" fontAlgn="base" hangingPunct="0">
              <a:lnSpc>
                <a:spcPct val="150000"/>
              </a:lnSpc>
              <a:spcBef>
                <a:spcPct val="0"/>
              </a:spcBef>
              <a:spcAft>
                <a:spcPct val="0"/>
              </a:spcAft>
              <a:buNone/>
            </a:pPr>
            <a:r>
              <a:rPr lang="en-US" sz="1800" b="1" dirty="0">
                <a:solidFill>
                  <a:srgbClr val="333333"/>
                </a:solidFill>
                <a:latin typeface="roboto"/>
              </a:rPr>
              <a:t>Over fitting</a:t>
            </a:r>
            <a:r>
              <a:rPr lang="en-US" sz="1800" dirty="0">
                <a:solidFill>
                  <a:srgbClr val="333333"/>
                </a:solidFill>
                <a:latin typeface="roboto"/>
              </a:rPr>
              <a:t>: Over fitting is one of the most practical difficulty for decision tree models. </a:t>
            </a:r>
            <a:r>
              <a:rPr lang="en-US" sz="1800" dirty="0">
                <a:solidFill>
                  <a:srgbClr val="333333"/>
                </a:solidFill>
                <a:latin typeface="roboto"/>
              </a:rPr>
              <a:t>This problem gets solved by setting constraints on model parameters and </a:t>
            </a:r>
            <a:r>
              <a:rPr lang="en-US" sz="1800" dirty="0" smtClean="0">
                <a:solidFill>
                  <a:srgbClr val="333333"/>
                </a:solidFill>
                <a:latin typeface="roboto"/>
              </a:rPr>
              <a:t>pruning.</a:t>
            </a:r>
          </a:p>
          <a:p>
            <a:pPr marL="0" indent="0" eaLnBrk="0" fontAlgn="base" hangingPunct="0">
              <a:lnSpc>
                <a:spcPct val="150000"/>
              </a:lnSpc>
              <a:spcBef>
                <a:spcPct val="0"/>
              </a:spcBef>
              <a:spcAft>
                <a:spcPct val="0"/>
              </a:spcAft>
              <a:buNone/>
            </a:pPr>
            <a:endParaRPr lang="en-US" sz="1800" b="1" dirty="0">
              <a:solidFill>
                <a:srgbClr val="333333"/>
              </a:solidFill>
              <a:latin typeface="roboto"/>
            </a:endParaRPr>
          </a:p>
          <a:p>
            <a:pPr marL="0" indent="0" eaLnBrk="0" fontAlgn="base" hangingPunct="0">
              <a:lnSpc>
                <a:spcPct val="150000"/>
              </a:lnSpc>
              <a:spcBef>
                <a:spcPct val="0"/>
              </a:spcBef>
              <a:spcAft>
                <a:spcPct val="0"/>
              </a:spcAft>
              <a:buNone/>
            </a:pPr>
            <a:r>
              <a:rPr lang="en-US" sz="1800" b="1" dirty="0">
                <a:solidFill>
                  <a:srgbClr val="333333"/>
                </a:solidFill>
                <a:latin typeface="roboto"/>
              </a:rPr>
              <a:t>Not fit for continuous variables: </a:t>
            </a:r>
            <a:r>
              <a:rPr lang="en-US" sz="1800" dirty="0">
                <a:solidFill>
                  <a:srgbClr val="333333"/>
                </a:solidFill>
                <a:latin typeface="roboto"/>
              </a:rPr>
              <a:t>While working with continuous numerical variables, decision tree </a:t>
            </a:r>
            <a:r>
              <a:rPr lang="en-US" sz="1800" dirty="0" smtClean="0">
                <a:solidFill>
                  <a:srgbClr val="333333"/>
                </a:solidFill>
                <a:latin typeface="roboto"/>
              </a:rPr>
              <a:t>loses </a:t>
            </a:r>
            <a:r>
              <a:rPr lang="en-US" sz="1800" dirty="0">
                <a:solidFill>
                  <a:srgbClr val="333333"/>
                </a:solidFill>
                <a:latin typeface="roboto"/>
              </a:rPr>
              <a:t>information when it categorizes variables in different categories</a:t>
            </a:r>
            <a:r>
              <a:rPr lang="en-US" sz="1800" dirty="0" smtClean="0">
                <a:solidFill>
                  <a:srgbClr val="333333"/>
                </a:solidFill>
                <a:latin typeface="roboto"/>
              </a:rPr>
              <a:t>. Binning the continuous variables might lead to better results.</a:t>
            </a:r>
            <a:endParaRPr lang="en-US" sz="1800" dirty="0">
              <a:solidFill>
                <a:srgbClr val="333333"/>
              </a:solidFill>
              <a:latin typeface="roboto"/>
            </a:endParaRPr>
          </a:p>
          <a:p>
            <a:pPr marL="0" indent="0" eaLnBrk="0" fontAlgn="base" hangingPunct="0">
              <a:lnSpc>
                <a:spcPct val="150000"/>
              </a:lnSpc>
              <a:spcBef>
                <a:spcPct val="0"/>
              </a:spcBef>
              <a:spcAft>
                <a:spcPct val="0"/>
              </a:spcAft>
              <a:buNone/>
            </a:pPr>
            <a:endParaRPr lang="en-IN" sz="1800" b="1" dirty="0">
              <a:solidFill>
                <a:srgbClr val="333333"/>
              </a:solidFill>
              <a:latin typeface="roboto"/>
            </a:endParaRPr>
          </a:p>
        </p:txBody>
      </p:sp>
    </p:spTree>
    <p:extLst>
      <p:ext uri="{BB962C8B-B14F-4D97-AF65-F5344CB8AC3E}">
        <p14:creationId xmlns:p14="http://schemas.microsoft.com/office/powerpoint/2010/main" val="2389411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vs. Regression Trees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57203058"/>
              </p:ext>
            </p:extLst>
          </p:nvPr>
        </p:nvGraphicFramePr>
        <p:xfrm>
          <a:off x="838200" y="1690688"/>
          <a:ext cx="10612030" cy="4677745"/>
        </p:xfrm>
        <a:graphic>
          <a:graphicData uri="http://schemas.openxmlformats.org/drawingml/2006/table">
            <a:tbl>
              <a:tblPr firstRow="1" bandRow="1">
                <a:tableStyleId>{5C22544A-7EE6-4342-B048-85BDC9FD1C3A}</a:tableStyleId>
              </a:tblPr>
              <a:tblGrid>
                <a:gridCol w="5306015"/>
                <a:gridCol w="5306015"/>
              </a:tblGrid>
              <a:tr h="315482">
                <a:tc>
                  <a:txBody>
                    <a:bodyPr/>
                    <a:lstStyle/>
                    <a:p>
                      <a:r>
                        <a:rPr lang="en-IN" sz="1200" b="1" dirty="0" smtClean="0"/>
                        <a:t>Classification</a:t>
                      </a:r>
                      <a:endParaRPr lang="en-IN" sz="1200" b="1" dirty="0"/>
                    </a:p>
                  </a:txBody>
                  <a:tcPr/>
                </a:tc>
                <a:tc>
                  <a:txBody>
                    <a:bodyPr/>
                    <a:lstStyle/>
                    <a:p>
                      <a:r>
                        <a:rPr lang="en-IN" sz="1200" b="1" dirty="0" smtClean="0"/>
                        <a:t>Regression</a:t>
                      </a:r>
                      <a:endParaRPr lang="en-IN" sz="1200" b="1" dirty="0"/>
                    </a:p>
                  </a:txBody>
                  <a:tcPr/>
                </a:tc>
              </a:tr>
              <a:tr h="514173">
                <a:tc>
                  <a:txBody>
                    <a:bodyPr/>
                    <a:lstStyle/>
                    <a:p>
                      <a:r>
                        <a:rPr lang="en-US" sz="1200" b="0" i="0" kern="1200" dirty="0" smtClean="0">
                          <a:solidFill>
                            <a:schemeClr val="dk1"/>
                          </a:solidFill>
                          <a:effectLst/>
                          <a:latin typeface="+mn-lt"/>
                          <a:ea typeface="+mn-ea"/>
                          <a:cs typeface="+mn-cs"/>
                        </a:rPr>
                        <a:t>Classification trees are used when dependent variable is categorical.</a:t>
                      </a:r>
                    </a:p>
                    <a:p>
                      <a:endParaRPr lang="en-US" sz="1200" b="0" i="0" kern="1200" dirty="0" smtClean="0">
                        <a:solidFill>
                          <a:schemeClr val="dk1"/>
                        </a:solidFill>
                        <a:effectLst/>
                        <a:latin typeface="+mn-lt"/>
                        <a:ea typeface="+mn-ea"/>
                        <a:cs typeface="+mn-cs"/>
                      </a:endParaRPr>
                    </a:p>
                  </a:txBody>
                  <a:tcPr/>
                </a:tc>
                <a:tc>
                  <a:txBody>
                    <a:bodyPr/>
                    <a:lstStyle/>
                    <a:p>
                      <a:r>
                        <a:rPr lang="en-US" sz="1200" b="0" i="0" kern="1200" dirty="0" smtClean="0">
                          <a:solidFill>
                            <a:schemeClr val="dk1"/>
                          </a:solidFill>
                          <a:effectLst/>
                          <a:latin typeface="+mn-lt"/>
                          <a:ea typeface="+mn-ea"/>
                          <a:cs typeface="+mn-cs"/>
                        </a:rPr>
                        <a:t>Regression trees are used when dependent variable is continuous.</a:t>
                      </a:r>
                      <a:endParaRPr lang="en-IN" sz="1200" b="0" dirty="0"/>
                    </a:p>
                  </a:txBody>
                  <a:tcPr/>
                </a:tc>
              </a:tr>
              <a:tr h="925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In case of classification tree, the value (class) obtained by terminal node in the training data is the mode of observations falling in that region. Thus, if an unseen data observation falls in that region, we’ll make its prediction with mode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b="0" dirty="0"/>
                    </a:p>
                  </a:txBody>
                  <a:tcPr/>
                </a:tc>
                <a:tc>
                  <a:txBody>
                    <a:bodyPr/>
                    <a:lstStyle/>
                    <a:p>
                      <a:r>
                        <a:rPr lang="en-US" sz="1200" b="0" i="0" kern="1200" dirty="0" smtClean="0">
                          <a:solidFill>
                            <a:schemeClr val="dk1"/>
                          </a:solidFill>
                          <a:effectLst/>
                          <a:latin typeface="+mn-lt"/>
                          <a:ea typeface="+mn-ea"/>
                          <a:cs typeface="+mn-cs"/>
                        </a:rPr>
                        <a:t>In case of regression tree, the value obtained by terminal nodes in the training data is the mean response of observation falling in that region. Thus, if an unseen data observation falls in that region, we’ll make its prediction with mean value.</a:t>
                      </a:r>
                      <a:endParaRPr lang="en-US" sz="1200" b="0" i="0" kern="1200" dirty="0">
                        <a:solidFill>
                          <a:schemeClr val="dk1"/>
                        </a:solidFill>
                        <a:effectLst/>
                        <a:latin typeface="+mn-lt"/>
                        <a:ea typeface="+mn-ea"/>
                        <a:cs typeface="+mn-cs"/>
                      </a:endParaRPr>
                    </a:p>
                  </a:txBody>
                  <a:tcPr/>
                </a:tc>
              </a:tr>
              <a:tr h="71984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Both the trees divide the predictor space (independent variables) into distinct and non-overlapping regions. For the sake of simplicity, you can think of these regions as high dimensional boxes or boxes.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dk1"/>
                        </a:solidFill>
                        <a:effectLst/>
                        <a:latin typeface="+mn-lt"/>
                        <a:ea typeface="+mn-ea"/>
                        <a:cs typeface="+mn-cs"/>
                      </a:endParaRPr>
                    </a:p>
                  </a:txBody>
                  <a:tcPr/>
                </a:tc>
                <a:tc hMerge="1">
                  <a:txBody>
                    <a:bodyPr/>
                    <a:lstStyle/>
                    <a:p>
                      <a:endParaRPr lang="en-US" sz="1800" b="0" i="0" kern="1200" dirty="0">
                        <a:solidFill>
                          <a:schemeClr val="dk1"/>
                        </a:solidFill>
                        <a:effectLst/>
                        <a:latin typeface="+mn-lt"/>
                        <a:ea typeface="+mn-ea"/>
                        <a:cs typeface="+mn-cs"/>
                      </a:endParaRPr>
                    </a:p>
                  </a:txBody>
                  <a:tcPr/>
                </a:tc>
              </a:tr>
              <a:tr h="92551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Both the trees follow a top-down greedy approach known as recursive binary splitting. We call it as ‘top-down’ because it begins from the top of tree when all the observations are available in a single region and successively splits the predictor space into two new branches down the tree. It is known as ‘greedy’ because, the algorithm cares (looks for best variable available) about only the current split, and not about future splits which will lead to a better tree.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dk1"/>
                        </a:solidFill>
                        <a:effectLst/>
                        <a:latin typeface="+mn-lt"/>
                        <a:ea typeface="+mn-ea"/>
                        <a:cs typeface="+mn-cs"/>
                      </a:endParaRPr>
                    </a:p>
                  </a:txBody>
                  <a:tcPr/>
                </a:tc>
                <a:tc hMerge="1">
                  <a:txBody>
                    <a:bodyPr/>
                    <a:lstStyle/>
                    <a:p>
                      <a:endParaRPr lang="en-IN"/>
                    </a:p>
                  </a:txBody>
                  <a:tcPr/>
                </a:tc>
              </a:tr>
              <a:tr h="71984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This splitting process is continued until a user defined stopping criteria is reached. For example: we can tell the algorithm to stop once the number of observations per node becomes less than 50.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dk1"/>
                        </a:solidFill>
                        <a:effectLst/>
                        <a:latin typeface="+mn-lt"/>
                        <a:ea typeface="+mn-ea"/>
                        <a:cs typeface="+mn-cs"/>
                      </a:endParaRPr>
                    </a:p>
                  </a:txBody>
                  <a:tcPr/>
                </a:tc>
                <a:tc hMerge="1">
                  <a:txBody>
                    <a:bodyPr/>
                    <a:lstStyle/>
                    <a:p>
                      <a:endParaRPr lang="en-IN"/>
                    </a:p>
                  </a:txBody>
                  <a:tcPr/>
                </a:tc>
              </a:tr>
              <a:tr h="55738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In both the cases, the splitting process results in fully grown trees until the stopping criteria is reached. But, the fully grown tree is likely to overfit data, leading to poor accuracy on unseen data. This bring ‘pruning’. Pruning is one of the technique used tackle overfitting. We’ll learn more about it in following section.</a:t>
                      </a:r>
                    </a:p>
                  </a:txBody>
                  <a:tcPr/>
                </a:tc>
                <a:tc hMerge="1">
                  <a:txBody>
                    <a:bodyPr/>
                    <a:lstStyle/>
                    <a:p>
                      <a:endParaRPr lang="en-IN"/>
                    </a:p>
                  </a:txBody>
                  <a:tcPr/>
                </a:tc>
              </a:tr>
            </a:tbl>
          </a:graphicData>
        </a:graphic>
      </p:graphicFrame>
    </p:spTree>
    <p:extLst>
      <p:ext uri="{BB962C8B-B14F-4D97-AF65-F5344CB8AC3E}">
        <p14:creationId xmlns:p14="http://schemas.microsoft.com/office/powerpoint/2010/main" val="2684064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Techniques of Division/Splitting</a:t>
            </a:r>
            <a:endParaRPr lang="en-IN" dirty="0"/>
          </a:p>
        </p:txBody>
      </p:sp>
      <p:sp>
        <p:nvSpPr>
          <p:cNvPr id="3" name="Content Placeholder 2"/>
          <p:cNvSpPr>
            <a:spLocks noGrp="1"/>
          </p:cNvSpPr>
          <p:nvPr>
            <p:ph idx="1"/>
          </p:nvPr>
        </p:nvSpPr>
        <p:spPr/>
        <p:txBody>
          <a:bodyPr/>
          <a:lstStyle/>
          <a:p>
            <a:r>
              <a:rPr lang="en-IN" dirty="0" smtClean="0"/>
              <a:t>Gini Index</a:t>
            </a:r>
          </a:p>
          <a:p>
            <a:r>
              <a:rPr lang="en-IN" dirty="0" smtClean="0"/>
              <a:t>Chi-Square</a:t>
            </a:r>
          </a:p>
          <a:p>
            <a:r>
              <a:rPr lang="en-IN" dirty="0" smtClean="0"/>
              <a:t>Information Gain</a:t>
            </a:r>
          </a:p>
          <a:p>
            <a:r>
              <a:rPr lang="en-IN" dirty="0" smtClean="0"/>
              <a:t>Reduction of Variance</a:t>
            </a:r>
            <a:endParaRPr lang="en-IN" dirty="0"/>
          </a:p>
        </p:txBody>
      </p:sp>
    </p:spTree>
    <p:extLst>
      <p:ext uri="{BB962C8B-B14F-4D97-AF65-F5344CB8AC3E}">
        <p14:creationId xmlns:p14="http://schemas.microsoft.com/office/powerpoint/2010/main" val="2301317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Gini Index</a:t>
            </a:r>
            <a:endParaRPr lang="en-IN" dirty="0"/>
          </a:p>
        </p:txBody>
      </p:sp>
      <p:sp>
        <p:nvSpPr>
          <p:cNvPr id="3" name="Content Placeholder 2"/>
          <p:cNvSpPr>
            <a:spLocks noGrp="1"/>
          </p:cNvSpPr>
          <p:nvPr>
            <p:ph idx="1"/>
          </p:nvPr>
        </p:nvSpPr>
        <p:spPr/>
        <p:txBody>
          <a:bodyPr>
            <a:normAutofit/>
          </a:bodyPr>
          <a:lstStyle/>
          <a:p>
            <a:r>
              <a:rPr lang="en-US" dirty="0" smtClean="0"/>
              <a:t>It </a:t>
            </a:r>
            <a:r>
              <a:rPr lang="en-US" dirty="0"/>
              <a:t>works with categorical target variable “Success” or “Failure”.</a:t>
            </a:r>
          </a:p>
          <a:p>
            <a:endParaRPr lang="en-US" dirty="0" smtClean="0"/>
          </a:p>
          <a:p>
            <a:r>
              <a:rPr lang="en-US" dirty="0" smtClean="0"/>
              <a:t>It </a:t>
            </a:r>
            <a:r>
              <a:rPr lang="en-US" dirty="0"/>
              <a:t>performs only Binary splits</a:t>
            </a:r>
          </a:p>
          <a:p>
            <a:endParaRPr lang="en-US" dirty="0" smtClean="0"/>
          </a:p>
          <a:p>
            <a:r>
              <a:rPr lang="en-US" dirty="0" smtClean="0"/>
              <a:t>Higher </a:t>
            </a:r>
            <a:r>
              <a:rPr lang="en-US" dirty="0"/>
              <a:t>the value of </a:t>
            </a:r>
            <a:r>
              <a:rPr lang="en-US" dirty="0" smtClean="0"/>
              <a:t>Gini Index, </a:t>
            </a:r>
            <a:r>
              <a:rPr lang="en-US" dirty="0"/>
              <a:t>higher the homogeneity.</a:t>
            </a:r>
          </a:p>
          <a:p>
            <a:endParaRPr lang="en-US" dirty="0" smtClean="0"/>
          </a:p>
          <a:p>
            <a:r>
              <a:rPr lang="en-US" dirty="0" smtClean="0"/>
              <a:t>CART </a:t>
            </a:r>
            <a:r>
              <a:rPr lang="en-US" dirty="0"/>
              <a:t>(Classification and Regression </a:t>
            </a:r>
            <a:r>
              <a:rPr lang="en-US" dirty="0" smtClean="0"/>
              <a:t>Tree) </a:t>
            </a:r>
            <a:r>
              <a:rPr lang="en-US" dirty="0"/>
              <a:t>uses Gini </a:t>
            </a:r>
            <a:r>
              <a:rPr lang="en-US" dirty="0" smtClean="0"/>
              <a:t>Index method by default to </a:t>
            </a:r>
            <a:r>
              <a:rPr lang="en-US" dirty="0"/>
              <a:t>create binary splits</a:t>
            </a:r>
            <a:r>
              <a:rPr lang="en-US" dirty="0" smtClean="0"/>
              <a:t>.</a:t>
            </a:r>
            <a:endParaRPr lang="en-US" dirty="0"/>
          </a:p>
        </p:txBody>
      </p:sp>
    </p:spTree>
    <p:extLst>
      <p:ext uri="{BB962C8B-B14F-4D97-AF65-F5344CB8AC3E}">
        <p14:creationId xmlns:p14="http://schemas.microsoft.com/office/powerpoint/2010/main" val="3128751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Calculate Gini Index for a split</a:t>
            </a:r>
            <a:endParaRPr lang="en-IN" dirty="0"/>
          </a:p>
        </p:txBody>
      </p:sp>
      <p:sp>
        <p:nvSpPr>
          <p:cNvPr id="3" name="Content Placeholder 2"/>
          <p:cNvSpPr>
            <a:spLocks noGrp="1"/>
          </p:cNvSpPr>
          <p:nvPr>
            <p:ph idx="1"/>
          </p:nvPr>
        </p:nvSpPr>
        <p:spPr/>
        <p:txBody>
          <a:bodyPr/>
          <a:lstStyle/>
          <a:p>
            <a:r>
              <a:rPr lang="en-US" dirty="0"/>
              <a:t>Calculate Gini for sub-nodes, using formula sum of square of probability for success and failure (p^2+q^2).</a:t>
            </a:r>
          </a:p>
          <a:p>
            <a:r>
              <a:rPr lang="en-US" dirty="0"/>
              <a:t>Calculate Gini for split using weighted Gini score of each node of that split</a:t>
            </a:r>
          </a:p>
          <a:p>
            <a:pPr marL="0" indent="0">
              <a:buNone/>
            </a:pPr>
            <a:endParaRPr lang="en-IN" dirty="0"/>
          </a:p>
        </p:txBody>
      </p:sp>
    </p:spTree>
    <p:extLst>
      <p:ext uri="{BB962C8B-B14F-4D97-AF65-F5344CB8AC3E}">
        <p14:creationId xmlns:p14="http://schemas.microsoft.com/office/powerpoint/2010/main" val="3930955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3074" name="Picture 2" descr="Decision Tree, Algorithm, Gini Index"/>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199" y="1690688"/>
            <a:ext cx="10595367" cy="373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825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Calculating the Gini Index (Example)</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sz="4000" b="1" dirty="0" smtClean="0"/>
              <a:t>Split on Gender</a:t>
            </a:r>
            <a:r>
              <a:rPr lang="en-IN" dirty="0" smtClean="0"/>
              <a:t>:</a:t>
            </a:r>
          </a:p>
          <a:p>
            <a:endParaRPr lang="en-IN" dirty="0" smtClean="0"/>
          </a:p>
          <a:p>
            <a:r>
              <a:rPr lang="en-IN" dirty="0" smtClean="0"/>
              <a:t>Calculate, Gini for sub-node Female = (0.2)*(0.2)+(0.8)*(0.8)=0.68</a:t>
            </a:r>
          </a:p>
          <a:p>
            <a:r>
              <a:rPr lang="en-IN" dirty="0" smtClean="0"/>
              <a:t>Gini for sub-node Male = (0.65)*(0.65)+(0.35)*(0.35)=0.55</a:t>
            </a:r>
          </a:p>
          <a:p>
            <a:r>
              <a:rPr lang="en-IN" dirty="0" smtClean="0"/>
              <a:t>Calculate weighted Gini for Split Gender = (10/30)*0.68+(20/30)*0.55 = 0.59</a:t>
            </a:r>
          </a:p>
          <a:p>
            <a:endParaRPr lang="en-IN" dirty="0" smtClean="0"/>
          </a:p>
          <a:p>
            <a:pPr marL="0" indent="0">
              <a:buNone/>
            </a:pPr>
            <a:r>
              <a:rPr lang="en-IN" sz="3800" b="1" dirty="0" smtClean="0"/>
              <a:t>Similar for Split on Class</a:t>
            </a:r>
            <a:r>
              <a:rPr lang="en-IN" dirty="0" smtClean="0"/>
              <a:t>:</a:t>
            </a:r>
          </a:p>
          <a:p>
            <a:endParaRPr lang="en-IN" dirty="0" smtClean="0"/>
          </a:p>
          <a:p>
            <a:r>
              <a:rPr lang="en-IN" dirty="0" smtClean="0"/>
              <a:t>Gini for sub-node Class IX = (0.43)*(0.43)+(0.57)*(0.57)=0.51</a:t>
            </a:r>
          </a:p>
          <a:p>
            <a:r>
              <a:rPr lang="en-IN" dirty="0" smtClean="0"/>
              <a:t>Gini for sub-node Class X = (0.56)*(0.56)+(0.44)*(0.44)=0.51</a:t>
            </a:r>
          </a:p>
          <a:p>
            <a:r>
              <a:rPr lang="en-IN" dirty="0" smtClean="0"/>
              <a:t>Calculate weighted Gini for Split Class = (14/30)*0.51+(16/30)*0.51 = 0.51</a:t>
            </a:r>
          </a:p>
          <a:p>
            <a:endParaRPr lang="en-IN" dirty="0" smtClean="0"/>
          </a:p>
          <a:p>
            <a:pPr marL="0" indent="0">
              <a:buNone/>
            </a:pPr>
            <a:r>
              <a:rPr lang="en-IN" sz="3300" b="1" dirty="0" smtClean="0"/>
              <a:t>Based on the calculations above, we can see that Gini score for </a:t>
            </a:r>
            <a:r>
              <a:rPr lang="en-IN" sz="3300" b="1" u="sng" dirty="0" smtClean="0"/>
              <a:t>Split on Gender</a:t>
            </a:r>
            <a:r>
              <a:rPr lang="en-IN" sz="3300" b="1" dirty="0" smtClean="0"/>
              <a:t> is higher than </a:t>
            </a:r>
            <a:r>
              <a:rPr lang="en-IN" sz="3300" b="1" u="sng" dirty="0" smtClean="0"/>
              <a:t>Split on Class</a:t>
            </a:r>
            <a:r>
              <a:rPr lang="en-IN" sz="3300" b="1" dirty="0" smtClean="0"/>
              <a:t>, hence, the node split will take place on Gender.</a:t>
            </a:r>
            <a:endParaRPr lang="en-IN" sz="3300" b="1" dirty="0"/>
          </a:p>
        </p:txBody>
      </p:sp>
    </p:spTree>
    <p:extLst>
      <p:ext uri="{BB962C8B-B14F-4D97-AF65-F5344CB8AC3E}">
        <p14:creationId xmlns:p14="http://schemas.microsoft.com/office/powerpoint/2010/main" val="1750177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Chi-Square</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It is an algorithm to find out the statistical significance between the differences between sub-nodes and parent node. We measure it by sum of squares of standardized differences between observed and expected frequencies of target variable.</a:t>
            </a:r>
          </a:p>
          <a:p>
            <a:pPr marL="0" indent="0">
              <a:buNone/>
            </a:pPr>
            <a:endParaRPr lang="en-US" dirty="0" smtClean="0"/>
          </a:p>
          <a:p>
            <a:pPr marL="0" indent="0">
              <a:buNone/>
            </a:pPr>
            <a:r>
              <a:rPr lang="en-US" b="1" dirty="0" smtClean="0"/>
              <a:t>Features</a:t>
            </a:r>
            <a:r>
              <a:rPr lang="en-US" dirty="0" smtClean="0"/>
              <a:t>:</a:t>
            </a:r>
          </a:p>
          <a:p>
            <a:r>
              <a:rPr lang="en-US" dirty="0" smtClean="0"/>
              <a:t>It works with categorical target variable “Success” or “Failure”.</a:t>
            </a:r>
          </a:p>
          <a:p>
            <a:r>
              <a:rPr lang="en-US" dirty="0" smtClean="0"/>
              <a:t>It can perform two or more splits.</a:t>
            </a:r>
          </a:p>
          <a:p>
            <a:r>
              <a:rPr lang="en-US" dirty="0" smtClean="0"/>
              <a:t>Higher the value of Chi-Square higher the statistical significance of differences between sub-node and Parent node.</a:t>
            </a:r>
          </a:p>
          <a:p>
            <a:r>
              <a:rPr lang="en-US" dirty="0" smtClean="0"/>
              <a:t>It generates tree called CHAID (Chi-square Automatic Interaction Detector)</a:t>
            </a:r>
            <a:endParaRPr lang="en-IN" dirty="0"/>
          </a:p>
        </p:txBody>
      </p:sp>
    </p:spTree>
    <p:extLst>
      <p:ext uri="{BB962C8B-B14F-4D97-AF65-F5344CB8AC3E}">
        <p14:creationId xmlns:p14="http://schemas.microsoft.com/office/powerpoint/2010/main" val="292673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to Calculate Chi-square for a split</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0" indent="0">
                  <a:buNone/>
                </a:pPr>
                <a:r>
                  <a:rPr lang="en-US" b="1" dirty="0" smtClean="0"/>
                  <a:t>Ideas</a:t>
                </a:r>
                <a:r>
                  <a:rPr lang="en-US" dirty="0" smtClean="0"/>
                  <a:t>:</a:t>
                </a:r>
              </a:p>
              <a:p>
                <a:r>
                  <a:rPr lang="en-US" dirty="0" smtClean="0"/>
                  <a:t>Chi-Square of each node is calculated using formula:</a:t>
                </a:r>
              </a:p>
              <a:p>
                <a:endParaRPr lang="en-US" dirty="0" smtClean="0"/>
              </a:p>
              <a:p>
                <a:pPr marL="0" indent="0">
                  <a:buNone/>
                </a:pPr>
                <a:r>
                  <a:rPr lang="en-US" dirty="0" smtClean="0"/>
                  <a:t>		Chi-square = </a:t>
                </a:r>
                <a14:m>
                  <m:oMath xmlns:m="http://schemas.openxmlformats.org/officeDocument/2006/math">
                    <m:rad>
                      <m:radPr>
                        <m:degHide m:val="on"/>
                        <m:ctrlPr>
                          <a:rPr lang="en-US" i="1" dirty="0" smtClean="0">
                            <a:solidFill>
                              <a:schemeClr val="accent1">
                                <a:lumMod val="60000"/>
                                <a:lumOff val="40000"/>
                              </a:schemeClr>
                            </a:solidFill>
                            <a:latin typeface="Cambria Math" panose="02040503050406030204" pitchFamily="18" charset="0"/>
                          </a:rPr>
                        </m:ctrlPr>
                      </m:radPr>
                      <m:deg/>
                      <m:e>
                        <m:f>
                          <m:fPr>
                            <m:ctrlPr>
                              <a:rPr lang="en-US" i="1" dirty="0" smtClean="0">
                                <a:solidFill>
                                  <a:schemeClr val="accent1">
                                    <a:lumMod val="60000"/>
                                    <a:lumOff val="40000"/>
                                  </a:schemeClr>
                                </a:solidFill>
                                <a:latin typeface="Cambria Math" panose="02040503050406030204" pitchFamily="18" charset="0"/>
                              </a:rPr>
                            </m:ctrlPr>
                          </m:fPr>
                          <m:num>
                            <m:sSup>
                              <m:sSupPr>
                                <m:ctrlPr>
                                  <a:rPr lang="en-US" i="1" dirty="0" smtClean="0">
                                    <a:solidFill>
                                      <a:schemeClr val="tx1"/>
                                    </a:solidFill>
                                    <a:latin typeface="Cambria Math" panose="02040503050406030204" pitchFamily="18" charset="0"/>
                                  </a:rPr>
                                </m:ctrlPr>
                              </m:sSupPr>
                              <m:e>
                                <m:r>
                                  <m:rPr>
                                    <m:nor/>
                                  </m:rPr>
                                  <a:rPr lang="en-US" dirty="0" smtClean="0">
                                    <a:solidFill>
                                      <a:schemeClr val="tx1"/>
                                    </a:solidFill>
                                  </a:rPr>
                                  <m:t>(</m:t>
                                </m:r>
                                <m:r>
                                  <m:rPr>
                                    <m:nor/>
                                  </m:rPr>
                                  <a:rPr lang="en-US" dirty="0" smtClean="0">
                                    <a:solidFill>
                                      <a:schemeClr val="tx1"/>
                                    </a:solidFill>
                                  </a:rPr>
                                  <m:t>Actual</m:t>
                                </m:r>
                                <m:r>
                                  <m:rPr>
                                    <m:nor/>
                                  </m:rPr>
                                  <a:rPr lang="en-US" dirty="0" smtClean="0">
                                    <a:solidFill>
                                      <a:schemeClr val="tx1"/>
                                    </a:solidFill>
                                  </a:rPr>
                                  <m:t> – </m:t>
                                </m:r>
                                <m:r>
                                  <m:rPr>
                                    <m:nor/>
                                  </m:rPr>
                                  <a:rPr lang="en-US" dirty="0" smtClean="0">
                                    <a:solidFill>
                                      <a:schemeClr val="tx1"/>
                                    </a:solidFill>
                                  </a:rPr>
                                  <m:t>Expected</m:t>
                                </m:r>
                                <m:r>
                                  <m:rPr>
                                    <m:nor/>
                                  </m:rPr>
                                  <a:rPr lang="en-US" dirty="0" smtClean="0">
                                    <a:solidFill>
                                      <a:schemeClr val="tx1"/>
                                    </a:solidFill>
                                  </a:rPr>
                                  <m:t>)</m:t>
                                </m:r>
                              </m:e>
                              <m:sup>
                                <m:r>
                                  <a:rPr lang="en-IN" b="0" i="1" dirty="0" smtClean="0">
                                    <a:solidFill>
                                      <a:schemeClr val="tx1"/>
                                    </a:solidFill>
                                    <a:latin typeface="Cambria Math" panose="02040503050406030204" pitchFamily="18" charset="0"/>
                                  </a:rPr>
                                  <m:t>2</m:t>
                                </m:r>
                              </m:sup>
                            </m:sSup>
                            <m:r>
                              <a:rPr lang="en-US" i="1" dirty="0" smtClean="0">
                                <a:solidFill>
                                  <a:schemeClr val="accent1">
                                    <a:lumMod val="60000"/>
                                    <a:lumOff val="40000"/>
                                  </a:schemeClr>
                                </a:solidFill>
                                <a:latin typeface="Cambria Math" panose="02040503050406030204" pitchFamily="18" charset="0"/>
                              </a:rPr>
                              <m:t> </m:t>
                            </m:r>
                          </m:num>
                          <m:den>
                            <m:r>
                              <m:rPr>
                                <m:nor/>
                              </m:rPr>
                              <a:rPr lang="en-US" dirty="0" smtClean="0">
                                <a:solidFill>
                                  <a:schemeClr val="tx1"/>
                                </a:solidFill>
                              </a:rPr>
                              <m:t>Expected</m:t>
                            </m:r>
                          </m:den>
                        </m:f>
                      </m:e>
                    </m:rad>
                  </m:oMath>
                </a14:m>
                <a:endParaRPr lang="en-US" dirty="0" smtClean="0"/>
              </a:p>
              <a:p>
                <a:pPr marL="0" indent="0">
                  <a:buNone/>
                </a:pPr>
                <a:endParaRPr lang="en-US" b="1" dirty="0" smtClean="0"/>
              </a:p>
              <a:p>
                <a:pPr marL="0" indent="0">
                  <a:buNone/>
                </a:pPr>
                <a:r>
                  <a:rPr lang="en-US" b="1" dirty="0" smtClean="0"/>
                  <a:t>Steps</a:t>
                </a:r>
                <a:r>
                  <a:rPr lang="en-US" dirty="0" smtClean="0"/>
                  <a:t>:</a:t>
                </a:r>
                <a:endParaRPr lang="en-US" dirty="0"/>
              </a:p>
              <a:p>
                <a:r>
                  <a:rPr lang="en-US" sz="2600" dirty="0" smtClean="0"/>
                  <a:t>Calculate Chi-square for individual node by calculating the deviation for both -  Success and Failure</a:t>
                </a:r>
              </a:p>
              <a:p>
                <a:r>
                  <a:rPr lang="en-US" sz="2600" dirty="0" smtClean="0"/>
                  <a:t>Calculated Chi-square of Split using Sum of all Chi-square of success and Failure of each node of the split</a:t>
                </a:r>
                <a:endParaRPr lang="en-IN" sz="2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501" r="-1449" b="-280"/>
                </a:stretch>
              </a:blipFill>
            </p:spPr>
            <p:txBody>
              <a:bodyPr/>
              <a:lstStyle/>
              <a:p>
                <a:r>
                  <a:rPr lang="en-IN">
                    <a:noFill/>
                  </a:rPr>
                  <a:t> </a:t>
                </a:r>
              </a:p>
            </p:txBody>
          </p:sp>
        </mc:Fallback>
      </mc:AlternateContent>
    </p:spTree>
    <p:extLst>
      <p:ext uri="{BB962C8B-B14F-4D97-AF65-F5344CB8AC3E}">
        <p14:creationId xmlns:p14="http://schemas.microsoft.com/office/powerpoint/2010/main" val="596649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Steps (Split on Gender)</a:t>
            </a:r>
            <a:endParaRPr lang="en-IN" dirty="0"/>
          </a:p>
        </p:txBody>
      </p:sp>
      <p:sp>
        <p:nvSpPr>
          <p:cNvPr id="3" name="Content Placeholder 2"/>
          <p:cNvSpPr>
            <a:spLocks noGrp="1"/>
          </p:cNvSpPr>
          <p:nvPr>
            <p:ph idx="1"/>
          </p:nvPr>
        </p:nvSpPr>
        <p:spPr/>
        <p:txBody>
          <a:bodyPr>
            <a:noAutofit/>
          </a:bodyPr>
          <a:lstStyle/>
          <a:p>
            <a:pPr>
              <a:lnSpc>
                <a:spcPct val="150000"/>
              </a:lnSpc>
            </a:pPr>
            <a:r>
              <a:rPr lang="en-US" sz="1600" dirty="0" smtClean="0"/>
              <a:t>First we are populating for node Female, Populate the actual value for “Play Cricket” and “Not Play Cricket”, here these are 2 and 8 respectively.</a:t>
            </a:r>
          </a:p>
          <a:p>
            <a:pPr>
              <a:lnSpc>
                <a:spcPct val="150000"/>
              </a:lnSpc>
            </a:pPr>
            <a:r>
              <a:rPr lang="en-US" sz="1600" dirty="0" smtClean="0"/>
              <a:t>Calculate expected value for “Play Cricket” and “Not Play Cricket”, here it would be 5 for both because parent node has probability of 50% and we have applied same probability on Female count(10).</a:t>
            </a:r>
          </a:p>
          <a:p>
            <a:pPr>
              <a:lnSpc>
                <a:spcPct val="150000"/>
              </a:lnSpc>
            </a:pPr>
            <a:r>
              <a:rPr lang="en-US" sz="1600" dirty="0" smtClean="0"/>
              <a:t>Calculate deviations by using formula, Actual – Expected.  It is for “Play Cricket” (2 – 5 = -3) and for “Not play cricket” ( 8 – 5 = 3).</a:t>
            </a:r>
          </a:p>
          <a:p>
            <a:pPr>
              <a:lnSpc>
                <a:spcPct val="150000"/>
              </a:lnSpc>
            </a:pPr>
            <a:r>
              <a:rPr lang="en-US" sz="1600" dirty="0" smtClean="0"/>
              <a:t>Calculate Chi-square of node for “Play Cricket” and “Not Play Cricket” using formula with formula, = ((Actual – Expected)^2 / Expected)^1/2. You can refer below table for calculation.</a:t>
            </a:r>
          </a:p>
          <a:p>
            <a:pPr>
              <a:lnSpc>
                <a:spcPct val="150000"/>
              </a:lnSpc>
            </a:pPr>
            <a:r>
              <a:rPr lang="en-US" sz="1600" dirty="0" smtClean="0"/>
              <a:t>Follow similar steps for calculating Chi-square value for Male node.</a:t>
            </a:r>
          </a:p>
          <a:p>
            <a:pPr marL="0" indent="0">
              <a:lnSpc>
                <a:spcPct val="150000"/>
              </a:lnSpc>
              <a:buNone/>
            </a:pPr>
            <a:r>
              <a:rPr lang="en-US" sz="1600" dirty="0" smtClean="0"/>
              <a:t>Now add all Chi-square values to calculate Chi-square for split Gender.</a:t>
            </a:r>
            <a:endParaRPr lang="en-IN" sz="1600" dirty="0"/>
          </a:p>
        </p:txBody>
      </p:sp>
    </p:spTree>
    <p:extLst>
      <p:ext uri="{BB962C8B-B14F-4D97-AF65-F5344CB8AC3E}">
        <p14:creationId xmlns:p14="http://schemas.microsoft.com/office/powerpoint/2010/main" val="885210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CART</a:t>
            </a:r>
            <a:endParaRPr lang="en-IN" b="1" dirty="0"/>
          </a:p>
        </p:txBody>
      </p:sp>
      <p:sp>
        <p:nvSpPr>
          <p:cNvPr id="3" name="Content Placeholder 2"/>
          <p:cNvSpPr>
            <a:spLocks noGrp="1"/>
          </p:cNvSpPr>
          <p:nvPr>
            <p:ph idx="1"/>
          </p:nvPr>
        </p:nvSpPr>
        <p:spPr/>
        <p:txBody>
          <a:bodyPr/>
          <a:lstStyle/>
          <a:p>
            <a:pPr marL="0" indent="0">
              <a:buNone/>
            </a:pPr>
            <a:r>
              <a:rPr lang="en-IN" u="sng" dirty="0" smtClean="0"/>
              <a:t>C</a:t>
            </a:r>
            <a:r>
              <a:rPr lang="en-IN" dirty="0" smtClean="0"/>
              <a:t>LASSIFICATION </a:t>
            </a:r>
            <a:r>
              <a:rPr lang="en-IN" u="sng" dirty="0" smtClean="0"/>
              <a:t>A</a:t>
            </a:r>
            <a:r>
              <a:rPr lang="en-IN" dirty="0" smtClean="0"/>
              <a:t>ND </a:t>
            </a:r>
            <a:r>
              <a:rPr lang="en-IN" u="sng" dirty="0" smtClean="0"/>
              <a:t>R</a:t>
            </a:r>
            <a:r>
              <a:rPr lang="en-IN" dirty="0" smtClean="0"/>
              <a:t>EGRESSION </a:t>
            </a:r>
            <a:r>
              <a:rPr lang="en-IN" u="sng" dirty="0" smtClean="0"/>
              <a:t>T</a:t>
            </a:r>
            <a:r>
              <a:rPr lang="en-IN" dirty="0" smtClean="0"/>
              <a:t>REES</a:t>
            </a:r>
            <a:endParaRPr lang="en-IN" u="sng" dirty="0" smtClean="0"/>
          </a:p>
          <a:p>
            <a:endParaRPr lang="en-IN" dirty="0"/>
          </a:p>
          <a:p>
            <a:r>
              <a:rPr lang="en-IN" dirty="0" smtClean="0"/>
              <a:t>Classification Trees</a:t>
            </a:r>
          </a:p>
          <a:p>
            <a:r>
              <a:rPr lang="en-IN" dirty="0" smtClean="0"/>
              <a:t>Regression Tress</a:t>
            </a:r>
            <a:endParaRPr lang="en-IN" dirty="0"/>
          </a:p>
        </p:txBody>
      </p:sp>
    </p:spTree>
    <p:extLst>
      <p:ext uri="{BB962C8B-B14F-4D97-AF65-F5344CB8AC3E}">
        <p14:creationId xmlns:p14="http://schemas.microsoft.com/office/powerpoint/2010/main" val="1896069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the Chi-Square Values</a:t>
            </a:r>
            <a:endParaRPr lang="en-IN" dirty="0"/>
          </a:p>
        </p:txBody>
      </p:sp>
      <p:pic>
        <p:nvPicPr>
          <p:cNvPr id="5" name="Picture 2" descr="Decision Tree, Chi-Squ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8887" y="2219187"/>
            <a:ext cx="71342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ecision Tree, Chi-Squ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7" y="4166722"/>
            <a:ext cx="7134225" cy="1295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12371" y="1724105"/>
            <a:ext cx="3331029" cy="461665"/>
          </a:xfrm>
          <a:prstGeom prst="rect">
            <a:avLst/>
          </a:prstGeom>
          <a:noFill/>
        </p:spPr>
        <p:txBody>
          <a:bodyPr wrap="square" rtlCol="0">
            <a:spAutoFit/>
          </a:bodyPr>
          <a:lstStyle/>
          <a:p>
            <a:r>
              <a:rPr lang="en-IN" sz="2400" b="1" dirty="0" smtClean="0"/>
              <a:t>Split on Gender</a:t>
            </a:r>
            <a:endParaRPr lang="en-IN" sz="2400" b="1" dirty="0"/>
          </a:p>
        </p:txBody>
      </p:sp>
      <p:sp>
        <p:nvSpPr>
          <p:cNvPr id="8" name="TextBox 7"/>
          <p:cNvSpPr txBox="1"/>
          <p:nvPr/>
        </p:nvSpPr>
        <p:spPr>
          <a:xfrm>
            <a:off x="1012371" y="3678739"/>
            <a:ext cx="3461658" cy="461665"/>
          </a:xfrm>
          <a:prstGeom prst="rect">
            <a:avLst/>
          </a:prstGeom>
          <a:noFill/>
        </p:spPr>
        <p:txBody>
          <a:bodyPr wrap="square" rtlCol="0">
            <a:spAutoFit/>
          </a:bodyPr>
          <a:lstStyle/>
          <a:p>
            <a:r>
              <a:rPr lang="en-IN" sz="2400" b="1" dirty="0" smtClean="0"/>
              <a:t>Split on Class</a:t>
            </a:r>
            <a:endParaRPr lang="en-IN" sz="2400" b="1" dirty="0"/>
          </a:p>
        </p:txBody>
      </p:sp>
      <p:sp>
        <p:nvSpPr>
          <p:cNvPr id="9" name="TextBox 8"/>
          <p:cNvSpPr txBox="1"/>
          <p:nvPr/>
        </p:nvSpPr>
        <p:spPr>
          <a:xfrm>
            <a:off x="1012370" y="5752489"/>
            <a:ext cx="10341429" cy="584775"/>
          </a:xfrm>
          <a:prstGeom prst="rect">
            <a:avLst/>
          </a:prstGeom>
          <a:noFill/>
        </p:spPr>
        <p:txBody>
          <a:bodyPr wrap="square" rtlCol="0">
            <a:spAutoFit/>
          </a:bodyPr>
          <a:lstStyle/>
          <a:p>
            <a:r>
              <a:rPr lang="en-IN" sz="1600" b="1" dirty="0" smtClean="0"/>
              <a:t>Based on the calculations above, we can see that Chi-Square for </a:t>
            </a:r>
            <a:r>
              <a:rPr lang="en-IN" sz="1600" b="1" u="sng" dirty="0" smtClean="0"/>
              <a:t>Split on Gender</a:t>
            </a:r>
            <a:r>
              <a:rPr lang="en-IN" sz="1600" b="1" dirty="0" smtClean="0"/>
              <a:t> is higher than </a:t>
            </a:r>
            <a:r>
              <a:rPr lang="en-IN" sz="1600" b="1" u="sng" dirty="0" smtClean="0"/>
              <a:t>Split on Class</a:t>
            </a:r>
            <a:r>
              <a:rPr lang="en-IN" sz="1600" b="1" dirty="0" smtClean="0"/>
              <a:t>, hence, the node split will take place on Gender.</a:t>
            </a:r>
            <a:endParaRPr lang="en-IN" sz="1600" b="1" dirty="0"/>
          </a:p>
        </p:txBody>
      </p:sp>
    </p:spTree>
    <p:extLst>
      <p:ext uri="{BB962C8B-B14F-4D97-AF65-F5344CB8AC3E}">
        <p14:creationId xmlns:p14="http://schemas.microsoft.com/office/powerpoint/2010/main" val="583863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Information Gain (Entropy Minimization)</a:t>
            </a:r>
            <a:endParaRPr lang="en-IN" dirty="0"/>
          </a:p>
        </p:txBody>
      </p:sp>
      <p:pic>
        <p:nvPicPr>
          <p:cNvPr id="4" name="Content Placeholder 3"/>
          <p:cNvPicPr>
            <a:picLocks noGrp="1" noChangeAspect="1"/>
          </p:cNvPicPr>
          <p:nvPr>
            <p:ph idx="1"/>
          </p:nvPr>
        </p:nvPicPr>
        <p:blipFill>
          <a:blip r:embed="rId2"/>
          <a:stretch>
            <a:fillRect/>
          </a:stretch>
        </p:blipFill>
        <p:spPr>
          <a:xfrm>
            <a:off x="1910443" y="1462083"/>
            <a:ext cx="7200899" cy="2677549"/>
          </a:xfrm>
          <a:prstGeom prst="rect">
            <a:avLst/>
          </a:prstGeom>
        </p:spPr>
      </p:pic>
      <p:sp>
        <p:nvSpPr>
          <p:cNvPr id="5" name="TextBox 4"/>
          <p:cNvSpPr txBox="1"/>
          <p:nvPr/>
        </p:nvSpPr>
        <p:spPr>
          <a:xfrm>
            <a:off x="838200" y="4171924"/>
            <a:ext cx="10706100" cy="2031325"/>
          </a:xfrm>
          <a:prstGeom prst="rect">
            <a:avLst/>
          </a:prstGeom>
          <a:noFill/>
        </p:spPr>
        <p:txBody>
          <a:bodyPr wrap="square" rtlCol="0">
            <a:spAutoFit/>
          </a:bodyPr>
          <a:lstStyle/>
          <a:p>
            <a:r>
              <a:rPr lang="en-US" dirty="0" smtClean="0"/>
              <a:t>From the figure above, it can be inferred that C is a Pure node since it requires less information to describe where as A needs relatively more information to be described fully. Hence its an Impure node.</a:t>
            </a:r>
            <a:br>
              <a:rPr lang="en-US" dirty="0" smtClean="0"/>
            </a:br>
            <a:r>
              <a:rPr lang="en-US" dirty="0" smtClean="0"/>
              <a:t/>
            </a:r>
            <a:br>
              <a:rPr lang="en-US" dirty="0" smtClean="0"/>
            </a:br>
            <a:r>
              <a:rPr lang="en-US" dirty="0" smtClean="0"/>
              <a:t>Now</a:t>
            </a:r>
            <a:r>
              <a:rPr lang="en-US" dirty="0"/>
              <a:t>, we can build a conclusion that less impure node requires less information to describe it. And, more impure node requires more information. Information theory is a measure to define this degree of disorganization in a system known as Entropy. If the sample is completely homogeneous, then the entropy is zero and if the sample is an equally divided (50% – 50%), it has entropy of one.</a:t>
            </a:r>
            <a:endParaRPr lang="en-IN" dirty="0"/>
          </a:p>
        </p:txBody>
      </p:sp>
    </p:spTree>
    <p:extLst>
      <p:ext uri="{BB962C8B-B14F-4D97-AF65-F5344CB8AC3E}">
        <p14:creationId xmlns:p14="http://schemas.microsoft.com/office/powerpoint/2010/main" val="2680084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Entropy</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smtClean="0"/>
              <a:t>Entropy </a:t>
            </a:r>
            <a:r>
              <a:rPr lang="en-IN" dirty="0" smtClean="0"/>
              <a:t>can be calculated using the following formula:</a:t>
            </a:r>
          </a:p>
          <a:p>
            <a:pPr marL="0" indent="0">
              <a:buNone/>
            </a:pPr>
            <a:endParaRPr lang="en-IN" dirty="0"/>
          </a:p>
          <a:p>
            <a:pPr marL="0" indent="0">
              <a:buNone/>
            </a:pPr>
            <a:r>
              <a:rPr lang="en-IN" dirty="0" smtClean="0"/>
              <a:t>	</a:t>
            </a:r>
            <a:r>
              <a:rPr lang="en-IN" sz="3200" b="1" dirty="0" smtClean="0">
                <a:solidFill>
                  <a:schemeClr val="tx2">
                    <a:lumMod val="60000"/>
                    <a:lumOff val="40000"/>
                  </a:schemeClr>
                </a:solidFill>
              </a:rPr>
              <a:t>Entropy = - (p log</a:t>
            </a:r>
            <a:r>
              <a:rPr lang="en-IN" sz="3200" b="1" baseline="-25000" dirty="0" smtClean="0">
                <a:solidFill>
                  <a:schemeClr val="tx2">
                    <a:lumMod val="60000"/>
                    <a:lumOff val="40000"/>
                  </a:schemeClr>
                </a:solidFill>
              </a:rPr>
              <a:t>2</a:t>
            </a:r>
            <a:r>
              <a:rPr lang="en-IN" sz="3200" b="1" dirty="0" smtClean="0">
                <a:solidFill>
                  <a:schemeClr val="tx2">
                    <a:lumMod val="60000"/>
                    <a:lumOff val="40000"/>
                  </a:schemeClr>
                </a:solidFill>
              </a:rPr>
              <a:t> p) - (q log</a:t>
            </a:r>
            <a:r>
              <a:rPr lang="en-IN" sz="3200" b="1" baseline="-25000" dirty="0" smtClean="0">
                <a:solidFill>
                  <a:schemeClr val="tx2">
                    <a:lumMod val="60000"/>
                    <a:lumOff val="40000"/>
                  </a:schemeClr>
                </a:solidFill>
              </a:rPr>
              <a:t>2</a:t>
            </a:r>
            <a:r>
              <a:rPr lang="en-IN" sz="3200" b="1" dirty="0" smtClean="0">
                <a:solidFill>
                  <a:schemeClr val="tx2">
                    <a:lumMod val="60000"/>
                    <a:lumOff val="40000"/>
                  </a:schemeClr>
                </a:solidFill>
              </a:rPr>
              <a:t> q)</a:t>
            </a:r>
          </a:p>
          <a:p>
            <a:pPr marL="0" indent="0">
              <a:buNone/>
            </a:pPr>
            <a:endParaRPr lang="en-IN" sz="3200" b="1" baseline="-25000" dirty="0">
              <a:solidFill>
                <a:schemeClr val="tx2">
                  <a:lumMod val="60000"/>
                  <a:lumOff val="40000"/>
                </a:schemeClr>
              </a:solidFill>
            </a:endParaRPr>
          </a:p>
          <a:p>
            <a:pPr marL="0" indent="0">
              <a:buNone/>
            </a:pPr>
            <a:r>
              <a:rPr lang="en-US" dirty="0" smtClean="0"/>
              <a:t>Here, </a:t>
            </a:r>
            <a:r>
              <a:rPr lang="en-US" dirty="0"/>
              <a:t>p and q </a:t>
            </a:r>
            <a:r>
              <a:rPr lang="en-US" dirty="0" smtClean="0"/>
              <a:t>are probabilities </a:t>
            </a:r>
            <a:r>
              <a:rPr lang="en-US" dirty="0"/>
              <a:t>of success and failure respectively </a:t>
            </a:r>
            <a:r>
              <a:rPr lang="en-US" dirty="0" smtClean="0"/>
              <a:t>for </a:t>
            </a:r>
            <a:r>
              <a:rPr lang="en-US" dirty="0"/>
              <a:t>that node. </a:t>
            </a:r>
            <a:r>
              <a:rPr lang="en-US" dirty="0"/>
              <a:t>Entropy is also used with categorical target variable. It chooses the split which has lowest entropy compared to parent node and other splits. </a:t>
            </a:r>
            <a:r>
              <a:rPr lang="en-US" dirty="0"/>
              <a:t>The lesser the entropy, the better it is</a:t>
            </a:r>
            <a:r>
              <a:rPr lang="en-US" dirty="0" smtClean="0"/>
              <a:t>.</a:t>
            </a:r>
          </a:p>
          <a:p>
            <a:pPr marL="0" indent="0">
              <a:buNone/>
            </a:pPr>
            <a:endParaRPr lang="en-US" dirty="0"/>
          </a:p>
          <a:p>
            <a:pPr marL="0" indent="0">
              <a:buNone/>
            </a:pPr>
            <a:r>
              <a:rPr lang="en-US" b="1" dirty="0"/>
              <a:t>Steps to calculate entropy for a split</a:t>
            </a:r>
            <a:r>
              <a:rPr lang="en-US" b="1" dirty="0" smtClean="0"/>
              <a:t>:</a:t>
            </a:r>
          </a:p>
          <a:p>
            <a:pPr marL="0" indent="0">
              <a:buNone/>
            </a:pPr>
            <a:endParaRPr lang="en-US" dirty="0"/>
          </a:p>
          <a:p>
            <a:r>
              <a:rPr lang="en-US" dirty="0"/>
              <a:t>Calculate entropy of parent node</a:t>
            </a:r>
          </a:p>
          <a:p>
            <a:r>
              <a:rPr lang="en-US" dirty="0"/>
              <a:t>Calculate entropy of each individual node of split and calculate weighted average of all sub-nodes available in split</a:t>
            </a:r>
            <a:r>
              <a:rPr lang="en-US" dirty="0" smtClean="0"/>
              <a:t>.</a:t>
            </a:r>
            <a:endParaRPr lang="en-US" dirty="0"/>
          </a:p>
        </p:txBody>
      </p:sp>
    </p:spTree>
    <p:extLst>
      <p:ext uri="{BB962C8B-B14F-4D97-AF65-F5344CB8AC3E}">
        <p14:creationId xmlns:p14="http://schemas.microsoft.com/office/powerpoint/2010/main" val="237830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sz="1800" dirty="0"/>
              <a:t>Entropy for </a:t>
            </a:r>
            <a:r>
              <a:rPr lang="en-IN" sz="1800" dirty="0" smtClean="0"/>
              <a:t>Parent </a:t>
            </a:r>
            <a:r>
              <a:rPr lang="en-IN" sz="1800" dirty="0"/>
              <a:t>node = -(15/30) log2 (15/30) – (15/30) log2 (15/30) = </a:t>
            </a:r>
            <a:r>
              <a:rPr lang="en-IN" sz="1800" b="1" dirty="0"/>
              <a:t>1</a:t>
            </a:r>
            <a:r>
              <a:rPr lang="en-IN" sz="1800" dirty="0"/>
              <a:t>. </a:t>
            </a:r>
            <a:endParaRPr lang="en-IN" sz="1800" dirty="0" smtClean="0"/>
          </a:p>
          <a:p>
            <a:pPr marL="0" indent="0">
              <a:buNone/>
            </a:pPr>
            <a:r>
              <a:rPr lang="en-IN" sz="1800" dirty="0" smtClean="0"/>
              <a:t>Here, entropy of </a:t>
            </a:r>
            <a:r>
              <a:rPr lang="en-IN" sz="1800" b="1" dirty="0" smtClean="0"/>
              <a:t>1</a:t>
            </a:r>
            <a:r>
              <a:rPr lang="en-IN" sz="1800" dirty="0" smtClean="0"/>
              <a:t> </a:t>
            </a:r>
            <a:r>
              <a:rPr lang="en-IN" sz="1800" dirty="0"/>
              <a:t>shows that </a:t>
            </a:r>
            <a:r>
              <a:rPr lang="en-IN" sz="1800" dirty="0" smtClean="0"/>
              <a:t>the parent </a:t>
            </a:r>
            <a:r>
              <a:rPr lang="en-IN" sz="1800" dirty="0"/>
              <a:t>is </a:t>
            </a:r>
            <a:r>
              <a:rPr lang="en-IN" sz="1800" dirty="0" smtClean="0"/>
              <a:t>an impure </a:t>
            </a:r>
            <a:r>
              <a:rPr lang="en-IN" sz="1800" dirty="0"/>
              <a:t>node</a:t>
            </a:r>
            <a:r>
              <a:rPr lang="en-IN" sz="1800" dirty="0" smtClean="0"/>
              <a:t>.</a:t>
            </a:r>
          </a:p>
          <a:p>
            <a:pPr marL="0" indent="0">
              <a:buNone/>
            </a:pPr>
            <a:endParaRPr lang="en-IN" sz="1800" dirty="0"/>
          </a:p>
          <a:p>
            <a:pPr marL="0" indent="0">
              <a:buNone/>
            </a:pPr>
            <a:r>
              <a:rPr lang="en-IN" sz="1800" dirty="0"/>
              <a:t>Entropy for Female node = -(2/10) log2 (2/10) – (8/10) log2 (8/10) = </a:t>
            </a:r>
            <a:r>
              <a:rPr lang="en-IN" sz="1800" b="1" dirty="0"/>
              <a:t>0.72</a:t>
            </a:r>
            <a:r>
              <a:rPr lang="en-IN" sz="1800" dirty="0"/>
              <a:t> </a:t>
            </a:r>
            <a:endParaRPr lang="en-IN" sz="1800" dirty="0" smtClean="0"/>
          </a:p>
          <a:p>
            <a:pPr marL="0" indent="0">
              <a:buNone/>
            </a:pPr>
            <a:r>
              <a:rPr lang="en-IN" sz="1800" dirty="0" smtClean="0"/>
              <a:t>Entropy </a:t>
            </a:r>
            <a:r>
              <a:rPr lang="en-IN" sz="1800" dirty="0"/>
              <a:t>for </a:t>
            </a:r>
            <a:r>
              <a:rPr lang="en-IN" sz="1800" dirty="0" smtClean="0"/>
              <a:t>Male </a:t>
            </a:r>
            <a:r>
              <a:rPr lang="en-IN" sz="1800" dirty="0"/>
              <a:t>node,  -(13/20) log2 (13/20) – (7/20) log2 (7/20) = </a:t>
            </a:r>
            <a:r>
              <a:rPr lang="en-IN" sz="1800" b="1" dirty="0" smtClean="0"/>
              <a:t>0.93</a:t>
            </a:r>
            <a:endParaRPr lang="en-IN" sz="1800" dirty="0" smtClean="0"/>
          </a:p>
          <a:p>
            <a:pPr marL="0" indent="0">
              <a:buNone/>
            </a:pPr>
            <a:r>
              <a:rPr lang="en-IN" sz="1800" dirty="0" smtClean="0"/>
              <a:t>Entropy </a:t>
            </a:r>
            <a:r>
              <a:rPr lang="en-IN" sz="1800" dirty="0"/>
              <a:t>for </a:t>
            </a:r>
            <a:r>
              <a:rPr lang="en-IN" sz="1800" dirty="0" smtClean="0"/>
              <a:t>split on </a:t>
            </a:r>
            <a:r>
              <a:rPr lang="en-IN" sz="1800" dirty="0"/>
              <a:t>Gender = Weighted entropy of sub-nodes = (10/30)*0.72 + (20/30)*0.93 = </a:t>
            </a:r>
            <a:r>
              <a:rPr lang="en-IN" sz="1800" b="1" dirty="0"/>
              <a:t>0.86</a:t>
            </a:r>
            <a:endParaRPr lang="en-IN" sz="1800" dirty="0"/>
          </a:p>
          <a:p>
            <a:pPr marL="0" indent="0">
              <a:buNone/>
            </a:pPr>
            <a:endParaRPr lang="en-IN" sz="1800" dirty="0" smtClean="0"/>
          </a:p>
          <a:p>
            <a:pPr marL="0" indent="0">
              <a:buNone/>
            </a:pPr>
            <a:r>
              <a:rPr lang="en-IN" sz="1800" dirty="0" smtClean="0"/>
              <a:t>Entropy </a:t>
            </a:r>
            <a:r>
              <a:rPr lang="en-IN" sz="1800" dirty="0"/>
              <a:t>for Class IX node, -(6/14) log2 (6/14) – (8/14) log2 (8/14) = </a:t>
            </a:r>
            <a:r>
              <a:rPr lang="en-IN" sz="1800" b="1" dirty="0"/>
              <a:t>0.99 </a:t>
            </a:r>
            <a:endParaRPr lang="en-IN" sz="1800" b="1" dirty="0" smtClean="0"/>
          </a:p>
          <a:p>
            <a:pPr marL="0" indent="0">
              <a:buNone/>
            </a:pPr>
            <a:r>
              <a:rPr lang="en-IN" sz="1800" dirty="0" smtClean="0"/>
              <a:t>Entropy </a:t>
            </a:r>
            <a:r>
              <a:rPr lang="en-IN" sz="1800" dirty="0"/>
              <a:t>for Class X node,  -(9/16) log2 (9/16) – (7/16) log2 (7/16) = </a:t>
            </a:r>
            <a:r>
              <a:rPr lang="en-IN" sz="1800" b="1" dirty="0" smtClean="0"/>
              <a:t>0.99</a:t>
            </a:r>
          </a:p>
          <a:p>
            <a:pPr marL="0" indent="0">
              <a:buNone/>
            </a:pPr>
            <a:r>
              <a:rPr lang="en-IN" sz="1800" dirty="0" smtClean="0"/>
              <a:t>Entropy </a:t>
            </a:r>
            <a:r>
              <a:rPr lang="en-IN" sz="1800" dirty="0"/>
              <a:t>for split </a:t>
            </a:r>
            <a:r>
              <a:rPr lang="en-IN" sz="1800" dirty="0" smtClean="0"/>
              <a:t>on Class </a:t>
            </a:r>
            <a:r>
              <a:rPr lang="en-IN" sz="1800" dirty="0"/>
              <a:t>=  (14/30)*0.99 + (16/30)*0.99 = </a:t>
            </a:r>
            <a:r>
              <a:rPr lang="en-IN" sz="1800" b="1" dirty="0"/>
              <a:t>0.99</a:t>
            </a:r>
            <a:endParaRPr lang="en-IN" sz="1800" dirty="0"/>
          </a:p>
          <a:p>
            <a:pPr marL="0" indent="0">
              <a:buNone/>
            </a:pPr>
            <a:endParaRPr lang="en-IN" sz="1800" dirty="0" smtClean="0"/>
          </a:p>
          <a:p>
            <a:pPr marL="0" indent="0">
              <a:buNone/>
            </a:pPr>
            <a:r>
              <a:rPr lang="en-IN" sz="1900" dirty="0" smtClean="0"/>
              <a:t>We can </a:t>
            </a:r>
            <a:r>
              <a:rPr lang="en-IN" sz="1900" dirty="0"/>
              <a:t>see that entropy for </a:t>
            </a:r>
            <a:r>
              <a:rPr lang="en-IN" sz="1900" i="1" dirty="0"/>
              <a:t>Split on Gender</a:t>
            </a:r>
            <a:r>
              <a:rPr lang="en-IN" sz="1900" dirty="0"/>
              <a:t> is the lowest among all, so the tree will split on </a:t>
            </a:r>
            <a:r>
              <a:rPr lang="en-IN" sz="1900" i="1" dirty="0"/>
              <a:t>Gender</a:t>
            </a:r>
            <a:r>
              <a:rPr lang="en-IN" sz="1900" dirty="0"/>
              <a:t>. We can derive information gain from entropy as </a:t>
            </a:r>
            <a:r>
              <a:rPr lang="en-IN" sz="1900" b="1" dirty="0"/>
              <a:t>1- Entropy.</a:t>
            </a:r>
            <a:endParaRPr lang="en-IN" sz="1900" dirty="0"/>
          </a:p>
          <a:p>
            <a:endParaRPr lang="en-IN" sz="1800" dirty="0"/>
          </a:p>
        </p:txBody>
      </p:sp>
    </p:spTree>
    <p:extLst>
      <p:ext uri="{BB962C8B-B14F-4D97-AF65-F5344CB8AC3E}">
        <p14:creationId xmlns:p14="http://schemas.microsoft.com/office/powerpoint/2010/main" val="780481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Reduction in Variance</a:t>
            </a:r>
            <a:endParaRPr lang="en-IN" dirty="0"/>
          </a:p>
        </p:txBody>
      </p:sp>
      <p:sp>
        <p:nvSpPr>
          <p:cNvPr id="3" name="Content Placeholder 2"/>
          <p:cNvSpPr>
            <a:spLocks noGrp="1"/>
          </p:cNvSpPr>
          <p:nvPr>
            <p:ph idx="1"/>
          </p:nvPr>
        </p:nvSpPr>
        <p:spPr/>
        <p:txBody>
          <a:bodyPr>
            <a:normAutofit/>
          </a:bodyPr>
          <a:lstStyle/>
          <a:p>
            <a:r>
              <a:rPr lang="en-IN" sz="2000" dirty="0" smtClean="0"/>
              <a:t>To be discussed (in detail) in Regression Trees</a:t>
            </a:r>
          </a:p>
          <a:p>
            <a:endParaRPr lang="en-IN" sz="2000" dirty="0"/>
          </a:p>
          <a:p>
            <a:r>
              <a:rPr lang="en-US" sz="2000" dirty="0" smtClean="0"/>
              <a:t>Reduction in variance is an algorithm used for continuous target variables (regression problems). This algorithm uses the standard formula of variance to choose the best split. The split with lower variance is selected as the criteria to split the population:</a:t>
            </a:r>
          </a:p>
          <a:p>
            <a:endParaRPr lang="en-US" sz="2000" dirty="0"/>
          </a:p>
          <a:p>
            <a:endParaRPr lang="en-US" sz="2000" dirty="0" smtClean="0"/>
          </a:p>
          <a:p>
            <a:endParaRPr lang="en-US" sz="2000" dirty="0"/>
          </a:p>
          <a:p>
            <a:pPr marL="0" indent="0">
              <a:buNone/>
            </a:pPr>
            <a:endParaRPr lang="en-US" sz="2000" dirty="0"/>
          </a:p>
          <a:p>
            <a:pPr lvl="0"/>
            <a:r>
              <a:rPr lang="en-US" sz="2000" dirty="0"/>
              <a:t>Above X-bar is mean of the values, X is actual and n is number of values.</a:t>
            </a:r>
          </a:p>
          <a:p>
            <a:endParaRPr lang="en-IN" sz="2000" dirty="0"/>
          </a:p>
        </p:txBody>
      </p:sp>
      <p:sp>
        <p:nvSpPr>
          <p:cNvPr id="4" name="Rectangle 1"/>
          <p:cNvSpPr>
            <a:spLocks noChangeArrowheads="1"/>
          </p:cNvSpPr>
          <p:nvPr/>
        </p:nvSpPr>
        <p:spPr bwMode="auto">
          <a:xfrm>
            <a:off x="0" y="97794"/>
            <a:ext cx="261610"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sng" strike="noStrike" cap="none" normalizeH="0" baseline="0" dirty="0" smtClean="0">
                <a:ln>
                  <a:noFill/>
                </a:ln>
                <a:solidFill>
                  <a:srgbClr val="595858"/>
                </a:solidFill>
                <a:effectLst/>
                <a:latin typeface="roboto"/>
                <a:hlinkClick r:id="rId2"/>
              </a:rPr>
              <a:t>  </a:t>
            </a:r>
            <a:endParaRPr kumimoji="0" lang="en-US" sz="800" b="0" i="0" u="none" strike="noStrike" cap="none" normalizeH="0" baseline="0" dirty="0" smtClean="0">
              <a:ln>
                <a:noFill/>
              </a:ln>
              <a:solidFill>
                <a:schemeClr val="tx1"/>
              </a:solidFill>
              <a:effectLst/>
            </a:endParaRPr>
          </a:p>
        </p:txBody>
      </p:sp>
      <p:pic>
        <p:nvPicPr>
          <p:cNvPr id="7170" name="Picture 2" descr="Decision Tree, Reduction in Varianc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304" y="4001294"/>
            <a:ext cx="2595163" cy="76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546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Avoiding Overfitting</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a:t>Overfitting is one of the key challenges faced while modeling decision trees. If there is no limit set of a decision tree, it will give </a:t>
            </a:r>
            <a:r>
              <a:rPr lang="en-US" sz="2000" dirty="0" smtClean="0"/>
              <a:t>us an accuracy of </a:t>
            </a:r>
            <a:r>
              <a:rPr lang="en-US" sz="2000" dirty="0"/>
              <a:t>100% </a:t>
            </a:r>
            <a:r>
              <a:rPr lang="en-US" sz="2000" dirty="0" smtClean="0"/>
              <a:t>on </a:t>
            </a:r>
            <a:r>
              <a:rPr lang="en-US" sz="2000" dirty="0"/>
              <a:t>training </a:t>
            </a:r>
            <a:r>
              <a:rPr lang="en-US" sz="2000" dirty="0" smtClean="0"/>
              <a:t>set, </a:t>
            </a:r>
            <a:r>
              <a:rPr lang="en-US" sz="2000" dirty="0"/>
              <a:t>because in the worse </a:t>
            </a:r>
            <a:r>
              <a:rPr lang="en-US" sz="2000" dirty="0" smtClean="0"/>
              <a:t>case, </a:t>
            </a:r>
            <a:r>
              <a:rPr lang="en-US" sz="2000" dirty="0"/>
              <a:t>it will end up making 1 leaf for each observation. Thus, preventing overfitting is pivotal while modeling a decision tree and it can be done in 2 ways</a:t>
            </a:r>
            <a:r>
              <a:rPr lang="en-US" sz="2000" dirty="0" smtClean="0"/>
              <a:t>:</a:t>
            </a:r>
          </a:p>
          <a:p>
            <a:pPr marL="0" indent="0">
              <a:buNone/>
            </a:pPr>
            <a:endParaRPr lang="en-US" sz="2000" dirty="0"/>
          </a:p>
          <a:p>
            <a:pPr marL="457200" lvl="1" indent="0">
              <a:buNone/>
            </a:pPr>
            <a:r>
              <a:rPr lang="en-US" sz="1800" b="1" dirty="0"/>
              <a:t>Setting constraints on tree </a:t>
            </a:r>
            <a:r>
              <a:rPr lang="en-US" sz="1800" b="1" dirty="0" smtClean="0"/>
              <a:t>size</a:t>
            </a:r>
          </a:p>
          <a:p>
            <a:pPr marL="457200" lvl="1" indent="0">
              <a:buNone/>
            </a:pPr>
            <a:r>
              <a:rPr lang="en-US" sz="1800" dirty="0" smtClean="0"/>
              <a:t>Here, we set up some constraints which when satisfied, can stop further splitting of the parent node into child nodes.</a:t>
            </a:r>
          </a:p>
          <a:p>
            <a:pPr marL="457200" lvl="1" indent="0">
              <a:buNone/>
            </a:pPr>
            <a:r>
              <a:rPr lang="en-US" sz="1800" dirty="0"/>
              <a:t>As discussed earlier, the technique of setting constraint is a greedy-approach. In other words, it will check for the best split instantaneously and move forward until one of the specified stopping condition is reached.</a:t>
            </a:r>
          </a:p>
          <a:p>
            <a:pPr marL="457200" lvl="1" indent="0">
              <a:buNone/>
            </a:pPr>
            <a:endParaRPr lang="en-US" sz="1800" dirty="0" smtClean="0"/>
          </a:p>
          <a:p>
            <a:pPr marL="457200" lvl="1" indent="0">
              <a:buNone/>
            </a:pPr>
            <a:r>
              <a:rPr lang="en-US" sz="1800" b="1" dirty="0" smtClean="0"/>
              <a:t>Tree Pruning</a:t>
            </a:r>
            <a:endParaRPr lang="en-IN" sz="2000" dirty="0" smtClean="0"/>
          </a:p>
          <a:p>
            <a:pPr marL="457200" lvl="1" indent="0">
              <a:buNone/>
            </a:pPr>
            <a:endParaRPr lang="en-US" sz="1800" dirty="0"/>
          </a:p>
        </p:txBody>
      </p:sp>
    </p:spTree>
    <p:extLst>
      <p:ext uri="{BB962C8B-B14F-4D97-AF65-F5344CB8AC3E}">
        <p14:creationId xmlns:p14="http://schemas.microsoft.com/office/powerpoint/2010/main" val="3807511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 - General Structure</a:t>
            </a:r>
            <a:endParaRPr lang="en-IN" dirty="0"/>
          </a:p>
        </p:txBody>
      </p:sp>
      <p:pic>
        <p:nvPicPr>
          <p:cNvPr id="8194" name="Picture 2" descr="tree infograph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1255" y="1825625"/>
            <a:ext cx="1038949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78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Setting up Constraints:</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Minimum samples for a node split</a:t>
            </a:r>
            <a:endParaRPr lang="en-US" dirty="0"/>
          </a:p>
          <a:p>
            <a:pPr lvl="1"/>
            <a:r>
              <a:rPr lang="en-US" dirty="0"/>
              <a:t>Defines the minimum number of samples (or observations) which are required in a node to be considered for splitting.</a:t>
            </a:r>
          </a:p>
          <a:p>
            <a:pPr lvl="1"/>
            <a:r>
              <a:rPr lang="en-US" dirty="0"/>
              <a:t>Used to control over-fitting. Higher values prevent a model from learning relations which might be highly specific to the particular sample selected for a tree.</a:t>
            </a:r>
          </a:p>
          <a:p>
            <a:pPr lvl="1"/>
            <a:r>
              <a:rPr lang="en-US" dirty="0"/>
              <a:t>Too high values can lead to under-fitting hence, it should be tuned using CV.</a:t>
            </a:r>
          </a:p>
          <a:p>
            <a:pPr marL="0" indent="0">
              <a:buNone/>
            </a:pPr>
            <a:r>
              <a:rPr lang="en-US" b="1" dirty="0"/>
              <a:t>Minimum samples for a terminal node (leaf)</a:t>
            </a:r>
            <a:endParaRPr lang="en-US" dirty="0"/>
          </a:p>
          <a:p>
            <a:pPr lvl="1"/>
            <a:r>
              <a:rPr lang="en-US" dirty="0"/>
              <a:t>Defines the minimum samples (or observations) required in a terminal node or leaf.</a:t>
            </a:r>
          </a:p>
          <a:p>
            <a:pPr lvl="1"/>
            <a:r>
              <a:rPr lang="en-US" dirty="0"/>
              <a:t>Used to control over-fitting similar to min_samples_split.</a:t>
            </a:r>
          </a:p>
          <a:p>
            <a:pPr lvl="1"/>
            <a:r>
              <a:rPr lang="en-US" dirty="0"/>
              <a:t>Generally lower values should be chosen for imbalanced class problems because the regions in which the minority class will be in majority will be very small.</a:t>
            </a:r>
          </a:p>
          <a:p>
            <a:pPr marL="0" indent="0">
              <a:buNone/>
            </a:pPr>
            <a:r>
              <a:rPr lang="en-US" b="1" dirty="0"/>
              <a:t>Maximum depth of tree (vertical depth)</a:t>
            </a:r>
            <a:endParaRPr lang="en-US" dirty="0"/>
          </a:p>
          <a:p>
            <a:pPr lvl="1"/>
            <a:r>
              <a:rPr lang="en-US" dirty="0"/>
              <a:t>The maximum depth of a tree.</a:t>
            </a:r>
          </a:p>
          <a:p>
            <a:pPr lvl="1"/>
            <a:r>
              <a:rPr lang="en-US" dirty="0"/>
              <a:t>Used to control over-fitting as higher depth will allow model to learn relations very specific to a particular sample.</a:t>
            </a:r>
          </a:p>
          <a:p>
            <a:pPr lvl="1"/>
            <a:r>
              <a:rPr lang="en-US" dirty="0"/>
              <a:t>Should be tuned using CV.</a:t>
            </a:r>
          </a:p>
          <a:p>
            <a:pPr marL="0" indent="0">
              <a:buNone/>
            </a:pPr>
            <a:r>
              <a:rPr lang="en-US" b="1" dirty="0"/>
              <a:t>Maximum number of terminal nodes</a:t>
            </a:r>
            <a:endParaRPr lang="en-US" dirty="0"/>
          </a:p>
          <a:p>
            <a:pPr lvl="1"/>
            <a:r>
              <a:rPr lang="en-US" dirty="0"/>
              <a:t>The maximum number of terminal nodes or leaves in a tree.</a:t>
            </a:r>
          </a:p>
          <a:p>
            <a:pPr lvl="1"/>
            <a:r>
              <a:rPr lang="en-US" dirty="0"/>
              <a:t>Can be defined in place of max_depth. Since binary trees are created, a depth of ‘n’ would produce a maximum of 2^n leaves.</a:t>
            </a:r>
          </a:p>
          <a:p>
            <a:pPr marL="0" indent="0">
              <a:buNone/>
            </a:pPr>
            <a:r>
              <a:rPr lang="en-US" b="1" dirty="0"/>
              <a:t>Maximum features to consider for split</a:t>
            </a:r>
            <a:endParaRPr lang="en-US" dirty="0"/>
          </a:p>
          <a:p>
            <a:pPr lvl="1"/>
            <a:r>
              <a:rPr lang="en-US" dirty="0"/>
              <a:t>The number of features to consider while searching for a best split. These will be randomly selected.</a:t>
            </a:r>
          </a:p>
          <a:p>
            <a:pPr lvl="1"/>
            <a:r>
              <a:rPr lang="en-US" dirty="0"/>
              <a:t>As a thumb-rule, square root of the total number of features works great but we should check </a:t>
            </a:r>
            <a:r>
              <a:rPr lang="en-US" dirty="0" smtClean="0"/>
              <a:t>up to </a:t>
            </a:r>
            <a:r>
              <a:rPr lang="en-US" dirty="0"/>
              <a:t>30-40% of the total number of features.</a:t>
            </a:r>
          </a:p>
          <a:p>
            <a:pPr lvl="1"/>
            <a:r>
              <a:rPr lang="en-US" dirty="0"/>
              <a:t>Higher values can lead to over-fitting but depends on case to case</a:t>
            </a:r>
            <a:r>
              <a:rPr lang="en-US" dirty="0" smtClean="0"/>
              <a:t>.</a:t>
            </a:r>
            <a:endParaRPr lang="en-US" dirty="0"/>
          </a:p>
        </p:txBody>
      </p:sp>
    </p:spTree>
    <p:extLst>
      <p:ext uri="{BB962C8B-B14F-4D97-AF65-F5344CB8AC3E}">
        <p14:creationId xmlns:p14="http://schemas.microsoft.com/office/powerpoint/2010/main" val="3529553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Tree Pruning</a:t>
            </a:r>
            <a:endParaRPr lang="en-IN" dirty="0"/>
          </a:p>
        </p:txBody>
      </p:sp>
      <p:sp>
        <p:nvSpPr>
          <p:cNvPr id="3" name="Content Placeholder 2"/>
          <p:cNvSpPr>
            <a:spLocks noGrp="1"/>
          </p:cNvSpPr>
          <p:nvPr>
            <p:ph idx="1"/>
          </p:nvPr>
        </p:nvSpPr>
        <p:spPr/>
        <p:txBody>
          <a:bodyPr>
            <a:normAutofit/>
          </a:bodyPr>
          <a:lstStyle/>
          <a:p>
            <a:pPr marL="0" indent="0">
              <a:buNone/>
            </a:pPr>
            <a:r>
              <a:rPr lang="en-US" b="1" dirty="0" smtClean="0"/>
              <a:t>STEPS</a:t>
            </a:r>
            <a:r>
              <a:rPr lang="en-US" dirty="0" smtClean="0"/>
              <a:t>:</a:t>
            </a:r>
          </a:p>
          <a:p>
            <a:pPr marL="0" indent="0">
              <a:buNone/>
            </a:pPr>
            <a:endParaRPr lang="en-US" sz="2000" dirty="0" smtClean="0"/>
          </a:p>
          <a:p>
            <a:pPr lvl="1"/>
            <a:r>
              <a:rPr lang="en-US" sz="1800" dirty="0" smtClean="0"/>
              <a:t>We </a:t>
            </a:r>
            <a:r>
              <a:rPr lang="en-US" sz="1800" dirty="0"/>
              <a:t>first make the decision tree to a large depth.</a:t>
            </a:r>
          </a:p>
          <a:p>
            <a:pPr lvl="1"/>
            <a:r>
              <a:rPr lang="en-US" sz="1800" dirty="0"/>
              <a:t>Then we start at the bottom and start removing leaves which are giving us negative returns when compared from the top.</a:t>
            </a:r>
          </a:p>
          <a:p>
            <a:pPr lvl="1"/>
            <a:r>
              <a:rPr lang="en-US" sz="1800" dirty="0"/>
              <a:t>Suppose a split is giving us a gain of say -10 (loss of 10) and then the next split on that gives us a gain of 20. A simple decision tree will stop at step 1 but in pruning, we will see that the overall gain is +10 and keep both leaves.</a:t>
            </a:r>
          </a:p>
          <a:p>
            <a:pPr marL="0" indent="0">
              <a:buNone/>
            </a:pPr>
            <a:endParaRPr lang="en-US" sz="2000" dirty="0" smtClean="0"/>
          </a:p>
          <a:p>
            <a:pPr marL="0" indent="0">
              <a:buNone/>
            </a:pPr>
            <a:r>
              <a:rPr lang="en-US" sz="2000" dirty="0" smtClean="0"/>
              <a:t>Note </a:t>
            </a:r>
            <a:r>
              <a:rPr lang="en-US" sz="2000" dirty="0"/>
              <a:t>that </a:t>
            </a:r>
            <a:r>
              <a:rPr lang="en-US" sz="2000" dirty="0" smtClean="0"/>
              <a:t>in Python, sklearn library’s </a:t>
            </a:r>
            <a:r>
              <a:rPr lang="en-US" sz="2000" dirty="0"/>
              <a:t>decision tree classifier does not currently support pruning. </a:t>
            </a:r>
            <a:endParaRPr lang="en-US" sz="2000" dirty="0" smtClean="0"/>
          </a:p>
          <a:p>
            <a:pPr marL="0" indent="0">
              <a:buNone/>
            </a:pPr>
            <a:r>
              <a:rPr lang="en-US" sz="2000" dirty="0" smtClean="0"/>
              <a:t>Advanced </a:t>
            </a:r>
            <a:r>
              <a:rPr lang="en-US" sz="2000" dirty="0"/>
              <a:t>packages like xgboost have adopted tree pruning in their implementation.</a:t>
            </a:r>
          </a:p>
          <a:p>
            <a:endParaRPr lang="en-IN" sz="2000" dirty="0"/>
          </a:p>
        </p:txBody>
      </p:sp>
    </p:spTree>
    <p:extLst>
      <p:ext uri="{BB962C8B-B14F-4D97-AF65-F5344CB8AC3E}">
        <p14:creationId xmlns:p14="http://schemas.microsoft.com/office/powerpoint/2010/main" val="137879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About:</a:t>
            </a:r>
            <a:endParaRPr lang="en-IN" b="1" dirty="0"/>
          </a:p>
        </p:txBody>
      </p:sp>
      <p:sp>
        <p:nvSpPr>
          <p:cNvPr id="3" name="Content Placeholder 2"/>
          <p:cNvSpPr>
            <a:spLocks noGrp="1"/>
          </p:cNvSpPr>
          <p:nvPr>
            <p:ph idx="1"/>
          </p:nvPr>
        </p:nvSpPr>
        <p:spPr/>
        <p:txBody>
          <a:bodyPr/>
          <a:lstStyle/>
          <a:p>
            <a:r>
              <a:rPr lang="en-IN" dirty="0" smtClean="0"/>
              <a:t>Very old technique</a:t>
            </a:r>
          </a:p>
          <a:p>
            <a:endParaRPr lang="en-IN" dirty="0"/>
          </a:p>
          <a:p>
            <a:r>
              <a:rPr lang="en-IN" dirty="0" smtClean="0"/>
              <a:t>This technique has become a basis for more sophisticated Classification Techniques such as:</a:t>
            </a:r>
          </a:p>
          <a:p>
            <a:pPr lvl="1"/>
            <a:r>
              <a:rPr lang="en-IN" dirty="0" smtClean="0"/>
              <a:t>Random Forests</a:t>
            </a:r>
          </a:p>
          <a:p>
            <a:pPr lvl="1"/>
            <a:r>
              <a:rPr lang="en-IN" dirty="0" smtClean="0"/>
              <a:t>Gradient Boosting</a:t>
            </a:r>
          </a:p>
          <a:p>
            <a:pPr marL="0" indent="0">
              <a:buNone/>
            </a:pPr>
            <a:endParaRPr lang="en-IN" dirty="0"/>
          </a:p>
          <a:p>
            <a:r>
              <a:rPr lang="en-IN" dirty="0" smtClean="0"/>
              <a:t>Works on the principal of Entropy Minimization</a:t>
            </a:r>
          </a:p>
          <a:p>
            <a:endParaRPr lang="en-IN" dirty="0" smtClean="0"/>
          </a:p>
        </p:txBody>
      </p:sp>
    </p:spTree>
    <p:extLst>
      <p:ext uri="{BB962C8B-B14F-4D97-AF65-F5344CB8AC3E}">
        <p14:creationId xmlns:p14="http://schemas.microsoft.com/office/powerpoint/2010/main" val="959299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0278" t="22716" r="18403" b="11358"/>
          <a:stretch/>
        </p:blipFill>
        <p:spPr>
          <a:xfrm>
            <a:off x="1253066" y="1557866"/>
            <a:ext cx="8695267" cy="4521201"/>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001" t="23086" r="14583" b="11111"/>
          <a:stretch/>
        </p:blipFill>
        <p:spPr>
          <a:xfrm>
            <a:off x="1219200" y="1583267"/>
            <a:ext cx="9194800" cy="4512734"/>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2569" t="22838" r="11319" b="11235"/>
          <a:stretch/>
        </p:blipFill>
        <p:spPr>
          <a:xfrm>
            <a:off x="1532466" y="1566333"/>
            <a:ext cx="9279467" cy="45212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2222" t="22840" r="15902" b="11235"/>
          <a:stretch/>
        </p:blipFill>
        <p:spPr>
          <a:xfrm>
            <a:off x="1490132" y="1566332"/>
            <a:ext cx="8763001" cy="4521201"/>
          </a:xfrm>
          <a:prstGeom prst="rect">
            <a:avLst/>
          </a:prstGeom>
        </p:spPr>
      </p:pic>
    </p:spTree>
    <p:extLst>
      <p:ext uri="{BB962C8B-B14F-4D97-AF65-F5344CB8AC3E}">
        <p14:creationId xmlns:p14="http://schemas.microsoft.com/office/powerpoint/2010/main" val="53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Entropy Minimization</a:t>
            </a:r>
            <a:endParaRPr lang="en-IN" dirty="0"/>
          </a:p>
        </p:txBody>
      </p:sp>
      <p:sp>
        <p:nvSpPr>
          <p:cNvPr id="3" name="Content Placeholder 2"/>
          <p:cNvSpPr>
            <a:spLocks noGrp="1"/>
          </p:cNvSpPr>
          <p:nvPr>
            <p:ph idx="1"/>
          </p:nvPr>
        </p:nvSpPr>
        <p:spPr/>
        <p:txBody>
          <a:bodyPr>
            <a:normAutofit fontScale="85000" lnSpcReduction="10000"/>
          </a:bodyPr>
          <a:lstStyle/>
          <a:p>
            <a:pPr>
              <a:lnSpc>
                <a:spcPct val="160000"/>
              </a:lnSpc>
            </a:pPr>
            <a:r>
              <a:rPr lang="en-IN" dirty="0" smtClean="0"/>
              <a:t>Finding out the greatest differentiator amongst all the input variables so that the population dataset can be divided into sub-populations with minimum entropy.</a:t>
            </a:r>
            <a:endParaRPr lang="en-IN" dirty="0"/>
          </a:p>
          <a:p>
            <a:pPr>
              <a:lnSpc>
                <a:spcPct val="160000"/>
              </a:lnSpc>
            </a:pPr>
            <a:r>
              <a:rPr lang="en-IN" dirty="0" smtClean="0"/>
              <a:t>This means, the sub-populations should be Homogeneous (and Heterogeneous to each other).</a:t>
            </a:r>
          </a:p>
          <a:p>
            <a:pPr>
              <a:lnSpc>
                <a:spcPct val="160000"/>
              </a:lnSpc>
            </a:pPr>
            <a:r>
              <a:rPr lang="en-IN" dirty="0" smtClean="0"/>
              <a:t>The best differentiator is chosen to divide the dataset into different nodes of the parent dataset.</a:t>
            </a:r>
          </a:p>
          <a:p>
            <a:pPr>
              <a:lnSpc>
                <a:spcPct val="160000"/>
              </a:lnSpc>
            </a:pPr>
            <a:r>
              <a:rPr lang="en-IN" dirty="0" smtClean="0"/>
              <a:t>The process is repeated until all sub-populations are homogeneous.</a:t>
            </a:r>
            <a:endParaRPr lang="en-IN" dirty="0"/>
          </a:p>
        </p:txBody>
      </p:sp>
    </p:spTree>
    <p:extLst>
      <p:ext uri="{BB962C8B-B14F-4D97-AF65-F5344CB8AC3E}">
        <p14:creationId xmlns:p14="http://schemas.microsoft.com/office/powerpoint/2010/main" val="2764194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Entropy Minimization (Example)</a:t>
            </a:r>
            <a:endParaRPr lang="en-IN" dirty="0"/>
          </a:p>
        </p:txBody>
      </p:sp>
      <p:pic>
        <p:nvPicPr>
          <p:cNvPr id="1026" name="Picture 2" descr="Decision Tree, Algorith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702585"/>
            <a:ext cx="10515600" cy="25556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690688"/>
            <a:ext cx="9742811" cy="1754326"/>
          </a:xfrm>
          <a:prstGeom prst="rect">
            <a:avLst/>
          </a:prstGeom>
          <a:noFill/>
        </p:spPr>
        <p:txBody>
          <a:bodyPr wrap="square" rtlCol="0">
            <a:spAutoFit/>
          </a:bodyPr>
          <a:lstStyle/>
          <a:p>
            <a:pPr>
              <a:lnSpc>
                <a:spcPct val="150000"/>
              </a:lnSpc>
            </a:pPr>
            <a:r>
              <a:rPr lang="en-US" dirty="0"/>
              <a:t>Let’s say we have a sample of 30 students with three variables Gender (Boy/ Girl), Class( IX/ X) and Height (5 to 6 </a:t>
            </a:r>
            <a:r>
              <a:rPr lang="en-US" dirty="0" smtClean="0"/>
              <a:t>ft.). </a:t>
            </a:r>
            <a:r>
              <a:rPr lang="en-US" dirty="0"/>
              <a:t>15 out of these 30 play cricket in leisure time. Now, I want to create a model to predict who will play cricket during leisure period? In this problem, we need to segregate students who play cricket in their leisure time based on highly significant input variable among all three</a:t>
            </a:r>
            <a:endParaRPr lang="en-IN" dirty="0"/>
          </a:p>
        </p:txBody>
      </p:sp>
    </p:spTree>
    <p:extLst>
      <p:ext uri="{BB962C8B-B14F-4D97-AF65-F5344CB8AC3E}">
        <p14:creationId xmlns:p14="http://schemas.microsoft.com/office/powerpoint/2010/main" val="4159205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Trees</a:t>
            </a:r>
            <a:endParaRPr lang="en-IN" dirty="0"/>
          </a:p>
        </p:txBody>
      </p:sp>
      <p:sp>
        <p:nvSpPr>
          <p:cNvPr id="3" name="Content Placeholder 2"/>
          <p:cNvSpPr>
            <a:spLocks noGrp="1"/>
          </p:cNvSpPr>
          <p:nvPr>
            <p:ph idx="1"/>
          </p:nvPr>
        </p:nvSpPr>
        <p:spPr>
          <a:xfrm>
            <a:off x="838200" y="2044331"/>
            <a:ext cx="10515600" cy="4351338"/>
          </a:xfrm>
        </p:spPr>
        <p:txBody>
          <a:bodyPr>
            <a:normAutofit/>
          </a:bodyPr>
          <a:lstStyle/>
          <a:p>
            <a:pPr marL="0" lvl="0" indent="0" eaLnBrk="0" fontAlgn="base" hangingPunct="0">
              <a:lnSpc>
                <a:spcPct val="150000"/>
              </a:lnSpc>
              <a:spcBef>
                <a:spcPct val="0"/>
              </a:spcBef>
              <a:spcAft>
                <a:spcPct val="0"/>
              </a:spcAft>
              <a:buFontTx/>
              <a:buAutoNum type="arabicPeriod"/>
            </a:pPr>
            <a:r>
              <a:rPr kumimoji="0" lang="en-US" sz="1800" b="1" i="0" u="none" strike="noStrike" cap="none" normalizeH="0" baseline="0" dirty="0" smtClean="0">
                <a:ln>
                  <a:noFill/>
                </a:ln>
                <a:solidFill>
                  <a:srgbClr val="333333"/>
                </a:solidFill>
                <a:effectLst/>
                <a:latin typeface="roboto"/>
              </a:rPr>
              <a:t>Root Node: </a:t>
            </a:r>
            <a:r>
              <a:rPr kumimoji="0" lang="en-US" sz="1800" b="0" i="0" u="none" strike="noStrike" cap="none" normalizeH="0" baseline="0" dirty="0" smtClean="0">
                <a:ln>
                  <a:noFill/>
                </a:ln>
                <a:solidFill>
                  <a:srgbClr val="595858"/>
                </a:solidFill>
                <a:effectLst/>
                <a:latin typeface="roboto"/>
              </a:rPr>
              <a:t>It represents entire population or sample and this further gets divided into two or more homogeneous sets.</a:t>
            </a:r>
          </a:p>
          <a:p>
            <a:pPr marL="0" lvl="0" indent="0" eaLnBrk="0" fontAlgn="base" hangingPunct="0">
              <a:lnSpc>
                <a:spcPct val="150000"/>
              </a:lnSpc>
              <a:spcBef>
                <a:spcPct val="0"/>
              </a:spcBef>
              <a:spcAft>
                <a:spcPct val="0"/>
              </a:spcAft>
              <a:buFontTx/>
              <a:buAutoNum type="arabicPeriod" startAt="2"/>
            </a:pPr>
            <a:r>
              <a:rPr kumimoji="0" lang="en-US" sz="1800" b="1" i="0" u="none" strike="noStrike" cap="none" normalizeH="0" baseline="0" dirty="0" smtClean="0">
                <a:ln>
                  <a:noFill/>
                </a:ln>
                <a:solidFill>
                  <a:srgbClr val="333333"/>
                </a:solidFill>
                <a:effectLst/>
                <a:latin typeface="roboto"/>
              </a:rPr>
              <a:t>Splitting: </a:t>
            </a:r>
            <a:r>
              <a:rPr kumimoji="0" lang="en-US" sz="1800" b="0" i="0" u="none" strike="noStrike" cap="none" normalizeH="0" baseline="0" dirty="0" smtClean="0">
                <a:ln>
                  <a:noFill/>
                </a:ln>
                <a:solidFill>
                  <a:srgbClr val="595858"/>
                </a:solidFill>
                <a:effectLst/>
                <a:latin typeface="roboto"/>
              </a:rPr>
              <a:t>It is a process of dividing a node into two or more sub-nodes.</a:t>
            </a:r>
          </a:p>
          <a:p>
            <a:pPr marL="0" lvl="0" indent="0" eaLnBrk="0" fontAlgn="base" hangingPunct="0">
              <a:lnSpc>
                <a:spcPct val="200000"/>
              </a:lnSpc>
              <a:spcBef>
                <a:spcPct val="0"/>
              </a:spcBef>
              <a:spcAft>
                <a:spcPct val="0"/>
              </a:spcAft>
              <a:buFontTx/>
              <a:buAutoNum type="arabicPeriod" startAt="3"/>
            </a:pPr>
            <a:r>
              <a:rPr kumimoji="0" lang="en-US" sz="1800" b="1" i="0" u="none" strike="noStrike" cap="none" normalizeH="0" baseline="0" dirty="0" smtClean="0">
                <a:ln>
                  <a:noFill/>
                </a:ln>
                <a:solidFill>
                  <a:srgbClr val="333333"/>
                </a:solidFill>
                <a:effectLst/>
                <a:latin typeface="roboto"/>
              </a:rPr>
              <a:t>Decision Node: </a:t>
            </a:r>
            <a:r>
              <a:rPr kumimoji="0" lang="en-US" sz="1800" b="0" i="0" u="none" strike="noStrike" cap="none" normalizeH="0" baseline="0" dirty="0" smtClean="0">
                <a:ln>
                  <a:noFill/>
                </a:ln>
                <a:solidFill>
                  <a:srgbClr val="595858"/>
                </a:solidFill>
                <a:effectLst/>
                <a:latin typeface="roboto"/>
              </a:rPr>
              <a:t>When a sub-node splits into further sub-nodes, then it is called decision node.</a:t>
            </a:r>
          </a:p>
          <a:p>
            <a:pPr marL="0" lvl="0" indent="0" eaLnBrk="0" fontAlgn="base" hangingPunct="0">
              <a:lnSpc>
                <a:spcPct val="150000"/>
              </a:lnSpc>
              <a:spcBef>
                <a:spcPct val="0"/>
              </a:spcBef>
              <a:spcAft>
                <a:spcPct val="0"/>
              </a:spcAft>
              <a:buFontTx/>
              <a:buAutoNum type="arabicPeriod" startAt="4"/>
            </a:pPr>
            <a:r>
              <a:rPr kumimoji="0" lang="en-US" sz="1800" b="1" i="0" u="none" strike="noStrike" cap="none" normalizeH="0" baseline="0" dirty="0" smtClean="0">
                <a:ln>
                  <a:noFill/>
                </a:ln>
                <a:solidFill>
                  <a:srgbClr val="333333"/>
                </a:solidFill>
                <a:effectLst/>
                <a:latin typeface="roboto"/>
              </a:rPr>
              <a:t>Leaf/ Terminal Node: </a:t>
            </a:r>
            <a:r>
              <a:rPr kumimoji="0" lang="en-US" sz="1800" b="0" i="0" u="none" strike="noStrike" cap="none" normalizeH="0" baseline="0" dirty="0" smtClean="0">
                <a:ln>
                  <a:noFill/>
                </a:ln>
                <a:solidFill>
                  <a:srgbClr val="595858"/>
                </a:solidFill>
                <a:effectLst/>
                <a:latin typeface="roboto"/>
              </a:rPr>
              <a:t>Nodes do not split is called Leaf or Terminal node.</a:t>
            </a:r>
            <a:endParaRPr kumimoji="0" lang="en-US" sz="1800" b="1" i="0" u="none" strike="noStrike" cap="none" normalizeH="0" baseline="0" dirty="0" smtClean="0">
              <a:ln>
                <a:noFill/>
              </a:ln>
              <a:solidFill>
                <a:srgbClr val="595858"/>
              </a:solidFill>
              <a:effectLst/>
              <a:latin typeface="roboto"/>
            </a:endParaRPr>
          </a:p>
          <a:p>
            <a:pPr marL="0" lvl="0" indent="0" eaLnBrk="0" fontAlgn="base" hangingPunct="0">
              <a:lnSpc>
                <a:spcPct val="150000"/>
              </a:lnSpc>
              <a:spcBef>
                <a:spcPct val="0"/>
              </a:spcBef>
              <a:spcAft>
                <a:spcPct val="0"/>
              </a:spcAft>
              <a:buFontTx/>
              <a:buAutoNum type="arabicPeriod" startAt="4"/>
            </a:pPr>
            <a:r>
              <a:rPr kumimoji="0" lang="en-US" sz="1800" b="1" i="0" u="none" strike="noStrike" cap="none" normalizeH="0" baseline="0" dirty="0" smtClean="0">
                <a:ln>
                  <a:noFill/>
                </a:ln>
                <a:solidFill>
                  <a:srgbClr val="595858"/>
                </a:solidFill>
                <a:effectLst/>
                <a:latin typeface="roboto"/>
              </a:rPr>
              <a:t>P</a:t>
            </a:r>
            <a:r>
              <a:rPr kumimoji="0" lang="en-US" sz="1800" b="1" i="0" u="none" strike="noStrike" cap="none" normalizeH="0" baseline="0" dirty="0" smtClean="0">
                <a:ln>
                  <a:noFill/>
                </a:ln>
                <a:solidFill>
                  <a:srgbClr val="333333"/>
                </a:solidFill>
                <a:effectLst/>
                <a:latin typeface="roboto"/>
              </a:rPr>
              <a:t>runing: </a:t>
            </a:r>
            <a:r>
              <a:rPr kumimoji="0" lang="en-US" sz="1800" b="0" i="0" u="none" strike="noStrike" cap="none" normalizeH="0" baseline="0" dirty="0" smtClean="0">
                <a:ln>
                  <a:noFill/>
                </a:ln>
                <a:solidFill>
                  <a:srgbClr val="595858"/>
                </a:solidFill>
                <a:effectLst/>
                <a:latin typeface="roboto"/>
              </a:rPr>
              <a:t>When we remove sub-nodes of a decision node, this process is called pruning. You can say opposite process of splitting.</a:t>
            </a:r>
          </a:p>
          <a:p>
            <a:pPr marL="0" lvl="0" indent="0" eaLnBrk="0" fontAlgn="base" hangingPunct="0">
              <a:lnSpc>
                <a:spcPct val="150000"/>
              </a:lnSpc>
              <a:spcBef>
                <a:spcPct val="0"/>
              </a:spcBef>
              <a:spcAft>
                <a:spcPct val="0"/>
              </a:spcAft>
              <a:buFontTx/>
              <a:buAutoNum type="arabicPeriod" startAt="6"/>
            </a:pPr>
            <a:r>
              <a:rPr kumimoji="0" lang="en-US" sz="1800" b="1" i="0" u="none" strike="noStrike" cap="none" normalizeH="0" baseline="0" dirty="0" smtClean="0">
                <a:ln>
                  <a:noFill/>
                </a:ln>
                <a:solidFill>
                  <a:srgbClr val="333333"/>
                </a:solidFill>
                <a:effectLst/>
                <a:latin typeface="roboto"/>
              </a:rPr>
              <a:t>Branch / Sub-Tree: </a:t>
            </a:r>
            <a:r>
              <a:rPr kumimoji="0" lang="en-US" sz="1800" b="0" i="0" u="none" strike="noStrike" cap="none" normalizeH="0" baseline="0" dirty="0" smtClean="0">
                <a:ln>
                  <a:noFill/>
                </a:ln>
                <a:solidFill>
                  <a:srgbClr val="595858"/>
                </a:solidFill>
                <a:effectLst/>
                <a:latin typeface="roboto"/>
              </a:rPr>
              <a:t>A sub section of entire tree is called branch or sub-tree.</a:t>
            </a:r>
          </a:p>
          <a:p>
            <a:pPr marL="0" lvl="0" indent="0" eaLnBrk="0" fontAlgn="base" hangingPunct="0">
              <a:lnSpc>
                <a:spcPct val="150000"/>
              </a:lnSpc>
              <a:spcBef>
                <a:spcPct val="0"/>
              </a:spcBef>
              <a:spcAft>
                <a:spcPct val="0"/>
              </a:spcAft>
              <a:buFontTx/>
              <a:buAutoNum type="arabicPeriod" startAt="7"/>
            </a:pPr>
            <a:r>
              <a:rPr kumimoji="0" lang="en-US" sz="1800" b="1" i="0" u="none" strike="noStrike" cap="none" normalizeH="0" baseline="0" dirty="0" smtClean="0">
                <a:ln>
                  <a:noFill/>
                </a:ln>
                <a:solidFill>
                  <a:srgbClr val="333333"/>
                </a:solidFill>
                <a:effectLst/>
                <a:latin typeface="roboto"/>
              </a:rPr>
              <a:t>Parent and Child Node: </a:t>
            </a:r>
            <a:r>
              <a:rPr kumimoji="0" lang="en-US" sz="1800" b="0" i="0" u="none" strike="noStrike" cap="none" normalizeH="0" baseline="0" dirty="0" smtClean="0">
                <a:ln>
                  <a:noFill/>
                </a:ln>
                <a:solidFill>
                  <a:srgbClr val="595858"/>
                </a:solidFill>
                <a:effectLst/>
                <a:latin typeface="roboto"/>
              </a:rPr>
              <a:t>A node, which is divided into sub-nodes is called parent node of sub-nodes where as sub-nodes are the child of parent node.</a:t>
            </a:r>
          </a:p>
          <a:p>
            <a:pPr marL="0" lvl="0" indent="0" eaLnBrk="0" fontAlgn="base" hangingPunct="0">
              <a:lnSpc>
                <a:spcPct val="100000"/>
              </a:lnSpc>
              <a:spcBef>
                <a:spcPct val="0"/>
              </a:spcBef>
              <a:spcAft>
                <a:spcPct val="0"/>
              </a:spcAft>
              <a:buFontTx/>
              <a:buAutoNum type="arabicPeriod" startAt="4"/>
            </a:pPr>
            <a:endParaRPr kumimoji="0" lang="en-US" b="0" i="0" u="none" strike="noStrike" cap="none" normalizeH="0" baseline="0" dirty="0" smtClean="0">
              <a:ln>
                <a:noFill/>
              </a:ln>
              <a:solidFill>
                <a:srgbClr val="595858"/>
              </a:solidFill>
              <a:effectLst/>
              <a:latin typeface="roboto"/>
              <a:hlinkClick r:id="rId2"/>
            </a:endParaRPr>
          </a:p>
          <a:p>
            <a:endParaRPr lang="en-IN" dirty="0"/>
          </a:p>
        </p:txBody>
      </p:sp>
    </p:spTree>
    <p:extLst>
      <p:ext uri="{BB962C8B-B14F-4D97-AF65-F5344CB8AC3E}">
        <p14:creationId xmlns:p14="http://schemas.microsoft.com/office/powerpoint/2010/main" val="2542478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Trees (Diagram)</a:t>
            </a:r>
            <a:endParaRPr lang="en-IN" dirty="0"/>
          </a:p>
        </p:txBody>
      </p:sp>
      <p:pic>
        <p:nvPicPr>
          <p:cNvPr id="4" name="Picture 2" descr="Decision Tree Terminology, Root Node, Branch, Splitting, Pruning">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5052" y="1573993"/>
            <a:ext cx="8974066" cy="4941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855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vert="horz" lIns="91440" tIns="45720" rIns="91440" bIns="45720" rtlCol="0">
            <a:normAutofit fontScale="85000" lnSpcReduction="10000"/>
          </a:bodyPr>
          <a:lstStyle/>
          <a:p>
            <a:pPr marL="0" indent="0" eaLnBrk="0" fontAlgn="base" hangingPunct="0">
              <a:lnSpc>
                <a:spcPct val="150000"/>
              </a:lnSpc>
              <a:spcBef>
                <a:spcPct val="0"/>
              </a:spcBef>
              <a:spcAft>
                <a:spcPct val="0"/>
              </a:spcAft>
              <a:buNone/>
            </a:pPr>
            <a:r>
              <a:rPr lang="en-US" sz="1800" b="1" dirty="0">
                <a:solidFill>
                  <a:srgbClr val="333333"/>
                </a:solidFill>
                <a:latin typeface="roboto"/>
              </a:rPr>
              <a:t>Easy to Understand</a:t>
            </a:r>
            <a:r>
              <a:rPr lang="en-US" sz="1800" dirty="0">
                <a:solidFill>
                  <a:srgbClr val="333333"/>
                </a:solidFill>
                <a:latin typeface="roboto"/>
              </a:rPr>
              <a:t>: Decision tree output is very easy to understand even for people from non-analytical background. It does not require any statistical knowledge to read and interpret them. </a:t>
            </a:r>
            <a:r>
              <a:rPr lang="en-US" sz="1800" dirty="0">
                <a:solidFill>
                  <a:srgbClr val="333333"/>
                </a:solidFill>
                <a:latin typeface="roboto"/>
              </a:rPr>
              <a:t>Its graphical representation is very intuitive and users can easily relate their hypothesis</a:t>
            </a:r>
            <a:r>
              <a:rPr lang="en-US" sz="1800" dirty="0" smtClean="0">
                <a:solidFill>
                  <a:srgbClr val="333333"/>
                </a:solidFill>
                <a:latin typeface="roboto"/>
              </a:rPr>
              <a:t>.</a:t>
            </a:r>
          </a:p>
          <a:p>
            <a:pPr marL="0" indent="0" eaLnBrk="0" fontAlgn="base" hangingPunct="0">
              <a:lnSpc>
                <a:spcPct val="150000"/>
              </a:lnSpc>
              <a:spcBef>
                <a:spcPct val="0"/>
              </a:spcBef>
              <a:spcAft>
                <a:spcPct val="0"/>
              </a:spcAft>
              <a:buNone/>
            </a:pPr>
            <a:endParaRPr lang="en-US" sz="1800" dirty="0">
              <a:solidFill>
                <a:srgbClr val="333333"/>
              </a:solidFill>
              <a:latin typeface="roboto"/>
            </a:endParaRPr>
          </a:p>
          <a:p>
            <a:pPr marL="0" indent="0" eaLnBrk="0" fontAlgn="base" hangingPunct="0">
              <a:lnSpc>
                <a:spcPct val="150000"/>
              </a:lnSpc>
              <a:spcBef>
                <a:spcPct val="0"/>
              </a:spcBef>
              <a:spcAft>
                <a:spcPct val="0"/>
              </a:spcAft>
              <a:buNone/>
            </a:pPr>
            <a:r>
              <a:rPr lang="en-US" sz="1800" b="1" dirty="0">
                <a:solidFill>
                  <a:srgbClr val="333333"/>
                </a:solidFill>
                <a:latin typeface="roboto"/>
              </a:rPr>
              <a:t>Useful in Data exploration</a:t>
            </a:r>
            <a:r>
              <a:rPr lang="en-US" sz="1800" dirty="0">
                <a:solidFill>
                  <a:srgbClr val="333333"/>
                </a:solidFill>
                <a:latin typeface="roboto"/>
              </a:rPr>
              <a:t>: Decision tree is one of the fastest way to identify most significant variables and relation between two or more variables. </a:t>
            </a:r>
            <a:r>
              <a:rPr lang="en-US" sz="1800" dirty="0">
                <a:solidFill>
                  <a:srgbClr val="333333"/>
                </a:solidFill>
                <a:latin typeface="roboto"/>
              </a:rPr>
              <a:t>With the help of decision trees, we can </a:t>
            </a:r>
            <a:r>
              <a:rPr lang="en-US" sz="1800" dirty="0" smtClean="0">
                <a:solidFill>
                  <a:srgbClr val="333333"/>
                </a:solidFill>
                <a:latin typeface="roboto"/>
              </a:rPr>
              <a:t>identify features </a:t>
            </a:r>
            <a:r>
              <a:rPr lang="en-US" sz="1800" dirty="0">
                <a:solidFill>
                  <a:srgbClr val="333333"/>
                </a:solidFill>
                <a:latin typeface="roboto"/>
              </a:rPr>
              <a:t>that </a:t>
            </a:r>
            <a:r>
              <a:rPr lang="en-US" sz="1800" dirty="0" smtClean="0">
                <a:solidFill>
                  <a:srgbClr val="333333"/>
                </a:solidFill>
                <a:latin typeface="roboto"/>
              </a:rPr>
              <a:t>have </a:t>
            </a:r>
            <a:r>
              <a:rPr lang="en-US" sz="1800" dirty="0">
                <a:solidFill>
                  <a:srgbClr val="333333"/>
                </a:solidFill>
                <a:latin typeface="roboto"/>
              </a:rPr>
              <a:t>better power to predict target variable</a:t>
            </a:r>
            <a:r>
              <a:rPr lang="en-US" sz="1800" dirty="0" smtClean="0">
                <a:solidFill>
                  <a:srgbClr val="333333"/>
                </a:solidFill>
                <a:latin typeface="roboto"/>
              </a:rPr>
              <a:t>. </a:t>
            </a:r>
            <a:r>
              <a:rPr lang="en-US" sz="1800" dirty="0">
                <a:solidFill>
                  <a:srgbClr val="333333"/>
                </a:solidFill>
                <a:latin typeface="roboto"/>
              </a:rPr>
              <a:t>For example, we are working on a problem where we have information available in hundreds of variables, there decision tree will help to identify most significant variable.</a:t>
            </a:r>
          </a:p>
          <a:p>
            <a:pPr marL="0" indent="0" eaLnBrk="0" fontAlgn="base" hangingPunct="0">
              <a:lnSpc>
                <a:spcPct val="150000"/>
              </a:lnSpc>
              <a:spcBef>
                <a:spcPct val="0"/>
              </a:spcBef>
              <a:spcAft>
                <a:spcPct val="0"/>
              </a:spcAft>
              <a:buFontTx/>
              <a:buAutoNum type="arabicPeriod"/>
            </a:pPr>
            <a:endParaRPr lang="en-US" sz="1800" b="1" dirty="0" smtClean="0">
              <a:solidFill>
                <a:srgbClr val="333333"/>
              </a:solidFill>
              <a:latin typeface="roboto"/>
            </a:endParaRPr>
          </a:p>
          <a:p>
            <a:pPr marL="0" indent="0" eaLnBrk="0" fontAlgn="base" hangingPunct="0">
              <a:lnSpc>
                <a:spcPct val="150000"/>
              </a:lnSpc>
              <a:spcBef>
                <a:spcPct val="0"/>
              </a:spcBef>
              <a:spcAft>
                <a:spcPct val="0"/>
              </a:spcAft>
              <a:buNone/>
            </a:pPr>
            <a:r>
              <a:rPr lang="en-US" sz="1800" b="1" dirty="0" smtClean="0">
                <a:solidFill>
                  <a:srgbClr val="333333"/>
                </a:solidFill>
                <a:latin typeface="roboto"/>
              </a:rPr>
              <a:t>Less </a:t>
            </a:r>
            <a:r>
              <a:rPr lang="en-US" sz="1800" b="1" dirty="0">
                <a:solidFill>
                  <a:srgbClr val="333333"/>
                </a:solidFill>
                <a:latin typeface="roboto"/>
              </a:rPr>
              <a:t>data cleaning required</a:t>
            </a:r>
            <a:r>
              <a:rPr lang="en-US" sz="1800" dirty="0">
                <a:solidFill>
                  <a:srgbClr val="333333"/>
                </a:solidFill>
                <a:latin typeface="roboto"/>
              </a:rPr>
              <a:t>: It requires less data cleaning compared to some other modeling techniques. </a:t>
            </a:r>
            <a:r>
              <a:rPr lang="en-US" sz="1800" dirty="0">
                <a:solidFill>
                  <a:srgbClr val="333333"/>
                </a:solidFill>
                <a:latin typeface="roboto"/>
              </a:rPr>
              <a:t>It is not influenced by outliers and missing values to a fair degree.</a:t>
            </a:r>
          </a:p>
          <a:p>
            <a:pPr marL="0" indent="0" eaLnBrk="0" fontAlgn="base" hangingPunct="0">
              <a:lnSpc>
                <a:spcPct val="150000"/>
              </a:lnSpc>
              <a:spcBef>
                <a:spcPct val="0"/>
              </a:spcBef>
              <a:spcAft>
                <a:spcPct val="0"/>
              </a:spcAft>
              <a:buNone/>
            </a:pPr>
            <a:endParaRPr lang="en-US" sz="1800" b="1" dirty="0" smtClean="0">
              <a:solidFill>
                <a:srgbClr val="333333"/>
              </a:solidFill>
              <a:latin typeface="roboto"/>
            </a:endParaRPr>
          </a:p>
          <a:p>
            <a:pPr marL="0" indent="0" eaLnBrk="0" fontAlgn="base" hangingPunct="0">
              <a:lnSpc>
                <a:spcPct val="150000"/>
              </a:lnSpc>
              <a:spcBef>
                <a:spcPct val="0"/>
              </a:spcBef>
              <a:spcAft>
                <a:spcPct val="0"/>
              </a:spcAft>
              <a:buNone/>
            </a:pPr>
            <a:r>
              <a:rPr lang="en-US" sz="1800" b="1" dirty="0" smtClean="0">
                <a:solidFill>
                  <a:srgbClr val="333333"/>
                </a:solidFill>
                <a:latin typeface="roboto"/>
              </a:rPr>
              <a:t>Data </a:t>
            </a:r>
            <a:r>
              <a:rPr lang="en-US" sz="1800" b="1" dirty="0">
                <a:solidFill>
                  <a:srgbClr val="333333"/>
                </a:solidFill>
                <a:latin typeface="roboto"/>
              </a:rPr>
              <a:t>type is not a constraint</a:t>
            </a:r>
            <a:r>
              <a:rPr lang="en-US" sz="1800" dirty="0">
                <a:solidFill>
                  <a:srgbClr val="333333"/>
                </a:solidFill>
                <a:latin typeface="roboto"/>
              </a:rPr>
              <a:t>: It can handle both numerical and categorical variables.</a:t>
            </a:r>
          </a:p>
        </p:txBody>
      </p:sp>
    </p:spTree>
    <p:extLst>
      <p:ext uri="{BB962C8B-B14F-4D97-AF65-F5344CB8AC3E}">
        <p14:creationId xmlns:p14="http://schemas.microsoft.com/office/powerpoint/2010/main" val="1637858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TotalTime>
  <Words>1223</Words>
  <Application>Microsoft Office PowerPoint</Application>
  <PresentationFormat>Widescreen</PresentationFormat>
  <Paragraphs>188</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roboto</vt:lpstr>
      <vt:lpstr>Office Theme</vt:lpstr>
      <vt:lpstr>Decision Trees</vt:lpstr>
      <vt:lpstr>CART</vt:lpstr>
      <vt:lpstr>About:</vt:lpstr>
      <vt:lpstr>PowerPoint Presentation</vt:lpstr>
      <vt:lpstr>Entropy Minimization</vt:lpstr>
      <vt:lpstr>Entropy Minimization (Example)</vt:lpstr>
      <vt:lpstr>Decision Trees</vt:lpstr>
      <vt:lpstr>Trees (Diagram)</vt:lpstr>
      <vt:lpstr>Advantages</vt:lpstr>
      <vt:lpstr>Challenges</vt:lpstr>
      <vt:lpstr>Classification vs. Regression Trees</vt:lpstr>
      <vt:lpstr>Techniques of Division/Splitting</vt:lpstr>
      <vt:lpstr>Gini Index</vt:lpstr>
      <vt:lpstr>Steps to Calculate Gini Index for a split</vt:lpstr>
      <vt:lpstr>Example</vt:lpstr>
      <vt:lpstr>Calculating the Gini Index (Example)</vt:lpstr>
      <vt:lpstr>Chi-Square</vt:lpstr>
      <vt:lpstr>Steps to Calculate Chi-square for a split</vt:lpstr>
      <vt:lpstr>Example Steps (Split on Gender)</vt:lpstr>
      <vt:lpstr>Comparing the Chi-Square Values</vt:lpstr>
      <vt:lpstr>Information Gain (Entropy Minimization)</vt:lpstr>
      <vt:lpstr>Entropy</vt:lpstr>
      <vt:lpstr>Example:</vt:lpstr>
      <vt:lpstr>Reduction in Variance</vt:lpstr>
      <vt:lpstr>Avoiding Overfitting</vt:lpstr>
      <vt:lpstr>Decision Tree - General Structure</vt:lpstr>
      <vt:lpstr>Setting up Constraints:</vt:lpstr>
      <vt:lpstr>Tree Pruning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Tushar Anand</dc:creator>
  <cp:lastModifiedBy>Tushar Anand</cp:lastModifiedBy>
  <cp:revision>24</cp:revision>
  <dcterms:created xsi:type="dcterms:W3CDTF">2018-06-29T15:30:00Z</dcterms:created>
  <dcterms:modified xsi:type="dcterms:W3CDTF">2018-06-30T03:05:54Z</dcterms:modified>
</cp:coreProperties>
</file>