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7" r:id="rId11"/>
    <p:sldId id="265"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47" d="100"/>
          <a:sy n="47" d="100"/>
        </p:scale>
        <p:origin x="77" y="10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D9E40DA-866F-478C-B508-765E785D8A10}" type="datetimeFigureOut">
              <a:rPr lang="en-IN" smtClean="0"/>
              <a:t>Sat 14 Jul 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D76CB4-C6D5-4888-B625-D22E57E84B63}" type="slidenum">
              <a:rPr lang="en-IN" smtClean="0"/>
              <a:t>‹#›</a:t>
            </a:fld>
            <a:endParaRPr lang="en-IN"/>
          </a:p>
        </p:txBody>
      </p:sp>
    </p:spTree>
    <p:extLst>
      <p:ext uri="{BB962C8B-B14F-4D97-AF65-F5344CB8AC3E}">
        <p14:creationId xmlns:p14="http://schemas.microsoft.com/office/powerpoint/2010/main" val="3534182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9E40DA-866F-478C-B508-765E785D8A10}" type="datetimeFigureOut">
              <a:rPr lang="en-IN" smtClean="0"/>
              <a:t>Sat 14 Jul 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D76CB4-C6D5-4888-B625-D22E57E84B63}" type="slidenum">
              <a:rPr lang="en-IN" smtClean="0"/>
              <a:t>‹#›</a:t>
            </a:fld>
            <a:endParaRPr lang="en-IN"/>
          </a:p>
        </p:txBody>
      </p:sp>
    </p:spTree>
    <p:extLst>
      <p:ext uri="{BB962C8B-B14F-4D97-AF65-F5344CB8AC3E}">
        <p14:creationId xmlns:p14="http://schemas.microsoft.com/office/powerpoint/2010/main" val="638620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9E40DA-866F-478C-B508-765E785D8A10}" type="datetimeFigureOut">
              <a:rPr lang="en-IN" smtClean="0"/>
              <a:t>Sat 14 Jul 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D76CB4-C6D5-4888-B625-D22E57E84B63}" type="slidenum">
              <a:rPr lang="en-IN" smtClean="0"/>
              <a:t>‹#›</a:t>
            </a:fld>
            <a:endParaRPr lang="en-IN"/>
          </a:p>
        </p:txBody>
      </p:sp>
    </p:spTree>
    <p:extLst>
      <p:ext uri="{BB962C8B-B14F-4D97-AF65-F5344CB8AC3E}">
        <p14:creationId xmlns:p14="http://schemas.microsoft.com/office/powerpoint/2010/main" val="266843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9E40DA-866F-478C-B508-765E785D8A10}" type="datetimeFigureOut">
              <a:rPr lang="en-IN" smtClean="0"/>
              <a:t>Sat 14 Jul 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D76CB4-C6D5-4888-B625-D22E57E84B63}" type="slidenum">
              <a:rPr lang="en-IN" smtClean="0"/>
              <a:t>‹#›</a:t>
            </a:fld>
            <a:endParaRPr lang="en-IN"/>
          </a:p>
        </p:txBody>
      </p:sp>
    </p:spTree>
    <p:extLst>
      <p:ext uri="{BB962C8B-B14F-4D97-AF65-F5344CB8AC3E}">
        <p14:creationId xmlns:p14="http://schemas.microsoft.com/office/powerpoint/2010/main" val="2048451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9E40DA-866F-478C-B508-765E785D8A10}" type="datetimeFigureOut">
              <a:rPr lang="en-IN" smtClean="0"/>
              <a:t>Sat 14 Jul 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D76CB4-C6D5-4888-B625-D22E57E84B63}" type="slidenum">
              <a:rPr lang="en-IN" smtClean="0"/>
              <a:t>‹#›</a:t>
            </a:fld>
            <a:endParaRPr lang="en-IN"/>
          </a:p>
        </p:txBody>
      </p:sp>
    </p:spTree>
    <p:extLst>
      <p:ext uri="{BB962C8B-B14F-4D97-AF65-F5344CB8AC3E}">
        <p14:creationId xmlns:p14="http://schemas.microsoft.com/office/powerpoint/2010/main" val="3291482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D9E40DA-866F-478C-B508-765E785D8A10}" type="datetimeFigureOut">
              <a:rPr lang="en-IN" smtClean="0"/>
              <a:t>Sat 14 Jul 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D76CB4-C6D5-4888-B625-D22E57E84B63}" type="slidenum">
              <a:rPr lang="en-IN" smtClean="0"/>
              <a:t>‹#›</a:t>
            </a:fld>
            <a:endParaRPr lang="en-IN"/>
          </a:p>
        </p:txBody>
      </p:sp>
    </p:spTree>
    <p:extLst>
      <p:ext uri="{BB962C8B-B14F-4D97-AF65-F5344CB8AC3E}">
        <p14:creationId xmlns:p14="http://schemas.microsoft.com/office/powerpoint/2010/main" val="1701479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D9E40DA-866F-478C-B508-765E785D8A10}" type="datetimeFigureOut">
              <a:rPr lang="en-IN" smtClean="0"/>
              <a:t>Sat 14 Jul 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D76CB4-C6D5-4888-B625-D22E57E84B63}" type="slidenum">
              <a:rPr lang="en-IN" smtClean="0"/>
              <a:t>‹#›</a:t>
            </a:fld>
            <a:endParaRPr lang="en-IN"/>
          </a:p>
        </p:txBody>
      </p:sp>
    </p:spTree>
    <p:extLst>
      <p:ext uri="{BB962C8B-B14F-4D97-AF65-F5344CB8AC3E}">
        <p14:creationId xmlns:p14="http://schemas.microsoft.com/office/powerpoint/2010/main" val="1208843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D9E40DA-866F-478C-B508-765E785D8A10}" type="datetimeFigureOut">
              <a:rPr lang="en-IN" smtClean="0"/>
              <a:t>Sat 14 Jul 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D76CB4-C6D5-4888-B625-D22E57E84B63}" type="slidenum">
              <a:rPr lang="en-IN" smtClean="0"/>
              <a:t>‹#›</a:t>
            </a:fld>
            <a:endParaRPr lang="en-IN"/>
          </a:p>
        </p:txBody>
      </p:sp>
    </p:spTree>
    <p:extLst>
      <p:ext uri="{BB962C8B-B14F-4D97-AF65-F5344CB8AC3E}">
        <p14:creationId xmlns:p14="http://schemas.microsoft.com/office/powerpoint/2010/main" val="2229997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9E40DA-866F-478C-B508-765E785D8A10}" type="datetimeFigureOut">
              <a:rPr lang="en-IN" smtClean="0"/>
              <a:t>Sat 14 Jul 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D76CB4-C6D5-4888-B625-D22E57E84B63}" type="slidenum">
              <a:rPr lang="en-IN" smtClean="0"/>
              <a:t>‹#›</a:t>
            </a:fld>
            <a:endParaRPr lang="en-IN"/>
          </a:p>
        </p:txBody>
      </p:sp>
    </p:spTree>
    <p:extLst>
      <p:ext uri="{BB962C8B-B14F-4D97-AF65-F5344CB8AC3E}">
        <p14:creationId xmlns:p14="http://schemas.microsoft.com/office/powerpoint/2010/main" val="1062312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9E40DA-866F-478C-B508-765E785D8A10}" type="datetimeFigureOut">
              <a:rPr lang="en-IN" smtClean="0"/>
              <a:t>Sat 14 Jul 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D76CB4-C6D5-4888-B625-D22E57E84B63}" type="slidenum">
              <a:rPr lang="en-IN" smtClean="0"/>
              <a:t>‹#›</a:t>
            </a:fld>
            <a:endParaRPr lang="en-IN"/>
          </a:p>
        </p:txBody>
      </p:sp>
    </p:spTree>
    <p:extLst>
      <p:ext uri="{BB962C8B-B14F-4D97-AF65-F5344CB8AC3E}">
        <p14:creationId xmlns:p14="http://schemas.microsoft.com/office/powerpoint/2010/main" val="2809875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9E40DA-866F-478C-B508-765E785D8A10}" type="datetimeFigureOut">
              <a:rPr lang="en-IN" smtClean="0"/>
              <a:t>Sat 14 Jul 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D76CB4-C6D5-4888-B625-D22E57E84B63}" type="slidenum">
              <a:rPr lang="en-IN" smtClean="0"/>
              <a:t>‹#›</a:t>
            </a:fld>
            <a:endParaRPr lang="en-IN"/>
          </a:p>
        </p:txBody>
      </p:sp>
    </p:spTree>
    <p:extLst>
      <p:ext uri="{BB962C8B-B14F-4D97-AF65-F5344CB8AC3E}">
        <p14:creationId xmlns:p14="http://schemas.microsoft.com/office/powerpoint/2010/main" val="1631464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E40DA-866F-478C-B508-765E785D8A10}" type="datetimeFigureOut">
              <a:rPr lang="en-IN" smtClean="0"/>
              <a:t>Sat 14 Jul 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D76CB4-C6D5-4888-B625-D22E57E84B63}" type="slidenum">
              <a:rPr lang="en-IN" smtClean="0"/>
              <a:t>‹#›</a:t>
            </a:fld>
            <a:endParaRPr lang="en-IN"/>
          </a:p>
        </p:txBody>
      </p:sp>
    </p:spTree>
    <p:extLst>
      <p:ext uri="{BB962C8B-B14F-4D97-AF65-F5344CB8AC3E}">
        <p14:creationId xmlns:p14="http://schemas.microsoft.com/office/powerpoint/2010/main" val="1013870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statisticssolutions.com/assumptions-of-linear-regress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youtu.be/eyknGvncKLw"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Multiple Linear Regression</a:t>
            </a:r>
            <a:endParaRPr lang="en-IN" dirty="0"/>
          </a:p>
        </p:txBody>
      </p:sp>
      <p:sp>
        <p:nvSpPr>
          <p:cNvPr id="3" name="Subtitle 2"/>
          <p:cNvSpPr>
            <a:spLocks noGrp="1"/>
          </p:cNvSpPr>
          <p:nvPr>
            <p:ph type="subTitle" idx="1"/>
          </p:nvPr>
        </p:nvSpPr>
        <p:spPr/>
        <p:txBody>
          <a:bodyPr/>
          <a:lstStyle/>
          <a:p>
            <a:r>
              <a:rPr lang="en-IN" dirty="0" smtClean="0"/>
              <a:t>Multivariate, Parametric Regression Technique</a:t>
            </a:r>
            <a:endParaRPr lang="en-IN" dirty="0"/>
          </a:p>
        </p:txBody>
      </p:sp>
    </p:spTree>
    <p:extLst>
      <p:ext uri="{BB962C8B-B14F-4D97-AF65-F5344CB8AC3E}">
        <p14:creationId xmlns:p14="http://schemas.microsoft.com/office/powerpoint/2010/main" val="869677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Backward Elimination</a:t>
            </a:r>
            <a:endParaRPr lang="en-IN" dirty="0"/>
          </a:p>
        </p:txBody>
      </p:sp>
      <p:sp>
        <p:nvSpPr>
          <p:cNvPr id="3" name="Content Placeholder 2"/>
          <p:cNvSpPr>
            <a:spLocks noGrp="1"/>
          </p:cNvSpPr>
          <p:nvPr>
            <p:ph idx="1"/>
          </p:nvPr>
        </p:nvSpPr>
        <p:spPr>
          <a:xfrm>
            <a:off x="1926771" y="1825625"/>
            <a:ext cx="9764486" cy="4351338"/>
          </a:xfrm>
        </p:spPr>
        <p:txBody>
          <a:bodyPr>
            <a:normAutofit fontScale="77500" lnSpcReduction="20000"/>
          </a:bodyPr>
          <a:lstStyle/>
          <a:p>
            <a:pPr marL="0" indent="0">
              <a:buNone/>
            </a:pPr>
            <a:r>
              <a:rPr lang="en-IN" b="1" dirty="0" smtClean="0">
                <a:ln w="12700">
                  <a:solidFill>
                    <a:schemeClr val="tx2">
                      <a:lumMod val="75000"/>
                    </a:schemeClr>
                  </a:solidFill>
                  <a:prstDash val="solid"/>
                </a:ln>
                <a:solidFill>
                  <a:schemeClr val="accent6">
                    <a:lumMod val="20000"/>
                    <a:lumOff val="80000"/>
                  </a:schemeClr>
                </a:solidFill>
                <a:effectLst>
                  <a:outerShdw dist="38100" dir="2640000" algn="bl" rotWithShape="0">
                    <a:schemeClr val="tx2">
                      <a:lumMod val="75000"/>
                    </a:schemeClr>
                  </a:outerShdw>
                </a:effectLst>
              </a:rPr>
              <a:t>STEP 1 </a:t>
            </a:r>
            <a:r>
              <a:rPr lang="en-IN" dirty="0" smtClean="0"/>
              <a:t>	Select a significance level to stay in the model (e.g. SL = 0.05)</a:t>
            </a:r>
          </a:p>
          <a:p>
            <a:pPr marL="0" indent="0">
              <a:buNone/>
            </a:pPr>
            <a:endParaRPr lang="en-IN" b="1" dirty="0"/>
          </a:p>
          <a:p>
            <a:pPr marL="0" indent="0">
              <a:buNone/>
            </a:pPr>
            <a:r>
              <a:rPr lang="en-IN" b="1" dirty="0" smtClean="0">
                <a:ln w="12700">
                  <a:solidFill>
                    <a:schemeClr val="accent5"/>
                  </a:solidFill>
                  <a:prstDash val="solid"/>
                </a:ln>
                <a:solidFill>
                  <a:schemeClr val="accent2">
                    <a:lumMod val="60000"/>
                    <a:lumOff val="40000"/>
                  </a:schemeClr>
                </a:solidFill>
              </a:rPr>
              <a:t>STEP 2</a:t>
            </a:r>
            <a:r>
              <a:rPr lang="en-IN" b="1" dirty="0" smtClean="0"/>
              <a:t> 	</a:t>
            </a:r>
            <a:r>
              <a:rPr lang="en-IN" dirty="0" smtClean="0"/>
              <a:t>Fit the full model with all possible predicators</a:t>
            </a:r>
          </a:p>
          <a:p>
            <a:pPr marL="0" indent="0">
              <a:buNone/>
            </a:pPr>
            <a:endParaRPr lang="en-IN" b="1" dirty="0"/>
          </a:p>
          <a:p>
            <a:pPr marL="0" indent="0">
              <a:buNone/>
            </a:pPr>
            <a:r>
              <a:rPr lang="en-IN" b="1" dirty="0" smtClean="0">
                <a:ln w="12700">
                  <a:solidFill>
                    <a:schemeClr val="accent5"/>
                  </a:solidFill>
                  <a:prstDash val="solid"/>
                </a:ln>
                <a:solidFill>
                  <a:schemeClr val="accent2">
                    <a:lumMod val="60000"/>
                    <a:lumOff val="40000"/>
                  </a:schemeClr>
                </a:solidFill>
              </a:rPr>
              <a:t>STEP 3</a:t>
            </a:r>
            <a:r>
              <a:rPr lang="en-IN" b="1" dirty="0" smtClean="0">
                <a:ln w="12700">
                  <a:solidFill>
                    <a:schemeClr val="accent5"/>
                  </a:solidFill>
                  <a:prstDash val="solid"/>
                </a:ln>
                <a:pattFill prst="ltDnDiag">
                  <a:fgClr>
                    <a:schemeClr val="accent5">
                      <a:lumMod val="60000"/>
                      <a:lumOff val="40000"/>
                    </a:schemeClr>
                  </a:fgClr>
                  <a:bgClr>
                    <a:schemeClr val="bg1"/>
                  </a:bgClr>
                </a:pattFill>
              </a:rPr>
              <a:t> </a:t>
            </a:r>
            <a:r>
              <a:rPr lang="en-IN" b="1" dirty="0" smtClean="0"/>
              <a:t>	</a:t>
            </a:r>
            <a:r>
              <a:rPr lang="en-IN" dirty="0" smtClean="0"/>
              <a:t>Consider the predictor with the highest p-value. If p-value &gt; SL, go to STEP 4, 	otherwise go to STOP.</a:t>
            </a:r>
          </a:p>
          <a:p>
            <a:pPr marL="0" indent="0">
              <a:buNone/>
            </a:pPr>
            <a:endParaRPr lang="en-IN" b="1" dirty="0"/>
          </a:p>
          <a:p>
            <a:pPr marL="0" indent="0">
              <a:buNone/>
            </a:pPr>
            <a:r>
              <a:rPr lang="en-IN" b="1" dirty="0" smtClean="0">
                <a:ln w="12700">
                  <a:solidFill>
                    <a:schemeClr val="accent5"/>
                  </a:solidFill>
                  <a:prstDash val="solid"/>
                </a:ln>
                <a:solidFill>
                  <a:schemeClr val="accent2">
                    <a:lumMod val="60000"/>
                    <a:lumOff val="40000"/>
                  </a:schemeClr>
                </a:solidFill>
              </a:rPr>
              <a:t>STEP 4</a:t>
            </a:r>
            <a:r>
              <a:rPr lang="en-IN" b="1" dirty="0" smtClean="0">
                <a:ln w="12700">
                  <a:solidFill>
                    <a:schemeClr val="accent5"/>
                  </a:solidFill>
                  <a:prstDash val="solid"/>
                </a:ln>
                <a:pattFill prst="ltDnDiag">
                  <a:fgClr>
                    <a:schemeClr val="accent5">
                      <a:lumMod val="60000"/>
                      <a:lumOff val="40000"/>
                    </a:schemeClr>
                  </a:fgClr>
                  <a:bgClr>
                    <a:schemeClr val="bg1"/>
                  </a:bgClr>
                </a:pattFill>
              </a:rPr>
              <a:t> </a:t>
            </a:r>
            <a:r>
              <a:rPr lang="en-IN" dirty="0" smtClean="0"/>
              <a:t>	Remove the predictor</a:t>
            </a:r>
          </a:p>
          <a:p>
            <a:pPr marL="0" indent="0">
              <a:buNone/>
            </a:pPr>
            <a:endParaRPr lang="en-IN" b="1" dirty="0"/>
          </a:p>
          <a:p>
            <a:pPr marL="0" indent="0">
              <a:buNone/>
            </a:pPr>
            <a:r>
              <a:rPr lang="en-IN" b="1" dirty="0" smtClean="0">
                <a:ln w="12700">
                  <a:solidFill>
                    <a:schemeClr val="accent5"/>
                  </a:solidFill>
                  <a:prstDash val="solid"/>
                </a:ln>
                <a:solidFill>
                  <a:schemeClr val="accent2">
                    <a:lumMod val="60000"/>
                    <a:lumOff val="40000"/>
                  </a:schemeClr>
                </a:solidFill>
              </a:rPr>
              <a:t>STEP 5</a:t>
            </a:r>
            <a:r>
              <a:rPr lang="en-IN" b="1" dirty="0" smtClean="0">
                <a:ln w="12700">
                  <a:solidFill>
                    <a:schemeClr val="accent5"/>
                  </a:solidFill>
                  <a:prstDash val="solid"/>
                </a:ln>
                <a:pattFill prst="ltDnDiag">
                  <a:fgClr>
                    <a:schemeClr val="accent5">
                      <a:lumMod val="60000"/>
                      <a:lumOff val="40000"/>
                    </a:schemeClr>
                  </a:fgClr>
                  <a:bgClr>
                    <a:schemeClr val="bg1"/>
                  </a:bgClr>
                </a:pattFill>
              </a:rPr>
              <a:t> </a:t>
            </a:r>
            <a:r>
              <a:rPr lang="en-IN" dirty="0" smtClean="0"/>
              <a:t>	Fit the model without this variable. Go to STEP 3</a:t>
            </a:r>
          </a:p>
          <a:p>
            <a:pPr marL="0" indent="0">
              <a:buNone/>
            </a:pPr>
            <a:endParaRPr lang="en-IN" b="1" dirty="0"/>
          </a:p>
          <a:p>
            <a:pPr marL="0" indent="0">
              <a:buNone/>
            </a:pPr>
            <a:r>
              <a:rPr lang="en-IN" b="1" dirty="0" smtClean="0">
                <a:ln w="12700">
                  <a:solidFill>
                    <a:schemeClr val="tx2">
                      <a:lumMod val="75000"/>
                    </a:schemeClr>
                  </a:solidFill>
                  <a:prstDash val="solid"/>
                </a:ln>
                <a:solidFill>
                  <a:srgbClr val="FF0000"/>
                </a:solidFill>
                <a:effectLst>
                  <a:outerShdw dist="38100" dir="2640000" algn="bl" rotWithShape="0">
                    <a:schemeClr val="tx2">
                      <a:lumMod val="75000"/>
                    </a:schemeClr>
                  </a:outerShdw>
                </a:effectLst>
              </a:rPr>
              <a:t>STOP</a:t>
            </a:r>
            <a:r>
              <a:rPr lang="en-IN" b="1" dirty="0" smtClean="0"/>
              <a:t> 	</a:t>
            </a:r>
            <a:r>
              <a:rPr lang="en-IN" dirty="0" smtClean="0"/>
              <a:t>Model is ready</a:t>
            </a:r>
            <a:endParaRPr lang="en-IN" dirty="0"/>
          </a:p>
        </p:txBody>
      </p:sp>
      <p:sp>
        <p:nvSpPr>
          <p:cNvPr id="4" name="Curved Right Arrow 3"/>
          <p:cNvSpPr/>
          <p:nvPr/>
        </p:nvSpPr>
        <p:spPr>
          <a:xfrm flipV="1">
            <a:off x="749379" y="3274963"/>
            <a:ext cx="1110343" cy="191044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6314879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Forward Selection</a:t>
            </a:r>
            <a:endParaRPr lang="en-IN" dirty="0"/>
          </a:p>
        </p:txBody>
      </p:sp>
      <p:sp>
        <p:nvSpPr>
          <p:cNvPr id="3" name="Content Placeholder 2"/>
          <p:cNvSpPr>
            <a:spLocks noGrp="1"/>
          </p:cNvSpPr>
          <p:nvPr>
            <p:ph idx="1"/>
          </p:nvPr>
        </p:nvSpPr>
        <p:spPr>
          <a:xfrm>
            <a:off x="1926771" y="1825625"/>
            <a:ext cx="9764486" cy="4351338"/>
          </a:xfrm>
        </p:spPr>
        <p:txBody>
          <a:bodyPr>
            <a:noAutofit/>
          </a:bodyPr>
          <a:lstStyle/>
          <a:p>
            <a:pPr marL="0" indent="0">
              <a:buNone/>
            </a:pPr>
            <a:r>
              <a:rPr lang="en-IN" sz="20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STEP 1 </a:t>
            </a:r>
            <a:r>
              <a:rPr lang="en-IN" sz="2000" dirty="0" smtClean="0"/>
              <a:t>	Select a significance level to enter the model (e.g. SL = 0.05)</a:t>
            </a:r>
          </a:p>
          <a:p>
            <a:pPr marL="0" indent="0">
              <a:buNone/>
            </a:pPr>
            <a:endParaRPr lang="en-IN" sz="2000" b="1" dirty="0"/>
          </a:p>
          <a:p>
            <a:pPr marL="0" indent="0">
              <a:buNone/>
            </a:pPr>
            <a:r>
              <a:rPr lang="en-IN" sz="2000" b="1" dirty="0" smtClean="0">
                <a:ln w="12700">
                  <a:solidFill>
                    <a:schemeClr val="accent5"/>
                  </a:solidFill>
                  <a:prstDash val="solid"/>
                </a:ln>
                <a:pattFill prst="ltDnDiag">
                  <a:fgClr>
                    <a:schemeClr val="accent5">
                      <a:lumMod val="60000"/>
                      <a:lumOff val="40000"/>
                    </a:schemeClr>
                  </a:fgClr>
                  <a:bgClr>
                    <a:schemeClr val="bg1"/>
                  </a:bgClr>
                </a:pattFill>
              </a:rPr>
              <a:t>STEP 2</a:t>
            </a:r>
            <a:r>
              <a:rPr lang="en-IN" sz="2000" b="1" dirty="0" smtClean="0"/>
              <a:t> 	</a:t>
            </a:r>
            <a:r>
              <a:rPr lang="en-IN" sz="2000" dirty="0" smtClean="0"/>
              <a:t>Fit all Simple Linear Regression models for each variable. Select the one with the 	lowest p-value</a:t>
            </a:r>
          </a:p>
          <a:p>
            <a:pPr marL="0" indent="0">
              <a:buNone/>
            </a:pPr>
            <a:endParaRPr lang="en-IN" sz="2000" b="1" dirty="0"/>
          </a:p>
          <a:p>
            <a:pPr marL="0" indent="0">
              <a:buNone/>
            </a:pPr>
            <a:r>
              <a:rPr lang="en-IN" sz="2000" b="1" dirty="0" smtClean="0">
                <a:ln w="12700">
                  <a:solidFill>
                    <a:schemeClr val="accent5"/>
                  </a:solidFill>
                  <a:prstDash val="solid"/>
                </a:ln>
                <a:pattFill prst="ltDnDiag">
                  <a:fgClr>
                    <a:schemeClr val="accent5">
                      <a:lumMod val="60000"/>
                      <a:lumOff val="40000"/>
                    </a:schemeClr>
                  </a:fgClr>
                  <a:bgClr>
                    <a:schemeClr val="bg1"/>
                  </a:bgClr>
                </a:pattFill>
              </a:rPr>
              <a:t>STEP 3 </a:t>
            </a:r>
            <a:r>
              <a:rPr lang="en-IN" sz="2000" b="1" dirty="0" smtClean="0"/>
              <a:t>	</a:t>
            </a:r>
            <a:r>
              <a:rPr lang="en-IN" sz="2000" dirty="0" smtClean="0"/>
              <a:t>Keep this variable and fit all possible models with one extra predicator added to the 	one(s) you already have</a:t>
            </a:r>
          </a:p>
          <a:p>
            <a:pPr marL="0" indent="0">
              <a:buNone/>
            </a:pPr>
            <a:endParaRPr lang="en-IN" sz="2000" b="1" dirty="0"/>
          </a:p>
          <a:p>
            <a:pPr marL="0" indent="0">
              <a:buNone/>
            </a:pPr>
            <a:r>
              <a:rPr lang="en-IN" sz="2000" b="1" dirty="0" smtClean="0">
                <a:ln w="12700">
                  <a:solidFill>
                    <a:schemeClr val="accent5"/>
                  </a:solidFill>
                  <a:prstDash val="solid"/>
                </a:ln>
                <a:pattFill prst="ltDnDiag">
                  <a:fgClr>
                    <a:schemeClr val="accent5">
                      <a:lumMod val="60000"/>
                      <a:lumOff val="40000"/>
                    </a:schemeClr>
                  </a:fgClr>
                  <a:bgClr>
                    <a:schemeClr val="bg1"/>
                  </a:bgClr>
                </a:pattFill>
              </a:rPr>
              <a:t>STEP 4 </a:t>
            </a:r>
            <a:r>
              <a:rPr lang="en-IN" sz="2000" dirty="0" smtClean="0"/>
              <a:t>	Consider the predictor with the lowest p-value. If P-Value &lt; SL, go to STEP 3, 	otherwise go to STOP</a:t>
            </a:r>
          </a:p>
          <a:p>
            <a:pPr marL="0" indent="0">
              <a:buNone/>
            </a:pPr>
            <a:endParaRPr lang="en-IN" sz="2000" b="1" dirty="0"/>
          </a:p>
          <a:p>
            <a:pPr marL="0" indent="0">
              <a:buNone/>
            </a:pPr>
            <a:r>
              <a:rPr lang="en-IN" sz="20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STOP</a:t>
            </a:r>
            <a:r>
              <a:rPr lang="en-IN" sz="2000" b="1" dirty="0" smtClean="0"/>
              <a:t> 	</a:t>
            </a:r>
            <a:r>
              <a:rPr lang="en-IN" sz="2000" dirty="0" smtClean="0"/>
              <a:t>Keep the previous model.</a:t>
            </a:r>
            <a:endParaRPr lang="en-IN" sz="2000" dirty="0"/>
          </a:p>
        </p:txBody>
      </p:sp>
      <p:sp>
        <p:nvSpPr>
          <p:cNvPr id="4" name="Curved Right Arrow 3"/>
          <p:cNvSpPr/>
          <p:nvPr/>
        </p:nvSpPr>
        <p:spPr>
          <a:xfrm flipV="1">
            <a:off x="838200" y="3624941"/>
            <a:ext cx="1021522" cy="160020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0515913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Bidirectional Elimination</a:t>
            </a:r>
            <a:endParaRPr lang="en-IN" dirty="0"/>
          </a:p>
        </p:txBody>
      </p:sp>
      <p:sp>
        <p:nvSpPr>
          <p:cNvPr id="3" name="Content Placeholder 2"/>
          <p:cNvSpPr>
            <a:spLocks noGrp="1"/>
          </p:cNvSpPr>
          <p:nvPr>
            <p:ph idx="1"/>
          </p:nvPr>
        </p:nvSpPr>
        <p:spPr>
          <a:xfrm>
            <a:off x="1926771" y="1825625"/>
            <a:ext cx="9764486" cy="4351338"/>
          </a:xfrm>
        </p:spPr>
        <p:txBody>
          <a:bodyPr>
            <a:noAutofit/>
          </a:bodyPr>
          <a:lstStyle/>
          <a:p>
            <a:pPr marL="0" indent="0">
              <a:buNone/>
            </a:pPr>
            <a:r>
              <a:rPr lang="en-IN" sz="1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STEP 1 </a:t>
            </a:r>
            <a:r>
              <a:rPr lang="en-IN" sz="1800" dirty="0" smtClean="0"/>
              <a:t>	Select a significance level to enter and stay in the model.</a:t>
            </a:r>
          </a:p>
          <a:p>
            <a:pPr marL="0" indent="0">
              <a:buNone/>
            </a:pPr>
            <a:r>
              <a:rPr lang="en-IN" sz="1800" dirty="0"/>
              <a:t>	</a:t>
            </a:r>
            <a:r>
              <a:rPr lang="en-IN" sz="1800" dirty="0" smtClean="0"/>
              <a:t>(e.g. SL</a:t>
            </a:r>
            <a:r>
              <a:rPr lang="en-IN" sz="1800" baseline="-25000" dirty="0" smtClean="0"/>
              <a:t>enter</a:t>
            </a:r>
            <a:r>
              <a:rPr lang="en-IN" sz="1800" dirty="0" smtClean="0"/>
              <a:t> = 0.05, SL</a:t>
            </a:r>
            <a:r>
              <a:rPr lang="en-IN" sz="1800" baseline="-25000" dirty="0" smtClean="0"/>
              <a:t>stay</a:t>
            </a:r>
            <a:r>
              <a:rPr lang="en-IN" sz="1800" dirty="0" smtClean="0"/>
              <a:t> = 0.05</a:t>
            </a:r>
            <a:r>
              <a:rPr lang="en-IN" sz="1800" dirty="0" smtClean="0"/>
              <a:t>)</a:t>
            </a:r>
          </a:p>
          <a:p>
            <a:pPr marL="0" indent="0">
              <a:buNone/>
            </a:pPr>
            <a:endParaRPr lang="en-IN" sz="1800" b="1" dirty="0"/>
          </a:p>
          <a:p>
            <a:pPr marL="0" indent="0">
              <a:buNone/>
            </a:pPr>
            <a:r>
              <a:rPr lang="en-IN" sz="1800" b="1" dirty="0" smtClean="0">
                <a:ln w="12700">
                  <a:solidFill>
                    <a:schemeClr val="accent5"/>
                  </a:solidFill>
                  <a:prstDash val="solid"/>
                </a:ln>
                <a:pattFill prst="ltDnDiag">
                  <a:fgClr>
                    <a:schemeClr val="accent5">
                      <a:lumMod val="60000"/>
                      <a:lumOff val="40000"/>
                    </a:schemeClr>
                  </a:fgClr>
                  <a:bgClr>
                    <a:schemeClr val="bg1"/>
                  </a:bgClr>
                </a:pattFill>
              </a:rPr>
              <a:t>STEP 2</a:t>
            </a:r>
            <a:r>
              <a:rPr lang="en-IN" sz="1800" b="1" dirty="0" smtClean="0"/>
              <a:t> 	</a:t>
            </a:r>
            <a:r>
              <a:rPr lang="en-IN" sz="1800" dirty="0" smtClean="0"/>
              <a:t>Perform the next step to Forward Selection.</a:t>
            </a:r>
          </a:p>
          <a:p>
            <a:pPr marL="0" indent="0">
              <a:buNone/>
            </a:pPr>
            <a:r>
              <a:rPr lang="en-IN" sz="1800" dirty="0"/>
              <a:t>	</a:t>
            </a:r>
            <a:r>
              <a:rPr lang="en-IN" sz="1800" dirty="0" smtClean="0"/>
              <a:t>(new variables must have P-value &lt; </a:t>
            </a:r>
            <a:r>
              <a:rPr lang="en-IN" sz="1800" dirty="0" smtClean="0"/>
              <a:t>SL</a:t>
            </a:r>
            <a:r>
              <a:rPr lang="en-IN" sz="1800" baseline="-25000" dirty="0" smtClean="0"/>
              <a:t>enter  </a:t>
            </a:r>
            <a:r>
              <a:rPr lang="en-IN" sz="1800" dirty="0" smtClean="0"/>
              <a:t>to enter.)</a:t>
            </a:r>
          </a:p>
          <a:p>
            <a:pPr marL="0" indent="0">
              <a:buNone/>
            </a:pPr>
            <a:endParaRPr lang="en-IN" sz="1800" b="1" dirty="0"/>
          </a:p>
          <a:p>
            <a:pPr marL="0" indent="0">
              <a:buNone/>
            </a:pPr>
            <a:r>
              <a:rPr lang="en-IN" sz="1800" b="1" dirty="0" smtClean="0">
                <a:ln w="12700">
                  <a:solidFill>
                    <a:schemeClr val="accent5"/>
                  </a:solidFill>
                  <a:prstDash val="solid"/>
                </a:ln>
                <a:pattFill prst="ltDnDiag">
                  <a:fgClr>
                    <a:schemeClr val="accent5">
                      <a:lumMod val="60000"/>
                      <a:lumOff val="40000"/>
                    </a:schemeClr>
                  </a:fgClr>
                  <a:bgClr>
                    <a:schemeClr val="bg1"/>
                  </a:bgClr>
                </a:pattFill>
              </a:rPr>
              <a:t>STEP 3 </a:t>
            </a:r>
            <a:r>
              <a:rPr lang="en-IN" sz="1800" b="1" dirty="0" smtClean="0"/>
              <a:t>	</a:t>
            </a:r>
            <a:r>
              <a:rPr lang="en-IN" sz="1800" dirty="0" smtClean="0"/>
              <a:t>Perform ALL the steps of Backward Elimination.</a:t>
            </a:r>
          </a:p>
          <a:p>
            <a:pPr marL="0" indent="0">
              <a:buNone/>
            </a:pPr>
            <a:r>
              <a:rPr lang="en-IN" sz="1800" dirty="0"/>
              <a:t>	</a:t>
            </a:r>
            <a:r>
              <a:rPr lang="en-IN" sz="1800" dirty="0" smtClean="0"/>
              <a:t>(old variables must have P &lt; </a:t>
            </a:r>
            <a:r>
              <a:rPr lang="en-IN" sz="1800" dirty="0" smtClean="0"/>
              <a:t>SL</a:t>
            </a:r>
            <a:r>
              <a:rPr lang="en-IN" sz="1800" baseline="-25000" dirty="0" smtClean="0"/>
              <a:t>stay</a:t>
            </a:r>
            <a:r>
              <a:rPr lang="en-IN" sz="1800" dirty="0" smtClean="0"/>
              <a:t>)</a:t>
            </a:r>
          </a:p>
          <a:p>
            <a:pPr marL="0" indent="0">
              <a:buNone/>
            </a:pPr>
            <a:endParaRPr lang="en-IN" sz="1800" b="1" dirty="0"/>
          </a:p>
          <a:p>
            <a:pPr marL="0" indent="0">
              <a:buNone/>
            </a:pPr>
            <a:r>
              <a:rPr lang="en-IN" sz="1800" b="1" dirty="0" smtClean="0">
                <a:ln w="12700">
                  <a:solidFill>
                    <a:schemeClr val="accent5"/>
                  </a:solidFill>
                  <a:prstDash val="solid"/>
                </a:ln>
                <a:pattFill prst="ltDnDiag">
                  <a:fgClr>
                    <a:schemeClr val="accent5">
                      <a:lumMod val="60000"/>
                      <a:lumOff val="40000"/>
                    </a:schemeClr>
                  </a:fgClr>
                  <a:bgClr>
                    <a:schemeClr val="bg1"/>
                  </a:bgClr>
                </a:pattFill>
              </a:rPr>
              <a:t>STEP 4 </a:t>
            </a:r>
            <a:r>
              <a:rPr lang="en-IN" sz="1800" dirty="0" smtClean="0"/>
              <a:t>	No new variables can enter and no existing variables can leave the model.</a:t>
            </a:r>
          </a:p>
          <a:p>
            <a:pPr marL="0" indent="0">
              <a:buNone/>
            </a:pPr>
            <a:endParaRPr lang="en-IN" sz="1800" b="1" dirty="0"/>
          </a:p>
          <a:p>
            <a:pPr marL="0" indent="0">
              <a:buNone/>
            </a:pPr>
            <a:r>
              <a:rPr lang="en-IN" sz="1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STOP</a:t>
            </a:r>
            <a:r>
              <a:rPr lang="en-IN" sz="1800" b="1" dirty="0" smtClean="0"/>
              <a:t> 	</a:t>
            </a:r>
            <a:r>
              <a:rPr lang="en-IN" sz="1800" dirty="0" smtClean="0"/>
              <a:t>Model is ready.</a:t>
            </a:r>
            <a:endParaRPr lang="en-IN" sz="1800" dirty="0"/>
          </a:p>
        </p:txBody>
      </p:sp>
      <p:sp>
        <p:nvSpPr>
          <p:cNvPr id="4" name="Curved Right Arrow 3"/>
          <p:cNvSpPr/>
          <p:nvPr/>
        </p:nvSpPr>
        <p:spPr>
          <a:xfrm flipV="1">
            <a:off x="838200" y="2841170"/>
            <a:ext cx="1021522" cy="160020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561260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Score Comparison</a:t>
            </a:r>
            <a:endParaRPr lang="en-IN" dirty="0"/>
          </a:p>
        </p:txBody>
      </p:sp>
      <p:pic>
        <p:nvPicPr>
          <p:cNvPr id="4" name="Content Placeholder 3"/>
          <p:cNvPicPr>
            <a:picLocks noGrp="1" noChangeAspect="1"/>
          </p:cNvPicPr>
          <p:nvPr>
            <p:ph idx="1"/>
          </p:nvPr>
        </p:nvPicPr>
        <p:blipFill>
          <a:blip r:embed="rId2"/>
          <a:stretch>
            <a:fillRect/>
          </a:stretch>
        </p:blipFill>
        <p:spPr>
          <a:xfrm>
            <a:off x="838200" y="1677277"/>
            <a:ext cx="10515600" cy="4648034"/>
          </a:xfrm>
          <a:prstGeom prst="rect">
            <a:avLst/>
          </a:prstGeom>
        </p:spPr>
      </p:pic>
    </p:spTree>
    <p:extLst>
      <p:ext uri="{BB962C8B-B14F-4D97-AF65-F5344CB8AC3E}">
        <p14:creationId xmlns:p14="http://schemas.microsoft.com/office/powerpoint/2010/main" val="780152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Assumptions of a Linear Regression</a:t>
            </a:r>
            <a:endParaRPr lang="en-IN" dirty="0"/>
          </a:p>
        </p:txBody>
      </p:sp>
      <p:sp>
        <p:nvSpPr>
          <p:cNvPr id="3" name="Content Placeholder 2"/>
          <p:cNvSpPr>
            <a:spLocks noGrp="1"/>
          </p:cNvSpPr>
          <p:nvPr>
            <p:ph idx="1"/>
          </p:nvPr>
        </p:nvSpPr>
        <p:spPr>
          <a:xfrm>
            <a:off x="838200" y="1690688"/>
            <a:ext cx="10515600" cy="4486275"/>
          </a:xfrm>
        </p:spPr>
        <p:txBody>
          <a:bodyPr>
            <a:noAutofit/>
          </a:bodyPr>
          <a:lstStyle/>
          <a:p>
            <a:pPr>
              <a:lnSpc>
                <a:spcPct val="150000"/>
              </a:lnSpc>
            </a:pPr>
            <a:r>
              <a:rPr lang="en-IN" sz="1400" dirty="0" smtClean="0">
                <a:latin typeface="Roboto" panose="02000000000000000000" pitchFamily="2" charset="0"/>
                <a:ea typeface="Roboto" panose="02000000000000000000" pitchFamily="2" charset="0"/>
              </a:rPr>
              <a:t>Linearity </a:t>
            </a:r>
            <a:r>
              <a:rPr lang="en-IN" sz="1400" dirty="0" smtClean="0">
                <a:solidFill>
                  <a:schemeClr val="accent3">
                    <a:lumMod val="75000"/>
                  </a:schemeClr>
                </a:solidFill>
                <a:latin typeface="Roboto" panose="02000000000000000000" pitchFamily="2" charset="0"/>
                <a:ea typeface="Roboto" panose="02000000000000000000" pitchFamily="2" charset="0"/>
              </a:rPr>
              <a:t>T</a:t>
            </a:r>
            <a:r>
              <a:rPr lang="en-US" sz="1400" dirty="0" smtClean="0">
                <a:solidFill>
                  <a:schemeClr val="accent3">
                    <a:lumMod val="75000"/>
                  </a:schemeClr>
                </a:solidFill>
                <a:latin typeface="Roboto" panose="02000000000000000000" pitchFamily="2" charset="0"/>
                <a:ea typeface="Roboto" panose="02000000000000000000" pitchFamily="2" charset="0"/>
              </a:rPr>
              <a:t>he </a:t>
            </a:r>
            <a:r>
              <a:rPr lang="en-US" sz="1400" dirty="0">
                <a:solidFill>
                  <a:schemeClr val="accent3">
                    <a:lumMod val="75000"/>
                  </a:schemeClr>
                </a:solidFill>
                <a:latin typeface="Roboto" panose="02000000000000000000" pitchFamily="2" charset="0"/>
                <a:ea typeface="Roboto" panose="02000000000000000000" pitchFamily="2" charset="0"/>
              </a:rPr>
              <a:t>relationship between the independent and dependent variables to be linear.  It is also important to check for outliers since linear regression is sensitive to outlier effects.  The linearity assumption can best be tested with scatter </a:t>
            </a:r>
            <a:r>
              <a:rPr lang="en-US" sz="1400" dirty="0" smtClean="0">
                <a:solidFill>
                  <a:schemeClr val="accent3">
                    <a:lumMod val="75000"/>
                  </a:schemeClr>
                </a:solidFill>
                <a:latin typeface="Roboto" panose="02000000000000000000" pitchFamily="2" charset="0"/>
                <a:ea typeface="Roboto" panose="02000000000000000000" pitchFamily="2" charset="0"/>
              </a:rPr>
              <a:t>plots</a:t>
            </a:r>
          </a:p>
          <a:p>
            <a:pPr>
              <a:lnSpc>
                <a:spcPct val="150000"/>
              </a:lnSpc>
            </a:pPr>
            <a:r>
              <a:rPr lang="en-IN" sz="1400" dirty="0" smtClean="0">
                <a:latin typeface="Roboto" panose="02000000000000000000" pitchFamily="2" charset="0"/>
                <a:ea typeface="Roboto" panose="02000000000000000000" pitchFamily="2" charset="0"/>
              </a:rPr>
              <a:t>Homoscedasticity </a:t>
            </a:r>
            <a:r>
              <a:rPr lang="en-IN" sz="1400" dirty="0">
                <a:solidFill>
                  <a:schemeClr val="accent3">
                    <a:lumMod val="75000"/>
                  </a:schemeClr>
                </a:solidFill>
                <a:latin typeface="Roboto" panose="02000000000000000000" pitchFamily="2" charset="0"/>
                <a:ea typeface="Roboto" panose="02000000000000000000" pitchFamily="2" charset="0"/>
              </a:rPr>
              <a:t>Variance in Error should </a:t>
            </a:r>
            <a:r>
              <a:rPr lang="en-IN" sz="1400" dirty="0" smtClean="0">
                <a:solidFill>
                  <a:schemeClr val="accent3">
                    <a:lumMod val="75000"/>
                  </a:schemeClr>
                </a:solidFill>
                <a:latin typeface="Roboto" panose="02000000000000000000" pitchFamily="2" charset="0"/>
                <a:ea typeface="Roboto" panose="02000000000000000000" pitchFamily="2" charset="0"/>
              </a:rPr>
              <a:t>be uniform, </a:t>
            </a:r>
            <a:r>
              <a:rPr lang="en-US" sz="1400" dirty="0" smtClean="0">
                <a:solidFill>
                  <a:schemeClr val="accent3">
                    <a:lumMod val="75000"/>
                  </a:schemeClr>
                </a:solidFill>
                <a:latin typeface="Roboto" panose="02000000000000000000" pitchFamily="2" charset="0"/>
                <a:ea typeface="Roboto" panose="02000000000000000000" pitchFamily="2" charset="0"/>
              </a:rPr>
              <a:t>meaning the residuals are equal across the regression line.</a:t>
            </a:r>
            <a:endParaRPr lang="en-IN" sz="1400" dirty="0" smtClean="0">
              <a:solidFill>
                <a:schemeClr val="accent3">
                  <a:lumMod val="75000"/>
                </a:schemeClr>
              </a:solidFill>
              <a:latin typeface="Roboto" panose="02000000000000000000" pitchFamily="2" charset="0"/>
              <a:ea typeface="Roboto" panose="02000000000000000000" pitchFamily="2" charset="0"/>
            </a:endParaRPr>
          </a:p>
          <a:p>
            <a:pPr>
              <a:lnSpc>
                <a:spcPct val="150000"/>
              </a:lnSpc>
            </a:pPr>
            <a:r>
              <a:rPr lang="en-IN" sz="1400" dirty="0" smtClean="0">
                <a:latin typeface="Roboto" panose="02000000000000000000" pitchFamily="2" charset="0"/>
                <a:ea typeface="Roboto" panose="02000000000000000000" pitchFamily="2" charset="0"/>
              </a:rPr>
              <a:t>Multivariate Normality </a:t>
            </a:r>
            <a:r>
              <a:rPr lang="en-IN" sz="1400" dirty="0" smtClean="0">
                <a:solidFill>
                  <a:schemeClr val="accent3">
                    <a:lumMod val="75000"/>
                  </a:schemeClr>
                </a:solidFill>
                <a:latin typeface="Roboto" panose="02000000000000000000" pitchFamily="2" charset="0"/>
                <a:ea typeface="Roboto" panose="02000000000000000000" pitchFamily="2" charset="0"/>
              </a:rPr>
              <a:t>Features should be normally distributed. </a:t>
            </a:r>
            <a:r>
              <a:rPr lang="en-US" sz="1400" dirty="0" smtClean="0">
                <a:solidFill>
                  <a:schemeClr val="accent3">
                    <a:lumMod val="75000"/>
                  </a:schemeClr>
                </a:solidFill>
                <a:latin typeface="Roboto" panose="02000000000000000000" pitchFamily="2" charset="0"/>
                <a:ea typeface="Roboto" panose="02000000000000000000" pitchFamily="2" charset="0"/>
              </a:rPr>
              <a:t>Normality can be checked with a goodness of fit test, e.g., the Kolmogorov-Smirnov test.  When the data is not normally distributed a non-linear transformation (e.g., log-transformation) might fix this issue.</a:t>
            </a:r>
            <a:endParaRPr lang="en-IN" sz="1400" dirty="0" smtClean="0">
              <a:solidFill>
                <a:schemeClr val="accent3">
                  <a:lumMod val="75000"/>
                </a:schemeClr>
              </a:solidFill>
              <a:latin typeface="Roboto" panose="02000000000000000000" pitchFamily="2" charset="0"/>
              <a:ea typeface="Roboto" panose="02000000000000000000" pitchFamily="2" charset="0"/>
            </a:endParaRPr>
          </a:p>
          <a:p>
            <a:pPr>
              <a:lnSpc>
                <a:spcPct val="150000"/>
              </a:lnSpc>
            </a:pPr>
            <a:r>
              <a:rPr lang="en-IN" sz="1400" dirty="0" smtClean="0">
                <a:latin typeface="Roboto" panose="02000000000000000000" pitchFamily="2" charset="0"/>
                <a:ea typeface="Roboto" panose="02000000000000000000" pitchFamily="2" charset="0"/>
              </a:rPr>
              <a:t>Lack of Multicollinearity </a:t>
            </a:r>
            <a:r>
              <a:rPr lang="en-IN" sz="1400" dirty="0" smtClean="0">
                <a:solidFill>
                  <a:schemeClr val="accent3">
                    <a:lumMod val="75000"/>
                  </a:schemeClr>
                </a:solidFill>
                <a:latin typeface="Roboto" panose="02000000000000000000" pitchFamily="2" charset="0"/>
                <a:ea typeface="Roboto" panose="02000000000000000000" pitchFamily="2" charset="0"/>
              </a:rPr>
              <a:t>Features should not have correlations. </a:t>
            </a:r>
            <a:r>
              <a:rPr lang="en-US" sz="1400" dirty="0" smtClean="0">
                <a:solidFill>
                  <a:schemeClr val="accent3">
                    <a:lumMod val="75000"/>
                  </a:schemeClr>
                </a:solidFill>
                <a:latin typeface="Roboto" panose="02000000000000000000" pitchFamily="2" charset="0"/>
                <a:ea typeface="Roboto" panose="02000000000000000000" pitchFamily="2" charset="0"/>
              </a:rPr>
              <a:t>Multicollinearity occurs when the independent variables are too highly correlated with each other.</a:t>
            </a:r>
            <a:endParaRPr lang="en-IN" sz="1400" dirty="0" smtClean="0">
              <a:solidFill>
                <a:schemeClr val="accent3">
                  <a:lumMod val="75000"/>
                </a:schemeClr>
              </a:solidFill>
              <a:latin typeface="Roboto" panose="02000000000000000000" pitchFamily="2" charset="0"/>
              <a:ea typeface="Roboto" panose="02000000000000000000" pitchFamily="2" charset="0"/>
            </a:endParaRPr>
          </a:p>
          <a:p>
            <a:pPr>
              <a:lnSpc>
                <a:spcPct val="150000"/>
              </a:lnSpc>
            </a:pPr>
            <a:r>
              <a:rPr lang="en-IN" sz="1400" dirty="0" smtClean="0">
                <a:latin typeface="Roboto" panose="02000000000000000000" pitchFamily="2" charset="0"/>
                <a:ea typeface="Roboto" panose="02000000000000000000" pitchFamily="2" charset="0"/>
              </a:rPr>
              <a:t>Independence of Errors </a:t>
            </a:r>
            <a:r>
              <a:rPr lang="en-IN" sz="1400" dirty="0" smtClean="0">
                <a:solidFill>
                  <a:schemeClr val="accent3">
                    <a:lumMod val="75000"/>
                  </a:schemeClr>
                </a:solidFill>
                <a:latin typeface="Roboto" panose="02000000000000000000" pitchFamily="2" charset="0"/>
                <a:ea typeface="Roboto" panose="02000000000000000000" pitchFamily="2" charset="0"/>
              </a:rPr>
              <a:t>The errors should not be depend on one another. </a:t>
            </a:r>
            <a:r>
              <a:rPr lang="en-US" sz="1400" dirty="0" smtClean="0">
                <a:solidFill>
                  <a:schemeClr val="accent3">
                    <a:lumMod val="75000"/>
                  </a:schemeClr>
                </a:solidFill>
                <a:latin typeface="Roboto" panose="02000000000000000000" pitchFamily="2" charset="0"/>
                <a:ea typeface="Roboto" panose="02000000000000000000" pitchFamily="2" charset="0"/>
              </a:rPr>
              <a:t>This usually occurs in time series models where the next instant is dependent on previous instant. If the error terms are correlated, the estimated standard errors tend to underestimate the true standard error.</a:t>
            </a:r>
            <a:endParaRPr lang="en-IN" sz="1400" dirty="0">
              <a:latin typeface="Roboto" panose="02000000000000000000" pitchFamily="2" charset="0"/>
              <a:ea typeface="Roboto" panose="02000000000000000000" pitchFamily="2" charset="0"/>
            </a:endParaRPr>
          </a:p>
          <a:p>
            <a:pPr marL="0" indent="0">
              <a:lnSpc>
                <a:spcPct val="150000"/>
              </a:lnSpc>
              <a:buNone/>
            </a:pPr>
            <a:r>
              <a:rPr lang="en-IN" sz="1400" dirty="0" smtClean="0">
                <a:latin typeface="Roboto" panose="02000000000000000000" pitchFamily="2" charset="0"/>
                <a:ea typeface="Roboto" panose="02000000000000000000" pitchFamily="2" charset="0"/>
              </a:rPr>
              <a:t>Further Reading: </a:t>
            </a:r>
            <a:r>
              <a:rPr lang="en-IN" sz="1400" dirty="0" smtClean="0">
                <a:latin typeface="Roboto" panose="02000000000000000000" pitchFamily="2" charset="0"/>
                <a:ea typeface="Roboto" panose="02000000000000000000" pitchFamily="2" charset="0"/>
                <a:hlinkClick r:id="rId2"/>
              </a:rPr>
              <a:t>http://www.statisticssolutions.com/assumptions-of-linear-regression/</a:t>
            </a:r>
            <a:r>
              <a:rPr lang="en-IN" sz="1400" dirty="0" smtClean="0">
                <a:latin typeface="Roboto" panose="02000000000000000000" pitchFamily="2" charset="0"/>
                <a:ea typeface="Roboto" panose="02000000000000000000" pitchFamily="2" charset="0"/>
              </a:rPr>
              <a:t> </a:t>
            </a:r>
            <a:endParaRPr lang="en-IN" sz="1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879113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Lets talk about Categorical Variables</a:t>
            </a:r>
            <a:endParaRPr lang="en-IN" dirty="0"/>
          </a:p>
        </p:txBody>
      </p:sp>
      <p:pic>
        <p:nvPicPr>
          <p:cNvPr id="4" name="Content Placeholder 3"/>
          <p:cNvPicPr>
            <a:picLocks noGrp="1" noChangeAspect="1"/>
          </p:cNvPicPr>
          <p:nvPr>
            <p:ph idx="1"/>
          </p:nvPr>
        </p:nvPicPr>
        <p:blipFill>
          <a:blip r:embed="rId2"/>
          <a:stretch>
            <a:fillRect/>
          </a:stretch>
        </p:blipFill>
        <p:spPr>
          <a:xfrm>
            <a:off x="838199" y="1662726"/>
            <a:ext cx="10515602" cy="4677136"/>
          </a:xfrm>
          <a:prstGeom prst="rect">
            <a:avLst/>
          </a:prstGeom>
        </p:spPr>
      </p:pic>
    </p:spTree>
    <p:extLst>
      <p:ext uri="{BB962C8B-B14F-4D97-AF65-F5344CB8AC3E}">
        <p14:creationId xmlns:p14="http://schemas.microsoft.com/office/powerpoint/2010/main" val="3736997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Dummy Variables</a:t>
            </a:r>
            <a:endParaRPr lang="en-IN" dirty="0"/>
          </a:p>
        </p:txBody>
      </p:sp>
      <p:pic>
        <p:nvPicPr>
          <p:cNvPr id="4" name="Content Placeholder 3"/>
          <p:cNvPicPr>
            <a:picLocks noGrp="1" noChangeAspect="1"/>
          </p:cNvPicPr>
          <p:nvPr>
            <p:ph idx="1"/>
          </p:nvPr>
        </p:nvPicPr>
        <p:blipFill>
          <a:blip r:embed="rId2"/>
          <a:stretch>
            <a:fillRect/>
          </a:stretch>
        </p:blipFill>
        <p:spPr>
          <a:xfrm>
            <a:off x="517958" y="1863044"/>
            <a:ext cx="11156084" cy="4276500"/>
          </a:xfrm>
          <a:prstGeom prst="rect">
            <a:avLst/>
          </a:prstGeom>
        </p:spPr>
      </p:pic>
    </p:spTree>
    <p:extLst>
      <p:ext uri="{BB962C8B-B14F-4D97-AF65-F5344CB8AC3E}">
        <p14:creationId xmlns:p14="http://schemas.microsoft.com/office/powerpoint/2010/main" val="1325526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12219"/>
          </a:xfrm>
        </p:spPr>
        <p:txBody>
          <a:bodyPr>
            <a:normAutofit/>
          </a:bodyPr>
          <a:lstStyle/>
          <a:p>
            <a:pPr>
              <a:lnSpc>
                <a:spcPct val="100000"/>
              </a:lnSpc>
            </a:pPr>
            <a:r>
              <a:rPr lang="en-IN" sz="4000" dirty="0" smtClean="0"/>
              <a:t>Dummy Variable Trap</a:t>
            </a:r>
            <a:br>
              <a:rPr lang="en-IN" sz="4000" dirty="0" smtClean="0"/>
            </a:br>
            <a:r>
              <a:rPr lang="en-IN" sz="2800" dirty="0" smtClean="0">
                <a:solidFill>
                  <a:schemeClr val="accent3">
                    <a:lumMod val="75000"/>
                  </a:schemeClr>
                </a:solidFill>
              </a:rPr>
              <a:t>Something to remember about the Dummy Variables</a:t>
            </a:r>
            <a:endParaRPr lang="en-IN" sz="3200" dirty="0">
              <a:solidFill>
                <a:schemeClr val="accent3">
                  <a:lumMod val="75000"/>
                </a:schemeClr>
              </a:solidFill>
            </a:endParaRPr>
          </a:p>
        </p:txBody>
      </p:sp>
      <p:pic>
        <p:nvPicPr>
          <p:cNvPr id="4" name="Content Placeholder 3"/>
          <p:cNvPicPr>
            <a:picLocks noGrp="1" noChangeAspect="1"/>
          </p:cNvPicPr>
          <p:nvPr>
            <p:ph idx="1"/>
          </p:nvPr>
        </p:nvPicPr>
        <p:blipFill>
          <a:blip r:embed="rId2"/>
          <a:stretch>
            <a:fillRect/>
          </a:stretch>
        </p:blipFill>
        <p:spPr>
          <a:xfrm>
            <a:off x="688732" y="1977344"/>
            <a:ext cx="10814536" cy="4047900"/>
          </a:xfrm>
          <a:prstGeom prst="rect">
            <a:avLst/>
          </a:prstGeom>
        </p:spPr>
      </p:pic>
    </p:spTree>
    <p:extLst>
      <p:ext uri="{BB962C8B-B14F-4D97-AF65-F5344CB8AC3E}">
        <p14:creationId xmlns:p14="http://schemas.microsoft.com/office/powerpoint/2010/main" val="3886267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Dummy Variable Trap </a:t>
            </a:r>
            <a:r>
              <a:rPr lang="en-IN" sz="2000" dirty="0" smtClean="0"/>
              <a:t>(Explanation)</a:t>
            </a:r>
            <a:endParaRPr lang="en-IN" dirty="0"/>
          </a:p>
        </p:txBody>
      </p:sp>
      <p:pic>
        <p:nvPicPr>
          <p:cNvPr id="4" name="Content Placeholder 3"/>
          <p:cNvPicPr>
            <a:picLocks noGrp="1" noChangeAspect="1"/>
          </p:cNvPicPr>
          <p:nvPr>
            <p:ph idx="1"/>
          </p:nvPr>
        </p:nvPicPr>
        <p:blipFill>
          <a:blip r:embed="rId2"/>
          <a:stretch>
            <a:fillRect/>
          </a:stretch>
        </p:blipFill>
        <p:spPr>
          <a:xfrm>
            <a:off x="1970994" y="1690688"/>
            <a:ext cx="8234363" cy="3084533"/>
          </a:xfrm>
          <a:prstGeom prst="rect">
            <a:avLst/>
          </a:prstGeom>
        </p:spPr>
      </p:pic>
      <p:sp>
        <p:nvSpPr>
          <p:cNvPr id="5" name="TextBox 4"/>
          <p:cNvSpPr txBox="1"/>
          <p:nvPr/>
        </p:nvSpPr>
        <p:spPr>
          <a:xfrm>
            <a:off x="702128" y="5062127"/>
            <a:ext cx="11266714" cy="1323439"/>
          </a:xfrm>
          <a:prstGeom prst="rect">
            <a:avLst/>
          </a:prstGeom>
          <a:noFill/>
        </p:spPr>
        <p:txBody>
          <a:bodyPr wrap="square" rtlCol="0">
            <a:spAutoFit/>
          </a:bodyPr>
          <a:lstStyle/>
          <a:p>
            <a:r>
              <a:rPr lang="en-IN" sz="1600" dirty="0" smtClean="0"/>
              <a:t>Since the features D1 and D2 are defined as </a:t>
            </a:r>
            <a:r>
              <a:rPr lang="en-IN" sz="1600" dirty="0" smtClean="0">
                <a:solidFill>
                  <a:schemeClr val="accent3">
                    <a:lumMod val="75000"/>
                  </a:schemeClr>
                </a:solidFill>
              </a:rPr>
              <a:t>D2 = 1 - D1</a:t>
            </a:r>
            <a:r>
              <a:rPr lang="en-IN" sz="1600" dirty="0" smtClean="0"/>
              <a:t>, this indicates correlation between the features. In the previous slides, we saw that Multicollinearity should be avoided, hence we will omit one of the dummy variables and then build the regression models.</a:t>
            </a:r>
          </a:p>
          <a:p>
            <a:endParaRPr lang="en-IN" sz="1600" dirty="0"/>
          </a:p>
          <a:p>
            <a:r>
              <a:rPr lang="en-IN" sz="1600" dirty="0" smtClean="0"/>
              <a:t>For example, </a:t>
            </a:r>
            <a:r>
              <a:rPr lang="en-IN" sz="1600" b="1" dirty="0" smtClean="0"/>
              <a:t>if there are </a:t>
            </a:r>
            <a:r>
              <a:rPr lang="en-IN" sz="1600" b="1" u="sng" dirty="0" smtClean="0"/>
              <a:t>n</a:t>
            </a:r>
            <a:r>
              <a:rPr lang="en-IN" sz="1600" b="1" dirty="0" smtClean="0"/>
              <a:t> different values in a categorical feature/column</a:t>
            </a:r>
            <a:r>
              <a:rPr lang="en-IN" sz="1600" dirty="0" smtClean="0"/>
              <a:t>, we need to convert them into </a:t>
            </a:r>
            <a:r>
              <a:rPr lang="en-IN" sz="1600" u="sng" dirty="0" smtClean="0"/>
              <a:t>n</a:t>
            </a:r>
            <a:r>
              <a:rPr lang="en-IN" sz="1600" dirty="0" smtClean="0"/>
              <a:t> Dummy Variables, but we will </a:t>
            </a:r>
            <a:r>
              <a:rPr lang="en-IN" sz="1600" b="1" dirty="0" smtClean="0"/>
              <a:t>only use (n-1) Dummy Variables</a:t>
            </a:r>
            <a:r>
              <a:rPr lang="en-IN" sz="1600" dirty="0" smtClean="0"/>
              <a:t> in our regression model.</a:t>
            </a:r>
            <a:endParaRPr lang="en-IN" sz="1600" dirty="0"/>
          </a:p>
        </p:txBody>
      </p:sp>
    </p:spTree>
    <p:extLst>
      <p:ext uri="{BB962C8B-B14F-4D97-AF65-F5344CB8AC3E}">
        <p14:creationId xmlns:p14="http://schemas.microsoft.com/office/powerpoint/2010/main" val="3003933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P-Values</a:t>
            </a:r>
            <a:endParaRPr lang="en-IN" dirty="0"/>
          </a:p>
        </p:txBody>
      </p:sp>
      <p:sp>
        <p:nvSpPr>
          <p:cNvPr id="3" name="Content Placeholder 2"/>
          <p:cNvSpPr>
            <a:spLocks noGrp="1"/>
          </p:cNvSpPr>
          <p:nvPr>
            <p:ph idx="1"/>
          </p:nvPr>
        </p:nvSpPr>
        <p:spPr/>
        <p:txBody>
          <a:bodyPr>
            <a:normAutofit/>
          </a:bodyPr>
          <a:lstStyle/>
          <a:p>
            <a:pPr marL="0" indent="0">
              <a:lnSpc>
                <a:spcPct val="110000"/>
              </a:lnSpc>
              <a:buNone/>
            </a:pPr>
            <a:r>
              <a:rPr lang="en-US" sz="2000" dirty="0" smtClean="0">
                <a:latin typeface="Roboto" panose="02000000000000000000" pitchFamily="2" charset="0"/>
                <a:ea typeface="Roboto" panose="02000000000000000000" pitchFamily="2" charset="0"/>
              </a:rPr>
              <a:t>A small p-value indicates that by pure luck alone, it would be highly unlikely to get a sample like the one we have - if the null hypothesis is true. If the p-value is small enough we start thinking that maybe we aren’t super lucky and instead our assumption about the Null Hypothesis being true is wrong. That’s why we reject the Null Hypothesis with a small p-value.</a:t>
            </a:r>
          </a:p>
          <a:p>
            <a:pPr marL="0" indent="0">
              <a:lnSpc>
                <a:spcPct val="110000"/>
              </a:lnSpc>
              <a:buNone/>
            </a:pPr>
            <a:endParaRPr lang="en-US" sz="2000" dirty="0">
              <a:latin typeface="Roboto" panose="02000000000000000000" pitchFamily="2" charset="0"/>
              <a:ea typeface="Roboto" panose="02000000000000000000" pitchFamily="2" charset="0"/>
            </a:endParaRPr>
          </a:p>
          <a:p>
            <a:pPr marL="0" indent="0">
              <a:lnSpc>
                <a:spcPct val="110000"/>
              </a:lnSpc>
              <a:buNone/>
            </a:pPr>
            <a:r>
              <a:rPr lang="en-US" sz="2000" dirty="0" smtClean="0">
                <a:latin typeface="Roboto" panose="02000000000000000000" pitchFamily="2" charset="0"/>
                <a:ea typeface="Roboto" panose="02000000000000000000" pitchFamily="2" charset="0"/>
              </a:rPr>
              <a:t>A large p-value indicates that it would be pretty normal to get a sample like ours if the Null Hypothesis is true. So you can see, there is no reason here to change our minds like we did with a small p-value.</a:t>
            </a:r>
          </a:p>
          <a:p>
            <a:pPr marL="0" indent="0">
              <a:lnSpc>
                <a:spcPct val="110000"/>
              </a:lnSpc>
              <a:buNone/>
            </a:pPr>
            <a:endParaRPr lang="en-US" sz="2000" dirty="0">
              <a:latin typeface="Roboto" panose="02000000000000000000" pitchFamily="2" charset="0"/>
              <a:ea typeface="Roboto" panose="02000000000000000000" pitchFamily="2" charset="0"/>
            </a:endParaRPr>
          </a:p>
          <a:p>
            <a:pPr marL="0" indent="0">
              <a:lnSpc>
                <a:spcPct val="110000"/>
              </a:lnSpc>
              <a:buNone/>
            </a:pPr>
            <a:r>
              <a:rPr lang="en-US" sz="2000" dirty="0" smtClean="0">
                <a:latin typeface="Roboto" panose="02000000000000000000" pitchFamily="2" charset="0"/>
                <a:ea typeface="Roboto" panose="02000000000000000000" pitchFamily="2" charset="0"/>
              </a:rPr>
              <a:t>Video Explanation: </a:t>
            </a:r>
            <a:r>
              <a:rPr lang="en-US" sz="2000" dirty="0" smtClean="0">
                <a:latin typeface="Roboto" panose="02000000000000000000" pitchFamily="2" charset="0"/>
                <a:ea typeface="Roboto" panose="02000000000000000000" pitchFamily="2" charset="0"/>
                <a:hlinkClick r:id="rId2"/>
              </a:rPr>
              <a:t>https://youtu.be/eyknGvncKLw</a:t>
            </a:r>
            <a:r>
              <a:rPr lang="en-US" sz="2000" dirty="0" smtClean="0">
                <a:latin typeface="Roboto" panose="02000000000000000000" pitchFamily="2" charset="0"/>
                <a:ea typeface="Roboto" panose="02000000000000000000" pitchFamily="2" charset="0"/>
              </a:rPr>
              <a:t> </a:t>
            </a:r>
            <a:endParaRPr lang="en-IN"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218658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Presence of multiple Independent Variables</a:t>
            </a:r>
            <a:endParaRPr lang="en-IN" dirty="0"/>
          </a:p>
        </p:txBody>
      </p:sp>
      <p:sp>
        <p:nvSpPr>
          <p:cNvPr id="3" name="Content Placeholder 2"/>
          <p:cNvSpPr>
            <a:spLocks noGrp="1"/>
          </p:cNvSpPr>
          <p:nvPr>
            <p:ph idx="1"/>
          </p:nvPr>
        </p:nvSpPr>
        <p:spPr/>
        <p:txBody>
          <a:bodyPr>
            <a:normAutofit fontScale="92500" lnSpcReduction="10000"/>
          </a:bodyPr>
          <a:lstStyle/>
          <a:p>
            <a:pPr marL="0" indent="0">
              <a:lnSpc>
                <a:spcPct val="150000"/>
              </a:lnSpc>
              <a:buNone/>
            </a:pPr>
            <a:r>
              <a:rPr lang="en-IN" sz="2000" dirty="0" smtClean="0">
                <a:latin typeface="Roboto" panose="02000000000000000000" pitchFamily="2" charset="0"/>
                <a:ea typeface="Roboto" panose="02000000000000000000" pitchFamily="2" charset="0"/>
              </a:rPr>
              <a:t>Presence of several Independent Variables can cause issues with the model, and we need to be aware about the pitfalls of using too many variables.</a:t>
            </a:r>
          </a:p>
          <a:p>
            <a:pPr marL="0" indent="0">
              <a:lnSpc>
                <a:spcPct val="150000"/>
              </a:lnSpc>
              <a:buNone/>
            </a:pPr>
            <a:endParaRPr lang="en-IN" sz="2000" dirty="0">
              <a:latin typeface="Roboto" panose="02000000000000000000" pitchFamily="2" charset="0"/>
              <a:ea typeface="Roboto" panose="02000000000000000000" pitchFamily="2" charset="0"/>
            </a:endParaRPr>
          </a:p>
          <a:p>
            <a:pPr marL="0" indent="0">
              <a:lnSpc>
                <a:spcPct val="150000"/>
              </a:lnSpc>
              <a:buNone/>
            </a:pPr>
            <a:r>
              <a:rPr lang="en-IN" sz="2000" b="1" dirty="0" smtClean="0">
                <a:latin typeface="Roboto" panose="02000000000000000000" pitchFamily="2" charset="0"/>
                <a:ea typeface="Roboto" panose="02000000000000000000" pitchFamily="2" charset="0"/>
              </a:rPr>
              <a:t>Garbage In Garbage Out</a:t>
            </a:r>
            <a:r>
              <a:rPr lang="en-IN" sz="2000" dirty="0" smtClean="0">
                <a:latin typeface="Roboto" panose="02000000000000000000" pitchFamily="2" charset="0"/>
                <a:ea typeface="Roboto" panose="02000000000000000000" pitchFamily="2" charset="0"/>
              </a:rPr>
              <a:t> If the independent variable(s) does not have any significant relationship with the outcome, its of no use and should be removed from our training data.</a:t>
            </a:r>
          </a:p>
          <a:p>
            <a:pPr marL="0" indent="0">
              <a:lnSpc>
                <a:spcPct val="150000"/>
              </a:lnSpc>
              <a:buNone/>
            </a:pPr>
            <a:endParaRPr lang="en-IN" sz="2000" dirty="0">
              <a:latin typeface="Roboto" panose="02000000000000000000" pitchFamily="2" charset="0"/>
              <a:ea typeface="Roboto" panose="02000000000000000000" pitchFamily="2" charset="0"/>
            </a:endParaRPr>
          </a:p>
          <a:p>
            <a:pPr marL="0" indent="0">
              <a:lnSpc>
                <a:spcPct val="150000"/>
              </a:lnSpc>
              <a:buNone/>
            </a:pPr>
            <a:r>
              <a:rPr lang="en-IN" sz="2000" b="1" dirty="0" smtClean="0">
                <a:latin typeface="Roboto" panose="02000000000000000000" pitchFamily="2" charset="0"/>
                <a:ea typeface="Roboto" panose="02000000000000000000" pitchFamily="2" charset="0"/>
              </a:rPr>
              <a:t>Model Complexity</a:t>
            </a:r>
            <a:r>
              <a:rPr lang="en-IN" sz="2000" dirty="0" smtClean="0">
                <a:latin typeface="Roboto" panose="02000000000000000000" pitchFamily="2" charset="0"/>
                <a:ea typeface="Roboto" panose="02000000000000000000" pitchFamily="2" charset="0"/>
              </a:rPr>
              <a:t> Presence of too many Independent Variables can make a model extremely complex and computationally expensive. Such models may not be able to make predictions in the real time.</a:t>
            </a:r>
            <a:endParaRPr lang="en-IN"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855324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Ways to build a Multi-Linear Regression Model</a:t>
            </a:r>
            <a:endParaRPr lang="en-IN" sz="4000" dirty="0"/>
          </a:p>
        </p:txBody>
      </p:sp>
      <p:sp>
        <p:nvSpPr>
          <p:cNvPr id="3" name="Content Placeholder 2"/>
          <p:cNvSpPr>
            <a:spLocks noGrp="1"/>
          </p:cNvSpPr>
          <p:nvPr>
            <p:ph idx="1"/>
          </p:nvPr>
        </p:nvSpPr>
        <p:spPr/>
        <p:txBody>
          <a:bodyPr>
            <a:normAutofit fontScale="92500" lnSpcReduction="20000"/>
          </a:bodyPr>
          <a:lstStyle/>
          <a:p>
            <a:pPr>
              <a:lnSpc>
                <a:spcPct val="200000"/>
              </a:lnSpc>
            </a:pPr>
            <a:r>
              <a:rPr lang="en-IN" dirty="0" smtClean="0"/>
              <a:t>All In</a:t>
            </a:r>
          </a:p>
          <a:p>
            <a:pPr>
              <a:lnSpc>
                <a:spcPct val="200000"/>
              </a:lnSpc>
            </a:pPr>
            <a:r>
              <a:rPr lang="en-IN" dirty="0" smtClean="0"/>
              <a:t>Backward Elimination</a:t>
            </a:r>
          </a:p>
          <a:p>
            <a:pPr>
              <a:lnSpc>
                <a:spcPct val="200000"/>
              </a:lnSpc>
            </a:pPr>
            <a:r>
              <a:rPr lang="en-IN" dirty="0" smtClean="0"/>
              <a:t>Forward Selection</a:t>
            </a:r>
          </a:p>
          <a:p>
            <a:pPr>
              <a:lnSpc>
                <a:spcPct val="200000"/>
              </a:lnSpc>
            </a:pPr>
            <a:r>
              <a:rPr lang="en-IN" dirty="0" smtClean="0"/>
              <a:t>Bidirectional Elimination</a:t>
            </a:r>
          </a:p>
          <a:p>
            <a:pPr>
              <a:lnSpc>
                <a:spcPct val="200000"/>
              </a:lnSpc>
            </a:pPr>
            <a:r>
              <a:rPr lang="en-IN" dirty="0" smtClean="0"/>
              <a:t>Score Comparison</a:t>
            </a:r>
            <a:endParaRPr lang="en-IN" dirty="0"/>
          </a:p>
        </p:txBody>
      </p:sp>
      <p:sp>
        <p:nvSpPr>
          <p:cNvPr id="4" name="Right Brace 3"/>
          <p:cNvSpPr/>
          <p:nvPr/>
        </p:nvSpPr>
        <p:spPr>
          <a:xfrm>
            <a:off x="5094514" y="2841170"/>
            <a:ext cx="1028700" cy="2449286"/>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TextBox 4"/>
          <p:cNvSpPr txBox="1"/>
          <p:nvPr/>
        </p:nvSpPr>
        <p:spPr>
          <a:xfrm>
            <a:off x="6743700" y="3804203"/>
            <a:ext cx="3167743" cy="523220"/>
          </a:xfrm>
          <a:prstGeom prst="rect">
            <a:avLst/>
          </a:prstGeom>
          <a:noFill/>
        </p:spPr>
        <p:txBody>
          <a:bodyPr wrap="square" rtlCol="0">
            <a:spAutoFit/>
          </a:bodyPr>
          <a:lstStyle/>
          <a:p>
            <a:r>
              <a:rPr lang="en-IN" sz="2800" dirty="0" smtClean="0"/>
              <a:t>Stepwise Regression</a:t>
            </a:r>
            <a:endParaRPr lang="en-IN" sz="2800" dirty="0"/>
          </a:p>
        </p:txBody>
      </p:sp>
    </p:spTree>
    <p:extLst>
      <p:ext uri="{BB962C8B-B14F-4D97-AF65-F5344CB8AC3E}">
        <p14:creationId xmlns:p14="http://schemas.microsoft.com/office/powerpoint/2010/main" val="415899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386</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Roboto</vt:lpstr>
      <vt:lpstr>Office Theme</vt:lpstr>
      <vt:lpstr>Multiple Linear Regression</vt:lpstr>
      <vt:lpstr>Assumptions of a Linear Regression</vt:lpstr>
      <vt:lpstr>Lets talk about Categorical Variables</vt:lpstr>
      <vt:lpstr>Dummy Variables</vt:lpstr>
      <vt:lpstr>Dummy Variable Trap Something to remember about the Dummy Variables</vt:lpstr>
      <vt:lpstr>Dummy Variable Trap (Explanation)</vt:lpstr>
      <vt:lpstr>P-Values</vt:lpstr>
      <vt:lpstr>Presence of multiple Independent Variables</vt:lpstr>
      <vt:lpstr>Ways to build a Multi-Linear Regression Model</vt:lpstr>
      <vt:lpstr>Backward Elimination</vt:lpstr>
      <vt:lpstr>Forward Selection</vt:lpstr>
      <vt:lpstr>Bidirectional Elimination</vt:lpstr>
      <vt:lpstr>Score Comparison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Linear Regression</dc:title>
  <dc:creator>Tushar Anand</dc:creator>
  <cp:lastModifiedBy>Tushar Anand</cp:lastModifiedBy>
  <cp:revision>16</cp:revision>
  <dcterms:created xsi:type="dcterms:W3CDTF">2018-07-13T20:25:56Z</dcterms:created>
  <dcterms:modified xsi:type="dcterms:W3CDTF">2018-07-13T22:07:21Z</dcterms:modified>
</cp:coreProperties>
</file>